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64" r:id="rId4"/>
    <p:sldId id="263" r:id="rId5"/>
    <p:sldId id="257" r:id="rId6"/>
    <p:sldId id="265" r:id="rId7"/>
    <p:sldId id="262" r:id="rId8"/>
    <p:sldId id="261" r:id="rId9"/>
    <p:sldId id="266" r:id="rId10"/>
    <p:sldId id="267" r:id="rId11"/>
    <p:sldId id="268" r:id="rId12"/>
    <p:sldId id="269" r:id="rId13"/>
    <p:sldId id="270" r:id="rId14"/>
    <p:sldId id="272" r:id="rId15"/>
    <p:sldId id="259" r:id="rId16"/>
    <p:sldId id="274" r:id="rId17"/>
    <p:sldId id="275" r:id="rId18"/>
    <p:sldId id="273" r:id="rId19"/>
    <p:sldId id="277" r:id="rId20"/>
    <p:sldId id="278" r:id="rId21"/>
    <p:sldId id="276" r:id="rId22"/>
    <p:sldId id="260" r:id="rId23"/>
  </p:sldIdLst>
  <p:sldSz cx="12192000" cy="6858000"/>
  <p:notesSz cx="6858000" cy="9144000"/>
  <p:embeddedFontLst>
    <p:embeddedFont>
      <p:font typeface="W_jalal" panose="00000400000000000000" pitchFamily="2" charset="0"/>
      <p:regular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B Yekan" panose="00000400000000000000" pitchFamily="2" charset="-78"/>
      <p:regular r:id="rId27"/>
    </p:embeddedFont>
    <p:embeddedFont>
      <p:font typeface="B Jalal" panose="00000400000000000000" pitchFamily="2" charset="-78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64F4-4918-4378-9D6E-4836FE96512F}" type="datetimeFigureOut">
              <a:rPr lang="en-US" smtClean="0"/>
              <a:t>7/24/2016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6AF3C-B84E-4641-87C5-DA72AB068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29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64F4-4918-4378-9D6E-4836FE96512F}" type="datetimeFigureOut">
              <a:rPr lang="en-US" smtClean="0"/>
              <a:t>7/24/2016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6AF3C-B84E-4641-87C5-DA72AB068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48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64F4-4918-4378-9D6E-4836FE96512F}" type="datetimeFigureOut">
              <a:rPr lang="en-US" smtClean="0"/>
              <a:t>7/24/2016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6AF3C-B84E-4641-87C5-DA72AB068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725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64F4-4918-4378-9D6E-4836FE96512F}" type="datetimeFigureOut">
              <a:rPr lang="en-US" smtClean="0"/>
              <a:t>7/24/2016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6AF3C-B84E-4641-87C5-DA72AB068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483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64F4-4918-4378-9D6E-4836FE96512F}" type="datetimeFigureOut">
              <a:rPr lang="en-US" smtClean="0"/>
              <a:t>7/24/2016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6AF3C-B84E-4641-87C5-DA72AB068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987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64F4-4918-4378-9D6E-4836FE96512F}" type="datetimeFigureOut">
              <a:rPr lang="en-US" smtClean="0"/>
              <a:t>7/24/2016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6AF3C-B84E-4641-87C5-DA72AB068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99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64F4-4918-4378-9D6E-4836FE96512F}" type="datetimeFigureOut">
              <a:rPr lang="en-US" smtClean="0"/>
              <a:t>7/24/2016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6AF3C-B84E-4641-87C5-DA72AB068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2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64F4-4918-4378-9D6E-4836FE96512F}" type="datetimeFigureOut">
              <a:rPr lang="en-US" smtClean="0"/>
              <a:t>7/24/2016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6AF3C-B84E-4641-87C5-DA72AB068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0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64F4-4918-4378-9D6E-4836FE96512F}" type="datetimeFigureOut">
              <a:rPr lang="en-US" smtClean="0"/>
              <a:t>7/24/2016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6AF3C-B84E-4641-87C5-DA72AB068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578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64F4-4918-4378-9D6E-4836FE96512F}" type="datetimeFigureOut">
              <a:rPr lang="en-US" smtClean="0"/>
              <a:t>7/24/2016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6AF3C-B84E-4641-87C5-DA72AB068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25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64F4-4918-4378-9D6E-4836FE96512F}" type="datetimeFigureOut">
              <a:rPr lang="en-US" smtClean="0"/>
              <a:t>7/24/2016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6AF3C-B84E-4641-87C5-DA72AB068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536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B64F4-4918-4378-9D6E-4836FE96512F}" type="datetimeFigureOut">
              <a:rPr lang="en-US" smtClean="0"/>
              <a:t>7/24/2016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6AF3C-B84E-4641-87C5-DA72AB068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84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2640" y="1122363"/>
            <a:ext cx="8351520" cy="2387600"/>
          </a:xfrm>
        </p:spPr>
        <p:txBody>
          <a:bodyPr>
            <a:normAutofit fontScale="90000"/>
          </a:bodyPr>
          <a:lstStyle/>
          <a:p>
            <a:r>
              <a:rPr lang="fa-IR" b="1" dirty="0" smtClean="0">
                <a:cs typeface="B Jalal" panose="00000400000000000000" pitchFamily="2" charset="-78"/>
              </a:rPr>
              <a:t>فرا استراتژی</a:t>
            </a:r>
            <a:br>
              <a:rPr lang="fa-IR" b="1" dirty="0" smtClean="0">
                <a:cs typeface="B Jalal" panose="00000400000000000000" pitchFamily="2" charset="-78"/>
              </a:rPr>
            </a:br>
            <a:r>
              <a:rPr lang="fa-IR" b="1" dirty="0" smtClean="0">
                <a:cs typeface="B Jalal" panose="00000400000000000000" pitchFamily="2" charset="-78"/>
              </a:rPr>
              <a:t>استراتژی های موفق سرمایه گذاری در بازار بورس ایران</a:t>
            </a:r>
            <a:endParaRPr lang="en-US" b="1" dirty="0">
              <a:cs typeface="B Jalal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 b="1" dirty="0" smtClean="0">
                <a:cs typeface="B Jalal" panose="00000400000000000000" pitchFamily="2" charset="-78"/>
              </a:rPr>
              <a:t>برگزار کننده : خانه سرمایه</a:t>
            </a:r>
          </a:p>
          <a:p>
            <a:r>
              <a:rPr lang="fa-IR" b="1" dirty="0" smtClean="0">
                <a:cs typeface="B Jalal" panose="00000400000000000000" pitchFamily="2" charset="-78"/>
              </a:rPr>
              <a:t>مدرس :  مهندس علی صابریان</a:t>
            </a:r>
            <a:endParaRPr lang="en-US" b="1" dirty="0">
              <a:cs typeface="B Jalal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72570"/>
            <a:ext cx="3300583" cy="30646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DDDDD"/>
          </a:solidFill>
        </p:spPr>
        <p:txBody>
          <a:bodyPr wrap="none" rtlCol="1">
            <a:spAutoFit/>
          </a:bodyPr>
          <a:lstStyle/>
          <a:p>
            <a:r>
              <a:rPr lang="en-US" sz="1200" spc="600" dirty="0" smtClean="0"/>
              <a:t>www.khanesarmaye.com</a:t>
            </a:r>
            <a:endParaRPr lang="fa-IR" sz="1200" spc="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84" y="452844"/>
            <a:ext cx="657531" cy="81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3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 smtClean="0">
                <a:cs typeface="B Jalal" panose="00000400000000000000" pitchFamily="2" charset="-78"/>
              </a:rPr>
              <a:t>حالت </a:t>
            </a:r>
            <a:r>
              <a:rPr lang="fa-IR" b="1" smtClean="0">
                <a:cs typeface="B Jalal" panose="00000400000000000000" pitchFamily="2" charset="-78"/>
              </a:rPr>
              <a:t>های کلی سربازان( خودتان) </a:t>
            </a:r>
            <a:r>
              <a:rPr lang="fa-IR" b="1" dirty="0" smtClean="0">
                <a:cs typeface="B Jalal" panose="00000400000000000000" pitchFamily="2" charset="-78"/>
              </a:rPr>
              <a:t>چگونه است؟</a:t>
            </a:r>
            <a:endParaRPr lang="en-US" b="1" dirty="0">
              <a:cs typeface="B Jalal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56272"/>
          </a:xfrm>
        </p:spPr>
        <p:txBody>
          <a:bodyPr>
            <a:normAutofit/>
          </a:bodyPr>
          <a:lstStyle/>
          <a:p>
            <a:pPr algn="r" rtl="1"/>
            <a:r>
              <a:rPr lang="fa-IR" sz="2400" dirty="0" smtClean="0">
                <a:cs typeface="B Yekan" panose="00000400000000000000" pitchFamily="2" charset="-78"/>
              </a:rPr>
              <a:t>عصبانیت</a:t>
            </a:r>
          </a:p>
          <a:p>
            <a:pPr algn="r" rtl="1"/>
            <a:r>
              <a:rPr lang="fa-IR" sz="2400" dirty="0" smtClean="0">
                <a:cs typeface="B Yekan" panose="00000400000000000000" pitchFamily="2" charset="-78"/>
              </a:rPr>
              <a:t>استرس</a:t>
            </a:r>
          </a:p>
          <a:p>
            <a:pPr algn="r" rtl="1"/>
            <a:r>
              <a:rPr lang="fa-IR" sz="2400" dirty="0" smtClean="0">
                <a:cs typeface="B Yekan" panose="00000400000000000000" pitchFamily="2" charset="-78"/>
              </a:rPr>
              <a:t>ترس</a:t>
            </a:r>
          </a:p>
          <a:p>
            <a:pPr algn="r" rtl="1"/>
            <a:r>
              <a:rPr lang="fa-IR" sz="2400" dirty="0" smtClean="0">
                <a:cs typeface="B Yekan" panose="00000400000000000000" pitchFamily="2" charset="-78"/>
              </a:rPr>
              <a:t>امید</a:t>
            </a:r>
          </a:p>
          <a:p>
            <a:pPr algn="r" rtl="1"/>
            <a:r>
              <a:rPr lang="fa-IR" sz="2400" smtClean="0">
                <a:cs typeface="B Yekan" panose="00000400000000000000" pitchFamily="2" charset="-78"/>
              </a:rPr>
              <a:t>و...</a:t>
            </a:r>
            <a:endParaRPr lang="en-US" sz="2400" dirty="0">
              <a:cs typeface="B Yekan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72570"/>
            <a:ext cx="3300583" cy="30646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DDDDD"/>
          </a:solidFill>
        </p:spPr>
        <p:txBody>
          <a:bodyPr wrap="none" rtlCol="1">
            <a:spAutoFit/>
          </a:bodyPr>
          <a:lstStyle/>
          <a:p>
            <a:r>
              <a:rPr lang="en-US" sz="1200" spc="600" dirty="0" smtClean="0"/>
              <a:t>www.khanesarmaye.com</a:t>
            </a:r>
            <a:endParaRPr lang="fa-IR" sz="1200" spc="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84" y="452844"/>
            <a:ext cx="657531" cy="8113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76687" y="422579"/>
            <a:ext cx="19495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b="1" dirty="0" smtClean="0">
                <a:cs typeface="B Jalal" panose="00000400000000000000" pitchFamily="2" charset="-78"/>
              </a:rPr>
              <a:t>فرا استراتژی-مهندس </a:t>
            </a:r>
            <a:r>
              <a:rPr lang="fa-IR" sz="1100" b="1" dirty="0">
                <a:cs typeface="B Jalal" panose="00000400000000000000" pitchFamily="2" charset="-78"/>
              </a:rPr>
              <a:t>علی صابریان</a:t>
            </a:r>
            <a:endParaRPr lang="en-US" sz="1100" b="1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5886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 smtClean="0">
                <a:cs typeface="B Jalal" panose="00000400000000000000" pitchFamily="2" charset="-78"/>
              </a:rPr>
              <a:t>دسته بندی استراتژی در بازار</a:t>
            </a:r>
            <a:endParaRPr lang="en-US" b="1" dirty="0">
              <a:cs typeface="B Jalal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72570"/>
            <a:ext cx="3300583" cy="30646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DDDDD"/>
          </a:solidFill>
        </p:spPr>
        <p:txBody>
          <a:bodyPr wrap="none" rtlCol="1">
            <a:spAutoFit/>
          </a:bodyPr>
          <a:lstStyle/>
          <a:p>
            <a:r>
              <a:rPr lang="en-US" sz="1200" spc="600" dirty="0" smtClean="0"/>
              <a:t>www.khanesarmaye.com</a:t>
            </a:r>
            <a:endParaRPr lang="fa-IR" sz="1200" spc="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84" y="452844"/>
            <a:ext cx="657531" cy="8113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76687" y="422579"/>
            <a:ext cx="19495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b="1" dirty="0" smtClean="0">
                <a:cs typeface="B Jalal" panose="00000400000000000000" pitchFamily="2" charset="-78"/>
              </a:rPr>
              <a:t>فرا استراتژی-مهندس </a:t>
            </a:r>
            <a:r>
              <a:rPr lang="fa-IR" sz="1100" b="1" dirty="0">
                <a:cs typeface="B Jalal" panose="00000400000000000000" pitchFamily="2" charset="-78"/>
              </a:rPr>
              <a:t>علی صابریان</a:t>
            </a:r>
            <a:endParaRPr lang="en-US" sz="1100" b="1" dirty="0">
              <a:cs typeface="B Jalal" panose="00000400000000000000" pitchFamily="2" charset="-78"/>
            </a:endParaRPr>
          </a:p>
        </p:txBody>
      </p:sp>
      <p:pic>
        <p:nvPicPr>
          <p:cNvPr id="18" name="Picture 2" descr="http://benjenkins.weebly.com/uploads/9/1/5/7/9157981/4446086.jpg?776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75"/>
          <a:stretch/>
        </p:blipFill>
        <p:spPr bwMode="auto">
          <a:xfrm>
            <a:off x="3083403" y="1257256"/>
            <a:ext cx="7320283" cy="364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471416" y="4898960"/>
            <a:ext cx="12618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400" dirty="0" smtClean="0">
                <a:cs typeface="B Yekan" panose="00000400000000000000" pitchFamily="2" charset="-78"/>
              </a:rPr>
              <a:t>داده های قیمت</a:t>
            </a:r>
          </a:p>
          <a:p>
            <a:pPr algn="ctr"/>
            <a:r>
              <a:rPr lang="fa-IR" sz="1400" dirty="0" smtClean="0">
                <a:cs typeface="B Yekan" panose="00000400000000000000" pitchFamily="2" charset="-78"/>
              </a:rPr>
              <a:t>گزارش کدال</a:t>
            </a:r>
          </a:p>
          <a:p>
            <a:pPr algn="ctr"/>
            <a:r>
              <a:rPr lang="fa-IR" sz="1400" dirty="0" smtClean="0">
                <a:cs typeface="B Yekan" panose="00000400000000000000" pitchFamily="2" charset="-78"/>
              </a:rPr>
              <a:t>اخبار</a:t>
            </a:r>
          </a:p>
          <a:p>
            <a:pPr algn="ctr"/>
            <a:r>
              <a:rPr lang="fa-IR" sz="1400" dirty="0" smtClean="0">
                <a:cs typeface="B Yekan" panose="00000400000000000000" pitchFamily="2" charset="-78"/>
              </a:rPr>
              <a:t>تحلیل ها</a:t>
            </a:r>
          </a:p>
          <a:p>
            <a:pPr algn="ctr"/>
            <a:r>
              <a:rPr lang="fa-IR" sz="1400" dirty="0" smtClean="0">
                <a:cs typeface="B Yekan" panose="00000400000000000000" pitchFamily="2" charset="-78"/>
              </a:rPr>
              <a:t>شایعات</a:t>
            </a:r>
          </a:p>
          <a:p>
            <a:pPr algn="ctr"/>
            <a:r>
              <a:rPr lang="fa-IR" sz="1400" dirty="0" smtClean="0">
                <a:cs typeface="B Yekan" panose="00000400000000000000" pitchFamily="2" charset="-78"/>
              </a:rPr>
              <a:t>و...</a:t>
            </a:r>
          </a:p>
          <a:p>
            <a:pPr algn="ctr"/>
            <a:r>
              <a:rPr lang="fa-IR" sz="1400" dirty="0" smtClean="0">
                <a:cs typeface="B Yekan" panose="00000400000000000000" pitchFamily="2" charset="-78"/>
              </a:rPr>
              <a:t>+فیدبک</a:t>
            </a:r>
            <a:endParaRPr lang="en-US" sz="1400" dirty="0" smtClean="0">
              <a:cs typeface="B Yekan" panose="00000400000000000000" pitchFamily="2" charset="-7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04560" y="4898589"/>
            <a:ext cx="12618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400" dirty="0" smtClean="0">
                <a:cs typeface="B Yekan" panose="00000400000000000000" pitchFamily="2" charset="-78"/>
              </a:rPr>
              <a:t>تحلیل مطابق با معیار های شخصی</a:t>
            </a:r>
            <a:endParaRPr lang="en-US" sz="1400" dirty="0" smtClean="0">
              <a:cs typeface="B Yekan" panose="00000400000000000000" pitchFamily="2" charset="-7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12608" y="4898589"/>
            <a:ext cx="1261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400" dirty="0" smtClean="0">
                <a:cs typeface="B Yekan" panose="00000400000000000000" pitchFamily="2" charset="-78"/>
              </a:rPr>
              <a:t>تصمیم های درست سرمایه گذاری</a:t>
            </a:r>
          </a:p>
          <a:p>
            <a:pPr algn="ctr"/>
            <a:r>
              <a:rPr lang="fa-IR" sz="1400" dirty="0" smtClean="0">
                <a:cs typeface="B Yekan" panose="00000400000000000000" pitchFamily="2" charset="-78"/>
              </a:rPr>
              <a:t>+ فیدبک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5669280" y="4425696"/>
            <a:ext cx="402336" cy="25603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7266432" y="4395955"/>
            <a:ext cx="646175" cy="31551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cxnSp>
        <p:nvCxnSpPr>
          <p:cNvPr id="24" name="Curved Connector 23"/>
          <p:cNvCxnSpPr>
            <a:stCxn id="21" idx="2"/>
          </p:cNvCxnSpPr>
          <p:nvPr/>
        </p:nvCxnSpPr>
        <p:spPr>
          <a:xfrm rot="5400000">
            <a:off x="6562313" y="4518165"/>
            <a:ext cx="646701" cy="3315762"/>
          </a:xfrm>
          <a:prstGeom prst="curvedConnector2">
            <a:avLst/>
          </a:prstGeom>
          <a:ln w="762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4474741" y="3664189"/>
            <a:ext cx="644236" cy="65462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dirty="0" smtClean="0">
                <a:latin typeface="W_jalal" panose="00000400000000000000" pitchFamily="2" charset="0"/>
                <a:cs typeface="B Yekan" panose="00000400000000000000" pitchFamily="2" charset="-78"/>
              </a:rPr>
              <a:t>1</a:t>
            </a:r>
            <a:endParaRPr lang="en-US" dirty="0">
              <a:latin typeface="W_jalal" panose="00000400000000000000" pitchFamily="2" charset="0"/>
              <a:cs typeface="B Yekan" panose="00000400000000000000" pitchFamily="2" charset="-78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6313378" y="3664188"/>
            <a:ext cx="644236" cy="65462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W_jalal" panose="00000400000000000000" pitchFamily="2" charset="0"/>
                <a:cs typeface="B Yekan" panose="00000400000000000000" pitchFamily="2" charset="-78"/>
              </a:rPr>
              <a:t>2</a:t>
            </a:r>
            <a:endParaRPr lang="en-US" dirty="0">
              <a:latin typeface="W_jalal" panose="00000400000000000000" pitchFamily="2" charset="0"/>
              <a:cs typeface="B Yekan" panose="00000400000000000000" pitchFamily="2" charset="-78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221426" y="3673980"/>
            <a:ext cx="644236" cy="65462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W_jalal" panose="00000400000000000000" pitchFamily="2" charset="0"/>
                <a:cs typeface="B Yekan" panose="00000400000000000000" pitchFamily="2" charset="-78"/>
              </a:rPr>
              <a:t>3</a:t>
            </a:r>
            <a:endParaRPr lang="en-US" dirty="0">
              <a:latin typeface="W_jalal" panose="00000400000000000000" pitchFamily="2" charset="0"/>
              <a:cs typeface="B Yeka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1425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 animBg="1"/>
      <p:bldP spid="23" grpId="0" animBg="1"/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>
                <a:cs typeface="B Jalal" panose="00000400000000000000" pitchFamily="2" charset="-78"/>
              </a:rPr>
              <a:t>سوال های مهم بخش 1 ( اطلاعات)</a:t>
            </a:r>
            <a:endParaRPr lang="en-US" b="1" dirty="0">
              <a:cs typeface="B Jalal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72570"/>
            <a:ext cx="3300583" cy="30646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DDDDD"/>
          </a:solidFill>
        </p:spPr>
        <p:txBody>
          <a:bodyPr wrap="none" rtlCol="1">
            <a:spAutoFit/>
          </a:bodyPr>
          <a:lstStyle/>
          <a:p>
            <a:r>
              <a:rPr lang="en-US" sz="1200" spc="600" dirty="0" smtClean="0"/>
              <a:t>www.khanesarmaye.com</a:t>
            </a:r>
            <a:endParaRPr lang="fa-IR" sz="1200" spc="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84" y="452844"/>
            <a:ext cx="657531" cy="8113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76687" y="422579"/>
            <a:ext cx="19495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b="1" dirty="0" smtClean="0">
                <a:cs typeface="B Jalal" panose="00000400000000000000" pitchFamily="2" charset="-78"/>
              </a:rPr>
              <a:t>فرا استراتژی-مهندس </a:t>
            </a:r>
            <a:r>
              <a:rPr lang="fa-IR" sz="1100" b="1" dirty="0">
                <a:cs typeface="B Jalal" panose="00000400000000000000" pitchFamily="2" charset="-78"/>
              </a:rPr>
              <a:t>علی صابریان</a:t>
            </a:r>
            <a:endParaRPr lang="en-US" sz="1100" b="1" dirty="0">
              <a:cs typeface="B Jalal" panose="00000400000000000000" pitchFamily="2" charset="-78"/>
            </a:endParaRPr>
          </a:p>
        </p:txBody>
      </p:sp>
      <p:pic>
        <p:nvPicPr>
          <p:cNvPr id="18" name="Picture 2" descr="http://benjenkins.weebly.com/uploads/9/1/5/7/9157981/4446086.jpg?776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75"/>
          <a:stretch/>
        </p:blipFill>
        <p:spPr bwMode="auto">
          <a:xfrm>
            <a:off x="-478402" y="1161462"/>
            <a:ext cx="7320283" cy="364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909611" y="4803166"/>
            <a:ext cx="1261872" cy="16004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a-IR" sz="1400" dirty="0" smtClean="0">
                <a:cs typeface="B Yekan" panose="00000400000000000000" pitchFamily="2" charset="-78"/>
              </a:rPr>
              <a:t>داده های قیمت</a:t>
            </a:r>
          </a:p>
          <a:p>
            <a:pPr algn="ctr"/>
            <a:r>
              <a:rPr lang="fa-IR" sz="1400" dirty="0" smtClean="0">
                <a:cs typeface="B Yekan" panose="00000400000000000000" pitchFamily="2" charset="-78"/>
              </a:rPr>
              <a:t>گزارش کدال</a:t>
            </a:r>
          </a:p>
          <a:p>
            <a:pPr algn="ctr"/>
            <a:r>
              <a:rPr lang="fa-IR" sz="1400" dirty="0" smtClean="0">
                <a:cs typeface="B Yekan" panose="00000400000000000000" pitchFamily="2" charset="-78"/>
              </a:rPr>
              <a:t>اخبار</a:t>
            </a:r>
          </a:p>
          <a:p>
            <a:pPr algn="ctr"/>
            <a:r>
              <a:rPr lang="fa-IR" sz="1400" dirty="0" smtClean="0">
                <a:cs typeface="B Yekan" panose="00000400000000000000" pitchFamily="2" charset="-78"/>
              </a:rPr>
              <a:t>تحلیل ها</a:t>
            </a:r>
          </a:p>
          <a:p>
            <a:pPr algn="ctr"/>
            <a:r>
              <a:rPr lang="fa-IR" sz="1400" dirty="0" smtClean="0">
                <a:cs typeface="B Yekan" panose="00000400000000000000" pitchFamily="2" charset="-78"/>
              </a:rPr>
              <a:t>شایعات</a:t>
            </a:r>
          </a:p>
          <a:p>
            <a:pPr algn="ctr"/>
            <a:r>
              <a:rPr lang="fa-IR" sz="1400" dirty="0" smtClean="0">
                <a:cs typeface="B Yekan" panose="00000400000000000000" pitchFamily="2" charset="-78"/>
              </a:rPr>
              <a:t>و...</a:t>
            </a:r>
          </a:p>
          <a:p>
            <a:pPr algn="ctr"/>
            <a:r>
              <a:rPr lang="fa-IR" sz="1400" dirty="0" smtClean="0">
                <a:cs typeface="B Yekan" panose="00000400000000000000" pitchFamily="2" charset="-78"/>
              </a:rPr>
              <a:t>+فیدبک</a:t>
            </a:r>
            <a:endParaRPr lang="en-US" sz="1400" dirty="0" smtClean="0">
              <a:cs typeface="B Yekan" panose="00000400000000000000" pitchFamily="2" charset="-78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912936" y="3568395"/>
            <a:ext cx="644236" cy="65462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dirty="0" smtClean="0">
                <a:latin typeface="W_jalal" panose="00000400000000000000" pitchFamily="2" charset="0"/>
                <a:cs typeface="B Yekan" panose="00000400000000000000" pitchFamily="2" charset="-78"/>
              </a:rPr>
              <a:t>1</a:t>
            </a:r>
            <a:endParaRPr lang="en-US" dirty="0">
              <a:latin typeface="W_jalal" panose="00000400000000000000" pitchFamily="2" charset="0"/>
              <a:cs typeface="B Yekan" panose="00000400000000000000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72200" y="2091067"/>
            <a:ext cx="518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 rtl="1">
              <a:buFont typeface="+mj-lt"/>
              <a:buAutoNum type="arabicPeriod"/>
            </a:pPr>
            <a:r>
              <a:rPr lang="fa-IR" dirty="0" smtClean="0">
                <a:cs typeface="B Yekan" panose="00000400000000000000" pitchFamily="2" charset="-78"/>
              </a:rPr>
              <a:t>چه اطلاعات را بخوانم ؟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fa-IR" dirty="0" smtClean="0">
                <a:cs typeface="B Yekan" panose="00000400000000000000" pitchFamily="2" charset="-78"/>
              </a:rPr>
              <a:t>از کجا اطلاعات درست و دقیق را بیابم ؟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fa-IR" dirty="0" smtClean="0">
                <a:cs typeface="B Yekan" panose="00000400000000000000" pitchFamily="2" charset="-78"/>
              </a:rPr>
              <a:t>به تحلیل چه کسب اعتماد کنم ؟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fa-IR" dirty="0" smtClean="0">
                <a:cs typeface="B Yekan" panose="00000400000000000000" pitchFamily="2" charset="-78"/>
              </a:rPr>
              <a:t>چه اطلاعاتی را نخوانم ؟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fa-IR" dirty="0" smtClean="0">
                <a:cs typeface="B Yekan" panose="00000400000000000000" pitchFamily="2" charset="-78"/>
              </a:rPr>
              <a:t>نسبت به چه اطلاعاتی بی تفاوت باشم و اهمیتی ندهم ؟</a:t>
            </a:r>
            <a:endParaRPr lang="en-US" dirty="0">
              <a:cs typeface="B Yeka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7960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>
                <a:cs typeface="B Jalal" panose="00000400000000000000" pitchFamily="2" charset="-78"/>
              </a:rPr>
              <a:t>سوال های مهم بخش 2 ( تحلیل )</a:t>
            </a:r>
            <a:endParaRPr lang="en-US" b="1" dirty="0">
              <a:cs typeface="B Jalal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72570"/>
            <a:ext cx="3300583" cy="30646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DDDDD"/>
          </a:solidFill>
        </p:spPr>
        <p:txBody>
          <a:bodyPr wrap="none" rtlCol="1">
            <a:spAutoFit/>
          </a:bodyPr>
          <a:lstStyle/>
          <a:p>
            <a:r>
              <a:rPr lang="en-US" sz="1200" spc="600" dirty="0" smtClean="0"/>
              <a:t>www.khanesarmaye.com</a:t>
            </a:r>
            <a:endParaRPr lang="fa-IR" sz="1200" spc="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66" y="452844"/>
            <a:ext cx="657531" cy="8113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59269" y="422579"/>
            <a:ext cx="19495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b="1" dirty="0" smtClean="0">
                <a:cs typeface="B Jalal" panose="00000400000000000000" pitchFamily="2" charset="-78"/>
              </a:rPr>
              <a:t>فرا استراتژی-مهندس </a:t>
            </a:r>
            <a:r>
              <a:rPr lang="fa-IR" sz="1100" b="1" dirty="0">
                <a:cs typeface="B Jalal" panose="00000400000000000000" pitchFamily="2" charset="-78"/>
              </a:rPr>
              <a:t>علی صابریان</a:t>
            </a:r>
            <a:endParaRPr lang="en-US" sz="1100" b="1" dirty="0">
              <a:cs typeface="B Jalal" panose="00000400000000000000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72200" y="2091067"/>
            <a:ext cx="518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 rtl="1">
              <a:buFont typeface="+mj-lt"/>
              <a:buAutoNum type="arabicPeriod"/>
            </a:pPr>
            <a:r>
              <a:rPr lang="fa-IR" dirty="0" smtClean="0">
                <a:cs typeface="B Yekan" panose="00000400000000000000" pitchFamily="2" charset="-78"/>
              </a:rPr>
              <a:t>چگونه سهام مناسب را برای معامله کاندید کنم ؟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fa-IR" dirty="0" smtClean="0">
                <a:cs typeface="B Yekan" panose="00000400000000000000" pitchFamily="2" charset="-78"/>
              </a:rPr>
              <a:t>از تحلیل تکنیکال در خرید و فروش استفاده کنم ؟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fa-IR" dirty="0" smtClean="0">
                <a:cs typeface="B Yekan" panose="00000400000000000000" pitchFamily="2" charset="-78"/>
              </a:rPr>
              <a:t>از تحلیل بنیادی در خرید و فروش استفاده کنم ؟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fa-IR" dirty="0" smtClean="0">
                <a:cs typeface="B Yekan" panose="00000400000000000000" pitchFamily="2" charset="-78"/>
              </a:rPr>
              <a:t>از  کدام استراتژی تحلیل تکنیکال استفاده کنم ؟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fa-IR" dirty="0" smtClean="0">
                <a:cs typeface="B Yekan" panose="00000400000000000000" pitchFamily="2" charset="-78"/>
              </a:rPr>
              <a:t>وزن و اهمیت هر یک از ابزار ها چه میزان است ؟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fa-IR" dirty="0" smtClean="0">
                <a:cs typeface="B Yekan" panose="00000400000000000000" pitchFamily="2" charset="-78"/>
              </a:rPr>
              <a:t>و...</a:t>
            </a:r>
          </a:p>
        </p:txBody>
      </p:sp>
      <p:pic>
        <p:nvPicPr>
          <p:cNvPr id="10" name="Picture 2" descr="http://benjenkins.weebly.com/uploads/9/1/5/7/9157981/4446086.jpg?776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75"/>
          <a:stretch/>
        </p:blipFill>
        <p:spPr bwMode="auto">
          <a:xfrm>
            <a:off x="-477727" y="1159733"/>
            <a:ext cx="7320283" cy="364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10286" y="4801437"/>
            <a:ext cx="12618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400" dirty="0" smtClean="0">
                <a:cs typeface="B Yekan" panose="00000400000000000000" pitchFamily="2" charset="-78"/>
              </a:rPr>
              <a:t>داده های قیمت</a:t>
            </a:r>
          </a:p>
          <a:p>
            <a:pPr algn="ctr"/>
            <a:r>
              <a:rPr lang="fa-IR" sz="1400" dirty="0" smtClean="0">
                <a:cs typeface="B Yekan" panose="00000400000000000000" pitchFamily="2" charset="-78"/>
              </a:rPr>
              <a:t>گزارش کدال</a:t>
            </a:r>
          </a:p>
          <a:p>
            <a:pPr algn="ctr"/>
            <a:r>
              <a:rPr lang="fa-IR" sz="1400" dirty="0" smtClean="0">
                <a:cs typeface="B Yekan" panose="00000400000000000000" pitchFamily="2" charset="-78"/>
              </a:rPr>
              <a:t>اخبار</a:t>
            </a:r>
          </a:p>
          <a:p>
            <a:pPr algn="ctr"/>
            <a:r>
              <a:rPr lang="fa-IR" sz="1400" dirty="0" smtClean="0">
                <a:cs typeface="B Yekan" panose="00000400000000000000" pitchFamily="2" charset="-78"/>
              </a:rPr>
              <a:t>تحلیل ها</a:t>
            </a:r>
          </a:p>
          <a:p>
            <a:pPr algn="ctr"/>
            <a:r>
              <a:rPr lang="fa-IR" sz="1400" dirty="0" smtClean="0">
                <a:cs typeface="B Yekan" panose="00000400000000000000" pitchFamily="2" charset="-78"/>
              </a:rPr>
              <a:t>شایعات</a:t>
            </a:r>
          </a:p>
          <a:p>
            <a:pPr algn="ctr"/>
            <a:r>
              <a:rPr lang="fa-IR" sz="1400" dirty="0" smtClean="0">
                <a:cs typeface="B Yekan" panose="00000400000000000000" pitchFamily="2" charset="-78"/>
              </a:rPr>
              <a:t>و...</a:t>
            </a:r>
          </a:p>
          <a:p>
            <a:pPr algn="ctr"/>
            <a:r>
              <a:rPr lang="fa-IR" sz="1400" dirty="0" smtClean="0">
                <a:cs typeface="B Yekan" panose="00000400000000000000" pitchFamily="2" charset="-78"/>
              </a:rPr>
              <a:t>+فیدبک</a:t>
            </a:r>
            <a:endParaRPr lang="en-US" sz="1400" dirty="0" smtClean="0">
              <a:cs typeface="B Yekan" panose="00000400000000000000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43430" y="4801066"/>
            <a:ext cx="1261872" cy="7386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a-IR" sz="1400" dirty="0" smtClean="0">
                <a:cs typeface="B Yekan" panose="00000400000000000000" pitchFamily="2" charset="-78"/>
              </a:rPr>
              <a:t>تحلیل مطابق با معیار های شخصی</a:t>
            </a:r>
            <a:endParaRPr lang="en-US" sz="1400" dirty="0" smtClean="0">
              <a:cs typeface="B Yekan" panose="00000400000000000000" pitchFamily="2" charset="-78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2108150" y="4328173"/>
            <a:ext cx="402336" cy="25603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913611" y="3566666"/>
            <a:ext cx="644236" cy="65462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dirty="0" smtClean="0">
                <a:latin typeface="W_jalal" panose="00000400000000000000" pitchFamily="2" charset="0"/>
                <a:cs typeface="B Yekan" panose="00000400000000000000" pitchFamily="2" charset="-78"/>
              </a:rPr>
              <a:t>1</a:t>
            </a:r>
            <a:endParaRPr lang="en-US" dirty="0">
              <a:latin typeface="W_jalal" panose="00000400000000000000" pitchFamily="2" charset="0"/>
              <a:cs typeface="B Yekan" panose="00000400000000000000" pitchFamily="2" charset="-78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2752248" y="3566665"/>
            <a:ext cx="644236" cy="65462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W_jalal" panose="00000400000000000000" pitchFamily="2" charset="0"/>
                <a:cs typeface="B Yekan" panose="00000400000000000000" pitchFamily="2" charset="-78"/>
              </a:rPr>
              <a:t>2</a:t>
            </a:r>
            <a:endParaRPr lang="en-US" dirty="0">
              <a:latin typeface="W_jalal" panose="00000400000000000000" pitchFamily="2" charset="0"/>
              <a:cs typeface="B Yeka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9241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 animBg="1"/>
      <p:bldP spid="17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>
                <a:cs typeface="B Jalal" panose="00000400000000000000" pitchFamily="2" charset="-78"/>
              </a:rPr>
              <a:t>سوال های مهم بخش 3 ( تصمیم)</a:t>
            </a:r>
            <a:endParaRPr lang="en-US" b="1" dirty="0">
              <a:cs typeface="B Jalal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72570"/>
            <a:ext cx="3300583" cy="30646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DDDDD"/>
          </a:solidFill>
        </p:spPr>
        <p:txBody>
          <a:bodyPr wrap="none" rtlCol="1">
            <a:spAutoFit/>
          </a:bodyPr>
          <a:lstStyle/>
          <a:p>
            <a:r>
              <a:rPr lang="en-US" sz="1200" spc="600" dirty="0" smtClean="0"/>
              <a:t>www.khanesarmaye.com</a:t>
            </a:r>
            <a:endParaRPr lang="fa-IR" sz="1200" spc="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66" y="452844"/>
            <a:ext cx="657531" cy="8113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59269" y="422579"/>
            <a:ext cx="19495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b="1" dirty="0" smtClean="0">
                <a:cs typeface="B Jalal" panose="00000400000000000000" pitchFamily="2" charset="-78"/>
              </a:rPr>
              <a:t>فرا استراتژی-مهندس </a:t>
            </a:r>
            <a:r>
              <a:rPr lang="fa-IR" sz="1100" b="1" dirty="0">
                <a:cs typeface="B Jalal" panose="00000400000000000000" pitchFamily="2" charset="-78"/>
              </a:rPr>
              <a:t>علی صابریان</a:t>
            </a:r>
            <a:endParaRPr lang="en-US" sz="1100" b="1" dirty="0">
              <a:cs typeface="B Jalal" panose="00000400000000000000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72200" y="2091067"/>
            <a:ext cx="5181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 rtl="1">
              <a:buFont typeface="+mj-lt"/>
              <a:buAutoNum type="arabicPeriod"/>
            </a:pPr>
            <a:r>
              <a:rPr lang="fa-IR" dirty="0" smtClean="0">
                <a:cs typeface="B Yekan" panose="00000400000000000000" pitchFamily="2" charset="-78"/>
              </a:rPr>
              <a:t>چه بخشی از کل سرمایه ام را وارد بازار بورس کنم ؟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fa-IR" dirty="0" smtClean="0">
                <a:cs typeface="B Yekan" panose="00000400000000000000" pitchFamily="2" charset="-78"/>
              </a:rPr>
              <a:t>چند درصد سبد خودم را از این سهم خرید کنم؟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fa-IR" dirty="0" smtClean="0">
                <a:cs typeface="B Yekan" panose="00000400000000000000" pitchFamily="2" charset="-78"/>
              </a:rPr>
              <a:t>حد ضرر یان معامله رابه چه شیوه ای و کجا بگذاریم ؟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fa-IR" dirty="0" smtClean="0">
                <a:cs typeface="B Yekan" panose="00000400000000000000" pitchFamily="2" charset="-78"/>
              </a:rPr>
              <a:t>حد سود را به چه شیوه ای و کجا بگذاریم؟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fa-IR" dirty="0" smtClean="0">
                <a:cs typeface="B Yekan" panose="00000400000000000000" pitchFamily="2" charset="-78"/>
              </a:rPr>
              <a:t>اگر سهم به حد ضرر و یا سود رسیدیم و به دلایل مختلفی فروش برایمان سخت بود چه کنیم ؟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fa-IR" dirty="0" smtClean="0">
                <a:cs typeface="B Yekan" panose="00000400000000000000" pitchFamily="2" charset="-78"/>
              </a:rPr>
              <a:t>اگر بازار ریزش کرد چه تصمیمی بگیریم ؟</a:t>
            </a:r>
          </a:p>
        </p:txBody>
      </p:sp>
      <p:pic>
        <p:nvPicPr>
          <p:cNvPr id="10" name="Picture 2" descr="http://benjenkins.weebly.com/uploads/9/1/5/7/9157981/4446086.jpg?776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75"/>
          <a:stretch/>
        </p:blipFill>
        <p:spPr bwMode="auto">
          <a:xfrm>
            <a:off x="-477727" y="1159733"/>
            <a:ext cx="7320283" cy="364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10286" y="4801437"/>
            <a:ext cx="12618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400" dirty="0" smtClean="0">
                <a:cs typeface="B Yekan" panose="00000400000000000000" pitchFamily="2" charset="-78"/>
              </a:rPr>
              <a:t>داده های قیمت</a:t>
            </a:r>
          </a:p>
          <a:p>
            <a:pPr algn="ctr"/>
            <a:r>
              <a:rPr lang="fa-IR" sz="1400" dirty="0" smtClean="0">
                <a:cs typeface="B Yekan" panose="00000400000000000000" pitchFamily="2" charset="-78"/>
              </a:rPr>
              <a:t>گزارش کدال</a:t>
            </a:r>
          </a:p>
          <a:p>
            <a:pPr algn="ctr"/>
            <a:r>
              <a:rPr lang="fa-IR" sz="1400" dirty="0" smtClean="0">
                <a:cs typeface="B Yekan" panose="00000400000000000000" pitchFamily="2" charset="-78"/>
              </a:rPr>
              <a:t>اخبار</a:t>
            </a:r>
          </a:p>
          <a:p>
            <a:pPr algn="ctr"/>
            <a:r>
              <a:rPr lang="fa-IR" sz="1400" dirty="0" smtClean="0">
                <a:cs typeface="B Yekan" panose="00000400000000000000" pitchFamily="2" charset="-78"/>
              </a:rPr>
              <a:t>تحلیل ها</a:t>
            </a:r>
          </a:p>
          <a:p>
            <a:pPr algn="ctr"/>
            <a:r>
              <a:rPr lang="fa-IR" sz="1400" dirty="0" smtClean="0">
                <a:cs typeface="B Yekan" panose="00000400000000000000" pitchFamily="2" charset="-78"/>
              </a:rPr>
              <a:t>شایعات</a:t>
            </a:r>
          </a:p>
          <a:p>
            <a:pPr algn="ctr"/>
            <a:r>
              <a:rPr lang="fa-IR" sz="1400" dirty="0" smtClean="0">
                <a:cs typeface="B Yekan" panose="00000400000000000000" pitchFamily="2" charset="-78"/>
              </a:rPr>
              <a:t>و...</a:t>
            </a:r>
          </a:p>
          <a:p>
            <a:pPr algn="ctr"/>
            <a:r>
              <a:rPr lang="fa-IR" sz="1400" dirty="0" smtClean="0">
                <a:cs typeface="B Yekan" panose="00000400000000000000" pitchFamily="2" charset="-78"/>
              </a:rPr>
              <a:t>+فیدبک</a:t>
            </a:r>
            <a:endParaRPr lang="en-US" sz="1400" dirty="0" smtClean="0">
              <a:cs typeface="B Yekan" panose="00000400000000000000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43430" y="4801066"/>
            <a:ext cx="12618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400" dirty="0" smtClean="0">
                <a:cs typeface="B Yekan" panose="00000400000000000000" pitchFamily="2" charset="-78"/>
              </a:rPr>
              <a:t>تحلیل مطابق با معیار های شخصی</a:t>
            </a:r>
            <a:endParaRPr lang="en-US" sz="1400" dirty="0" smtClean="0">
              <a:cs typeface="B Yekan" panose="00000400000000000000" pitchFamily="2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68896" y="4801066"/>
            <a:ext cx="1261872" cy="95410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a-IR" sz="1400" dirty="0" smtClean="0">
                <a:cs typeface="B Yekan" panose="00000400000000000000" pitchFamily="2" charset="-78"/>
              </a:rPr>
              <a:t>تصمیم های درست سرمایه گذاری</a:t>
            </a:r>
          </a:p>
          <a:p>
            <a:pPr algn="ctr"/>
            <a:r>
              <a:rPr lang="fa-IR" sz="1400" dirty="0" smtClean="0">
                <a:cs typeface="B Yekan" panose="00000400000000000000" pitchFamily="2" charset="-78"/>
              </a:rPr>
              <a:t>+ فیدبک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2108150" y="4328173"/>
            <a:ext cx="402336" cy="25603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3705302" y="4298432"/>
            <a:ext cx="646175" cy="31551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17" name="Oval 16"/>
          <p:cNvSpPr/>
          <p:nvPr/>
        </p:nvSpPr>
        <p:spPr>
          <a:xfrm>
            <a:off x="913611" y="3566666"/>
            <a:ext cx="644236" cy="65462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dirty="0" smtClean="0">
                <a:latin typeface="W_jalal" panose="00000400000000000000" pitchFamily="2" charset="0"/>
                <a:cs typeface="B Yekan" panose="00000400000000000000" pitchFamily="2" charset="-78"/>
              </a:rPr>
              <a:t>1</a:t>
            </a:r>
            <a:endParaRPr lang="en-US" dirty="0">
              <a:latin typeface="W_jalal" panose="00000400000000000000" pitchFamily="2" charset="0"/>
              <a:cs typeface="B Yekan" panose="00000400000000000000" pitchFamily="2" charset="-78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2752248" y="3566665"/>
            <a:ext cx="644236" cy="65462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W_jalal" panose="00000400000000000000" pitchFamily="2" charset="0"/>
                <a:cs typeface="B Yekan" panose="00000400000000000000" pitchFamily="2" charset="-78"/>
              </a:rPr>
              <a:t>2</a:t>
            </a:r>
            <a:endParaRPr lang="en-US" dirty="0">
              <a:latin typeface="W_jalal" panose="00000400000000000000" pitchFamily="2" charset="0"/>
              <a:cs typeface="B Yekan" panose="00000400000000000000" pitchFamily="2" charset="-78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660296" y="3576457"/>
            <a:ext cx="644236" cy="65462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W_jalal" panose="00000400000000000000" pitchFamily="2" charset="0"/>
                <a:cs typeface="B Yekan" panose="00000400000000000000" pitchFamily="2" charset="-78"/>
              </a:rPr>
              <a:t>3</a:t>
            </a:r>
            <a:endParaRPr lang="en-US" dirty="0">
              <a:latin typeface="W_jalal" panose="00000400000000000000" pitchFamily="2" charset="0"/>
              <a:cs typeface="B Yeka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1935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4" grpId="0" animBg="1"/>
      <p:bldP spid="15" grpId="0" animBg="1"/>
      <p:bldP spid="17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55" y="-255904"/>
            <a:ext cx="11603258" cy="71139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5218" y="3373514"/>
            <a:ext cx="3986073" cy="2090183"/>
          </a:xfrm>
        </p:spPr>
        <p:txBody>
          <a:bodyPr>
            <a:normAutofit/>
          </a:bodyPr>
          <a:lstStyle/>
          <a:p>
            <a:pPr algn="just" rtl="1"/>
            <a:r>
              <a:rPr lang="fa-IR" sz="3200" b="1" dirty="0" smtClean="0">
                <a:cs typeface="B Jalal" panose="00000400000000000000" pitchFamily="2" charset="-78"/>
              </a:rPr>
              <a:t>علت </a:t>
            </a:r>
            <a:r>
              <a:rPr lang="fa-IR" sz="3200" b="1" dirty="0" smtClean="0">
                <a:solidFill>
                  <a:srgbClr val="FF0000"/>
                </a:solidFill>
                <a:cs typeface="B Jalal" panose="00000400000000000000" pitchFamily="2" charset="-78"/>
              </a:rPr>
              <a:t>پیچیدگی</a:t>
            </a:r>
            <a:r>
              <a:rPr lang="fa-IR" sz="3200" b="1" dirty="0" smtClean="0">
                <a:cs typeface="B Jalal" panose="00000400000000000000" pitchFamily="2" charset="-78"/>
              </a:rPr>
              <a:t> بازار بورس همین است که خیلی ها جوابی برای همین سوالات </a:t>
            </a:r>
            <a:r>
              <a:rPr lang="fa-IR" sz="3200" b="1" dirty="0" smtClean="0">
                <a:solidFill>
                  <a:srgbClr val="FF0000"/>
                </a:solidFill>
                <a:cs typeface="B Jalal" panose="00000400000000000000" pitchFamily="2" charset="-78"/>
              </a:rPr>
              <a:t>ساده</a:t>
            </a:r>
            <a:r>
              <a:rPr lang="fa-IR" sz="3200" b="1" dirty="0" smtClean="0">
                <a:cs typeface="B Jalal" panose="00000400000000000000" pitchFamily="2" charset="-78"/>
              </a:rPr>
              <a:t> در بازار بورس ندارند</a:t>
            </a:r>
            <a:endParaRPr lang="en-US" sz="3200" b="1" dirty="0">
              <a:cs typeface="B Jalal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72570"/>
            <a:ext cx="3300583" cy="30646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DDDDD"/>
          </a:solidFill>
        </p:spPr>
        <p:txBody>
          <a:bodyPr wrap="none" rtlCol="1">
            <a:spAutoFit/>
          </a:bodyPr>
          <a:lstStyle/>
          <a:p>
            <a:r>
              <a:rPr lang="en-US" sz="1200" spc="600" dirty="0" smtClean="0"/>
              <a:t>www.khanesarmaye.com</a:t>
            </a:r>
            <a:endParaRPr lang="fa-IR" sz="1200" spc="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84" y="452844"/>
            <a:ext cx="657531" cy="8113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76687" y="422579"/>
            <a:ext cx="19495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b="1" dirty="0" smtClean="0">
                <a:cs typeface="B Jalal" panose="00000400000000000000" pitchFamily="2" charset="-78"/>
              </a:rPr>
              <a:t>فرا استراتژی-مهندس </a:t>
            </a:r>
            <a:r>
              <a:rPr lang="fa-IR" sz="1100" b="1" dirty="0">
                <a:cs typeface="B Jalal" panose="00000400000000000000" pitchFamily="2" charset="-78"/>
              </a:rPr>
              <a:t>علی صابریان</a:t>
            </a:r>
            <a:endParaRPr lang="en-US" sz="1100" b="1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2437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 smtClean="0">
                <a:cs typeface="B Jalal" panose="00000400000000000000" pitchFamily="2" charset="-78"/>
              </a:rPr>
              <a:t>به دنبال چه </a:t>
            </a:r>
            <a:r>
              <a:rPr lang="fa-IR" b="1" dirty="0">
                <a:cs typeface="B Jalal" panose="00000400000000000000" pitchFamily="2" charset="-78"/>
              </a:rPr>
              <a:t>اطلاعات </a:t>
            </a:r>
            <a:r>
              <a:rPr lang="fa-IR" b="1" dirty="0" smtClean="0">
                <a:cs typeface="B Jalal" panose="00000400000000000000" pitchFamily="2" charset="-78"/>
              </a:rPr>
              <a:t>باشیم ؟</a:t>
            </a:r>
            <a:endParaRPr lang="fa-IR" b="1" dirty="0">
              <a:cs typeface="B Jalal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72570"/>
            <a:ext cx="3300583" cy="30646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DDDDD"/>
          </a:solidFill>
        </p:spPr>
        <p:txBody>
          <a:bodyPr wrap="none" rtlCol="1">
            <a:spAutoFit/>
          </a:bodyPr>
          <a:lstStyle/>
          <a:p>
            <a:r>
              <a:rPr lang="en-US" sz="1200" spc="600" dirty="0" smtClean="0"/>
              <a:t>www.khanesarmaye.com</a:t>
            </a:r>
            <a:endParaRPr lang="fa-IR" sz="1200" spc="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84" y="452844"/>
            <a:ext cx="657531" cy="8113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76687" y="422579"/>
            <a:ext cx="19495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b="1" dirty="0" smtClean="0">
                <a:cs typeface="B Jalal" panose="00000400000000000000" pitchFamily="2" charset="-78"/>
              </a:rPr>
              <a:t>فرا استراتژی-مهندس </a:t>
            </a:r>
            <a:r>
              <a:rPr lang="fa-IR" sz="1100" b="1" dirty="0">
                <a:cs typeface="B Jalal" panose="00000400000000000000" pitchFamily="2" charset="-78"/>
              </a:rPr>
              <a:t>علی صابریان</a:t>
            </a:r>
            <a:endParaRPr lang="en-US" sz="1100" b="1" dirty="0">
              <a:cs typeface="B Jalal" panose="000004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18882" y="1690688"/>
            <a:ext cx="3851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 smtClean="0">
                <a:cs typeface="B Yekan" panose="00000400000000000000" pitchFamily="2" charset="-78"/>
              </a:rPr>
              <a:t>همایش های پیش بینی چشم انداز اقتصادی ایران و بازار های سرمایه گذاری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64495"/>
            <a:ext cx="60960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8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 smtClean="0">
                <a:cs typeface="B Jalal" panose="00000400000000000000" pitchFamily="2" charset="-78"/>
              </a:rPr>
              <a:t>به دنبال چه </a:t>
            </a:r>
            <a:r>
              <a:rPr lang="fa-IR" b="1" dirty="0">
                <a:cs typeface="B Jalal" panose="00000400000000000000" pitchFamily="2" charset="-78"/>
              </a:rPr>
              <a:t>اطلاعات </a:t>
            </a:r>
            <a:r>
              <a:rPr lang="fa-IR" b="1" dirty="0" smtClean="0">
                <a:cs typeface="B Jalal" panose="00000400000000000000" pitchFamily="2" charset="-78"/>
              </a:rPr>
              <a:t>باشیم ؟</a:t>
            </a:r>
            <a:endParaRPr lang="fa-IR" b="1" dirty="0">
              <a:cs typeface="B Jalal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72570"/>
            <a:ext cx="3300583" cy="30646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DDDDD"/>
          </a:solidFill>
        </p:spPr>
        <p:txBody>
          <a:bodyPr wrap="none" rtlCol="1">
            <a:spAutoFit/>
          </a:bodyPr>
          <a:lstStyle/>
          <a:p>
            <a:r>
              <a:rPr lang="en-US" sz="1200" spc="600" dirty="0" smtClean="0"/>
              <a:t>www.khanesarmaye.com</a:t>
            </a:r>
            <a:endParaRPr lang="fa-IR" sz="1200" spc="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84" y="452844"/>
            <a:ext cx="657531" cy="8113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76687" y="422579"/>
            <a:ext cx="19495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b="1" dirty="0" smtClean="0">
                <a:cs typeface="B Jalal" panose="00000400000000000000" pitchFamily="2" charset="-78"/>
              </a:rPr>
              <a:t>فرا استراتژی-مهندس </a:t>
            </a:r>
            <a:r>
              <a:rPr lang="fa-IR" sz="1100" b="1" dirty="0">
                <a:cs typeface="B Jalal" panose="00000400000000000000" pitchFamily="2" charset="-78"/>
              </a:rPr>
              <a:t>علی صابریان</a:t>
            </a:r>
            <a:endParaRPr lang="en-US" sz="1100" b="1" dirty="0">
              <a:cs typeface="B Jalal" panose="000004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18882" y="1690688"/>
            <a:ext cx="3851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 smtClean="0">
                <a:cs typeface="B Yekan" panose="00000400000000000000" pitchFamily="2" charset="-78"/>
              </a:rPr>
              <a:t>گزارش های معتبر </a:t>
            </a:r>
            <a:r>
              <a:rPr lang="fa-IR" dirty="0">
                <a:cs typeface="B Yekan" panose="00000400000000000000" pitchFamily="2" charset="-78"/>
              </a:rPr>
              <a:t>پیش بینی اقتصاد ایران در </a:t>
            </a:r>
            <a:r>
              <a:rPr lang="fa-IR" dirty="0" smtClean="0">
                <a:cs typeface="B Yekan" panose="00000400000000000000" pitchFamily="2" charset="-78"/>
              </a:rPr>
              <a:t>سال ( طلا ، ارز ، مسکن ، بورس)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257" y="1451839"/>
            <a:ext cx="4710905" cy="529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 smtClean="0">
                <a:cs typeface="B Jalal" panose="00000400000000000000" pitchFamily="2" charset="-78"/>
              </a:rPr>
              <a:t>مرور استراتژی ها</a:t>
            </a:r>
            <a:endParaRPr lang="en-US" b="1" dirty="0">
              <a:cs typeface="B Jalal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72570"/>
            <a:ext cx="3300583" cy="30646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DDDDD"/>
          </a:solidFill>
        </p:spPr>
        <p:txBody>
          <a:bodyPr wrap="none" rtlCol="1">
            <a:spAutoFit/>
          </a:bodyPr>
          <a:lstStyle/>
          <a:p>
            <a:r>
              <a:rPr lang="en-US" sz="1200" spc="600" dirty="0" smtClean="0"/>
              <a:t>www.khanesarmaye.com</a:t>
            </a:r>
            <a:endParaRPr lang="fa-IR" sz="1200" spc="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84" y="452844"/>
            <a:ext cx="657531" cy="8113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76687" y="422579"/>
            <a:ext cx="19495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b="1" dirty="0" smtClean="0">
                <a:cs typeface="B Jalal" panose="00000400000000000000" pitchFamily="2" charset="-78"/>
              </a:rPr>
              <a:t>فرا استراتژی-مهندس </a:t>
            </a:r>
            <a:r>
              <a:rPr lang="fa-IR" sz="1100" b="1" dirty="0">
                <a:cs typeface="B Jalal" panose="00000400000000000000" pitchFamily="2" charset="-78"/>
              </a:rPr>
              <a:t>علی صابریان</a:t>
            </a:r>
            <a:endParaRPr lang="en-US" sz="1100" b="1" dirty="0">
              <a:cs typeface="B Jalal" panose="000004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954" y="2403566"/>
            <a:ext cx="10813548" cy="257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1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 smtClean="0">
                <a:cs typeface="B Jalal" panose="00000400000000000000" pitchFamily="2" charset="-78"/>
              </a:rPr>
              <a:t>مرور شیوه های تعیین حد ضرر و خروج</a:t>
            </a:r>
            <a:endParaRPr lang="en-US" b="1" dirty="0">
              <a:cs typeface="B Jalal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72570"/>
            <a:ext cx="3300583" cy="30646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DDDDD"/>
          </a:solidFill>
        </p:spPr>
        <p:txBody>
          <a:bodyPr wrap="none" rtlCol="1">
            <a:spAutoFit/>
          </a:bodyPr>
          <a:lstStyle/>
          <a:p>
            <a:r>
              <a:rPr lang="en-US" sz="1200" spc="600" dirty="0" smtClean="0"/>
              <a:t>www.khanesarmaye.com</a:t>
            </a:r>
            <a:endParaRPr lang="fa-IR" sz="1200" spc="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84" y="452844"/>
            <a:ext cx="657531" cy="8113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76687" y="422579"/>
            <a:ext cx="19495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b="1" dirty="0" smtClean="0">
                <a:cs typeface="B Jalal" panose="00000400000000000000" pitchFamily="2" charset="-78"/>
              </a:rPr>
              <a:t>فرا استراتژی-مهندس </a:t>
            </a:r>
            <a:r>
              <a:rPr lang="fa-IR" sz="1100" b="1" dirty="0">
                <a:cs typeface="B Jalal" panose="00000400000000000000" pitchFamily="2" charset="-78"/>
              </a:rPr>
              <a:t>علی صابریان</a:t>
            </a:r>
            <a:endParaRPr lang="en-US" sz="1100" b="1" dirty="0">
              <a:cs typeface="B Jalal" panose="000004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343" y="2328833"/>
            <a:ext cx="3031313" cy="220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0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 smtClean="0">
                <a:cs typeface="B Jalal" panose="00000400000000000000" pitchFamily="2" charset="-78"/>
              </a:rPr>
              <a:t>چرا بازار بورس شبیه به جنگ است ؟</a:t>
            </a:r>
            <a:endParaRPr lang="en-US" b="1" dirty="0">
              <a:cs typeface="B Jalal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8967" y="2185261"/>
            <a:ext cx="3134833" cy="1518466"/>
          </a:xfrm>
        </p:spPr>
        <p:txBody>
          <a:bodyPr>
            <a:normAutofit lnSpcReduction="10000"/>
          </a:bodyPr>
          <a:lstStyle/>
          <a:p>
            <a:pPr algn="r" rtl="1"/>
            <a:r>
              <a:rPr lang="fa-IR" sz="2400" dirty="0" smtClean="0">
                <a:cs typeface="B Yekan" panose="00000400000000000000" pitchFamily="2" charset="-78"/>
              </a:rPr>
              <a:t>رفتار دشمن در جنگ قابل پیش بینی نیست</a:t>
            </a:r>
          </a:p>
          <a:p>
            <a:pPr algn="r" rtl="1"/>
            <a:r>
              <a:rPr lang="fa-IR" sz="2400" dirty="0">
                <a:cs typeface="B Yekan" panose="00000400000000000000" pitchFamily="2" charset="-78"/>
              </a:rPr>
              <a:t>رفتار بازار کاملا قابل پیش بینی نیست </a:t>
            </a:r>
          </a:p>
          <a:p>
            <a:pPr marL="0" indent="0" algn="r" rtl="1">
              <a:buNone/>
            </a:pPr>
            <a:endParaRPr lang="fa-IR" sz="2400" dirty="0" smtClean="0">
              <a:cs typeface="B Yekan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72570"/>
            <a:ext cx="3300583" cy="30646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DDDDD"/>
          </a:solidFill>
        </p:spPr>
        <p:txBody>
          <a:bodyPr wrap="none" rtlCol="1">
            <a:spAutoFit/>
          </a:bodyPr>
          <a:lstStyle/>
          <a:p>
            <a:r>
              <a:rPr lang="en-US" sz="1200" spc="600" dirty="0" smtClean="0"/>
              <a:t>www.khanesarmaye.com</a:t>
            </a:r>
            <a:endParaRPr lang="fa-IR" sz="1200" spc="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84" y="452844"/>
            <a:ext cx="657531" cy="8113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76687" y="422579"/>
            <a:ext cx="19495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b="1" dirty="0" smtClean="0">
                <a:cs typeface="B Jalal" panose="00000400000000000000" pitchFamily="2" charset="-78"/>
              </a:rPr>
              <a:t>فرا استراتژی-مهندس </a:t>
            </a:r>
            <a:r>
              <a:rPr lang="fa-IR" sz="1100" b="1" dirty="0">
                <a:cs typeface="B Jalal" panose="00000400000000000000" pitchFamily="2" charset="-78"/>
              </a:rPr>
              <a:t>علی صابریان</a:t>
            </a:r>
            <a:endParaRPr lang="en-US" sz="1100" b="1" dirty="0">
              <a:cs typeface="B Jalal" panose="000004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386" t="7272" r="4735" b="9071"/>
          <a:stretch/>
        </p:blipFill>
        <p:spPr>
          <a:xfrm>
            <a:off x="1078249" y="2158409"/>
            <a:ext cx="6230679" cy="411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3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 smtClean="0">
                <a:cs typeface="B Jalal" panose="00000400000000000000" pitchFamily="2" charset="-78"/>
              </a:rPr>
              <a:t>ثبت معاملات</a:t>
            </a:r>
            <a:endParaRPr lang="en-US" b="1" dirty="0">
              <a:cs typeface="B Jalal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72570"/>
            <a:ext cx="3300583" cy="30646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DDDDD"/>
          </a:solidFill>
        </p:spPr>
        <p:txBody>
          <a:bodyPr wrap="none" rtlCol="1">
            <a:spAutoFit/>
          </a:bodyPr>
          <a:lstStyle/>
          <a:p>
            <a:r>
              <a:rPr lang="en-US" sz="1200" spc="600" dirty="0" smtClean="0"/>
              <a:t>www.khanesarmaye.com</a:t>
            </a:r>
            <a:endParaRPr lang="fa-IR" sz="1200" spc="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84" y="452844"/>
            <a:ext cx="657531" cy="8113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76687" y="422579"/>
            <a:ext cx="19495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b="1" dirty="0" smtClean="0">
                <a:cs typeface="B Jalal" panose="00000400000000000000" pitchFamily="2" charset="-78"/>
              </a:rPr>
              <a:t>فرا استراتژی-مهندس </a:t>
            </a:r>
            <a:r>
              <a:rPr lang="fa-IR" sz="1100" b="1" dirty="0">
                <a:cs typeface="B Jalal" panose="00000400000000000000" pitchFamily="2" charset="-78"/>
              </a:rPr>
              <a:t>علی صابریان</a:t>
            </a:r>
            <a:endParaRPr lang="en-US" sz="1100" b="1" dirty="0">
              <a:cs typeface="B Jalal" panose="000004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3302" y="1544777"/>
            <a:ext cx="7804767" cy="518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35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>
                <a:cs typeface="B Jalal" panose="00000400000000000000" pitchFamily="2" charset="-78"/>
              </a:rPr>
              <a:t>ويژگي‏هاي يك </a:t>
            </a:r>
            <a:r>
              <a:rPr lang="fa-IR" b="1" dirty="0" smtClean="0">
                <a:cs typeface="B Jalal" panose="00000400000000000000" pitchFamily="2" charset="-78"/>
              </a:rPr>
              <a:t>استرتژی خوب</a:t>
            </a:r>
            <a:endParaRPr lang="en-US" b="1" dirty="0">
              <a:cs typeface="B Jalal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36135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400" dirty="0">
                <a:cs typeface="B Yekan" panose="00000400000000000000" pitchFamily="2" charset="-78"/>
              </a:rPr>
              <a:t>روشن و قابل فهم باشد (داراي هدف‏ها و فعّاليّت‏هاي كمّي)</a:t>
            </a:r>
          </a:p>
          <a:p>
            <a:pPr marL="0" indent="0" algn="r" rtl="1">
              <a:buNone/>
            </a:pPr>
            <a:r>
              <a:rPr lang="fa-IR" sz="2400" dirty="0">
                <a:cs typeface="B Yekan" panose="00000400000000000000" pitchFamily="2" charset="-78"/>
              </a:rPr>
              <a:t>به‏آساني بتوان آن‏را اجرا كرد (آرماني نباشد)</a:t>
            </a:r>
          </a:p>
          <a:p>
            <a:pPr marL="0" indent="0" algn="r" rtl="1">
              <a:buNone/>
            </a:pPr>
            <a:r>
              <a:rPr lang="fa-IR" sz="2400" dirty="0">
                <a:cs typeface="B Yekan" panose="00000400000000000000" pitchFamily="2" charset="-78"/>
              </a:rPr>
              <a:t>جامع باشد (دربرگيرنده كليه جنبه‏هاي عملياتي باشد)</a:t>
            </a:r>
          </a:p>
          <a:p>
            <a:pPr marL="0" indent="0" algn="r" rtl="1">
              <a:buNone/>
            </a:pPr>
            <a:r>
              <a:rPr lang="fa-IR" sz="2400" dirty="0">
                <a:cs typeface="B Yekan" panose="00000400000000000000" pitchFamily="2" charset="-78"/>
              </a:rPr>
              <a:t>متعادل باشد (منابع به‏طور متوازن توزيع شده‏باشد)</a:t>
            </a:r>
          </a:p>
          <a:p>
            <a:pPr marL="0" indent="0" algn="r" rtl="1">
              <a:buNone/>
            </a:pPr>
            <a:r>
              <a:rPr lang="fa-IR" sz="2400" dirty="0">
                <a:cs typeface="B Yekan" panose="00000400000000000000" pitchFamily="2" charset="-78"/>
              </a:rPr>
              <a:t>انعطاف‏پذيري داشته‏باشد </a:t>
            </a:r>
          </a:p>
          <a:p>
            <a:pPr marL="0" indent="0" algn="r" rtl="1">
              <a:buNone/>
            </a:pPr>
            <a:r>
              <a:rPr lang="fa-IR" sz="2400" dirty="0">
                <a:cs typeface="B Yekan" panose="00000400000000000000" pitchFamily="2" charset="-78"/>
              </a:rPr>
              <a:t>مدّت زمان مشخص داشته باشد</a:t>
            </a:r>
          </a:p>
          <a:p>
            <a:pPr marL="0" indent="0" algn="r" rtl="1">
              <a:buNone/>
            </a:pPr>
            <a:r>
              <a:rPr lang="fa-IR" sz="2400" dirty="0" smtClean="0">
                <a:cs typeface="B Yekan" panose="00000400000000000000" pitchFamily="2" charset="-78"/>
              </a:rPr>
              <a:t>با توجه به شرایط زندگی شخصی شما تدوین شده باشد</a:t>
            </a:r>
            <a:endParaRPr lang="fa-IR" sz="2400" dirty="0">
              <a:cs typeface="B Yeka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400" dirty="0">
                <a:cs typeface="B Yekan" panose="00000400000000000000" pitchFamily="2" charset="-78"/>
              </a:rPr>
              <a:t>به جنبه‏هاي انساني نيز توجه داشته </a:t>
            </a:r>
            <a:r>
              <a:rPr lang="fa-IR" sz="2400" dirty="0" smtClean="0">
                <a:cs typeface="B Yekan" panose="00000400000000000000" pitchFamily="2" charset="-78"/>
              </a:rPr>
              <a:t>باشد</a:t>
            </a:r>
            <a:endParaRPr lang="fa-IR" sz="2400" dirty="0">
              <a:cs typeface="B Yekan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72570"/>
            <a:ext cx="3300583" cy="30646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DDDDD"/>
          </a:solidFill>
        </p:spPr>
        <p:txBody>
          <a:bodyPr wrap="none" rtlCol="1">
            <a:spAutoFit/>
          </a:bodyPr>
          <a:lstStyle/>
          <a:p>
            <a:r>
              <a:rPr lang="en-US" sz="1200" spc="600" dirty="0" smtClean="0"/>
              <a:t>www.khanesarmaye.com</a:t>
            </a:r>
            <a:endParaRPr lang="fa-IR" sz="1200" spc="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84" y="452844"/>
            <a:ext cx="657531" cy="8113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76687" y="422579"/>
            <a:ext cx="19495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b="1" dirty="0" smtClean="0">
                <a:cs typeface="B Jalal" panose="00000400000000000000" pitchFamily="2" charset="-78"/>
              </a:rPr>
              <a:t>فرا استراتژی-مهندس </a:t>
            </a:r>
            <a:r>
              <a:rPr lang="fa-IR" sz="1100" b="1" dirty="0">
                <a:cs typeface="B Jalal" panose="00000400000000000000" pitchFamily="2" charset="-78"/>
              </a:rPr>
              <a:t>علی صابریان</a:t>
            </a:r>
            <a:endParaRPr lang="en-US" sz="1100" b="1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0637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 smtClean="0">
                <a:cs typeface="B Jalal" panose="00000400000000000000" pitchFamily="2" charset="-78"/>
              </a:rPr>
              <a:t>دچار کوتاه نگاهی به بازار بورس نشوید</a:t>
            </a:r>
            <a:endParaRPr lang="en-US" b="1" dirty="0">
              <a:cs typeface="B Jalal" panose="00000400000000000000" pitchFamily="2" charset="-78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1554" y="2503409"/>
            <a:ext cx="5108891" cy="32799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72570"/>
            <a:ext cx="3300583" cy="30646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DDDDD"/>
          </a:solidFill>
        </p:spPr>
        <p:txBody>
          <a:bodyPr wrap="none" rtlCol="1">
            <a:spAutoFit/>
          </a:bodyPr>
          <a:lstStyle/>
          <a:p>
            <a:r>
              <a:rPr lang="en-US" sz="1200" spc="600" dirty="0" smtClean="0"/>
              <a:t>www.khanesarmaye.com</a:t>
            </a:r>
            <a:endParaRPr lang="fa-IR" sz="1200" spc="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84" y="452844"/>
            <a:ext cx="657531" cy="8113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76687" y="422579"/>
            <a:ext cx="19495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b="1" dirty="0" smtClean="0">
                <a:cs typeface="B Jalal" panose="00000400000000000000" pitchFamily="2" charset="-78"/>
              </a:rPr>
              <a:t>فرا استراتژی-مهندس </a:t>
            </a:r>
            <a:r>
              <a:rPr lang="fa-IR" sz="1100" b="1" dirty="0">
                <a:cs typeface="B Jalal" panose="00000400000000000000" pitchFamily="2" charset="-78"/>
              </a:rPr>
              <a:t>علی صابریان</a:t>
            </a:r>
            <a:endParaRPr lang="en-US" sz="1100" b="1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9197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 smtClean="0">
                <a:cs typeface="B Jalal" panose="00000400000000000000" pitchFamily="2" charset="-78"/>
              </a:rPr>
              <a:t>چرا بازار بورس شبیه به جنگ است ؟</a:t>
            </a:r>
            <a:endParaRPr lang="en-US" b="1" dirty="0">
              <a:cs typeface="B Jalal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8967" y="2185260"/>
            <a:ext cx="3134833" cy="2014599"/>
          </a:xfrm>
        </p:spPr>
        <p:txBody>
          <a:bodyPr>
            <a:normAutofit fontScale="92500" lnSpcReduction="10000"/>
          </a:bodyPr>
          <a:lstStyle/>
          <a:p>
            <a:pPr algn="r" rtl="1"/>
            <a:r>
              <a:rPr lang="fa-IR" sz="2400" dirty="0" smtClean="0">
                <a:cs typeface="B Yekan" panose="00000400000000000000" pitchFamily="2" charset="-78"/>
              </a:rPr>
              <a:t>رفتار سربازان ما در مقابل دشمن قابل پیش بینی نیست</a:t>
            </a:r>
          </a:p>
          <a:p>
            <a:pPr algn="r" rtl="1"/>
            <a:r>
              <a:rPr lang="fa-IR" sz="2400" dirty="0" smtClean="0">
                <a:cs typeface="B Yekan" panose="00000400000000000000" pitchFamily="2" charset="-78"/>
              </a:rPr>
              <a:t>رفتار شخصی ما در مقابل بازار قابل پیش بینی نیست</a:t>
            </a:r>
            <a:endParaRPr lang="fa-IR" sz="2400" dirty="0">
              <a:cs typeface="B Yekan" panose="00000400000000000000" pitchFamily="2" charset="-78"/>
            </a:endParaRPr>
          </a:p>
          <a:p>
            <a:pPr marL="0" indent="0" algn="r" rtl="1">
              <a:buNone/>
            </a:pPr>
            <a:endParaRPr lang="fa-IR" sz="2400" dirty="0" smtClean="0">
              <a:cs typeface="B Yekan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72570"/>
            <a:ext cx="3300583" cy="30646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DDDDD"/>
          </a:solidFill>
        </p:spPr>
        <p:txBody>
          <a:bodyPr wrap="none" rtlCol="1">
            <a:spAutoFit/>
          </a:bodyPr>
          <a:lstStyle/>
          <a:p>
            <a:r>
              <a:rPr lang="en-US" sz="1200" spc="600" dirty="0" smtClean="0"/>
              <a:t>www.khanesarmaye.com</a:t>
            </a:r>
            <a:endParaRPr lang="fa-IR" sz="1200" spc="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84" y="452844"/>
            <a:ext cx="657531" cy="8113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76687" y="422579"/>
            <a:ext cx="19495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b="1" dirty="0" smtClean="0">
                <a:cs typeface="B Jalal" panose="00000400000000000000" pitchFamily="2" charset="-78"/>
              </a:rPr>
              <a:t>فرا استراتژی-مهندس </a:t>
            </a:r>
            <a:r>
              <a:rPr lang="fa-IR" sz="1100" b="1" dirty="0">
                <a:cs typeface="B Jalal" panose="00000400000000000000" pitchFamily="2" charset="-78"/>
              </a:rPr>
              <a:t>علی صابریان</a:t>
            </a:r>
            <a:endParaRPr lang="en-US" sz="1100" b="1" dirty="0">
              <a:cs typeface="B Jalal" panose="000004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386" t="7272" r="4735" b="9071"/>
          <a:stretch/>
        </p:blipFill>
        <p:spPr>
          <a:xfrm>
            <a:off x="1078249" y="2158409"/>
            <a:ext cx="6230679" cy="411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87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4189"/>
            <a:ext cx="10515600" cy="1325563"/>
          </a:xfrm>
        </p:spPr>
        <p:txBody>
          <a:bodyPr>
            <a:normAutofit/>
          </a:bodyPr>
          <a:lstStyle/>
          <a:p>
            <a:pPr algn="r" rtl="1"/>
            <a:r>
              <a:rPr lang="fa-IR" sz="3600" b="1" dirty="0" smtClean="0">
                <a:cs typeface="B Jalal" panose="00000400000000000000" pitchFamily="2" charset="-78"/>
              </a:rPr>
              <a:t>برای پیروزی در جنگ باید برای چه چیز هایی برنامه داشته باشیم؟</a:t>
            </a:r>
            <a:endParaRPr lang="en-US" sz="3600" b="1" dirty="0">
              <a:cs typeface="B Jalal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1684" y="2070264"/>
            <a:ext cx="1072116" cy="489279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400" dirty="0" smtClean="0">
                <a:cs typeface="B Yekan" panose="00000400000000000000" pitchFamily="2" charset="-78"/>
              </a:rPr>
              <a:t>دشمن</a:t>
            </a:r>
            <a:endParaRPr lang="en-US" sz="2400" dirty="0">
              <a:cs typeface="B Yekan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72570"/>
            <a:ext cx="3300583" cy="30646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DDDDD"/>
          </a:solidFill>
        </p:spPr>
        <p:txBody>
          <a:bodyPr wrap="none" rtlCol="1">
            <a:spAutoFit/>
          </a:bodyPr>
          <a:lstStyle/>
          <a:p>
            <a:r>
              <a:rPr lang="en-US" sz="1200" spc="600" dirty="0" smtClean="0"/>
              <a:t>www.khanesarmaye.com</a:t>
            </a:r>
            <a:endParaRPr lang="fa-IR" sz="1200" spc="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84" y="452844"/>
            <a:ext cx="657531" cy="8113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76687" y="422579"/>
            <a:ext cx="19495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b="1" dirty="0" smtClean="0">
                <a:cs typeface="B Jalal" panose="00000400000000000000" pitchFamily="2" charset="-78"/>
              </a:rPr>
              <a:t>فرا استراتژی-مهندس </a:t>
            </a:r>
            <a:r>
              <a:rPr lang="fa-IR" sz="1100" b="1" dirty="0">
                <a:cs typeface="B Jalal" panose="00000400000000000000" pitchFamily="2" charset="-78"/>
              </a:rPr>
              <a:t>علی صابریان</a:t>
            </a:r>
            <a:endParaRPr lang="en-US" sz="1100" b="1" dirty="0">
              <a:cs typeface="B Jalal" panose="000004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386" t="7272" r="4735" b="9071"/>
          <a:stretch/>
        </p:blipFill>
        <p:spPr>
          <a:xfrm>
            <a:off x="1078249" y="2158409"/>
            <a:ext cx="6230679" cy="4114801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0281684" y="2620055"/>
            <a:ext cx="1072116" cy="4892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anose="020B0604020202020204" pitchFamily="34" charset="0"/>
              <a:buNone/>
            </a:pPr>
            <a:r>
              <a:rPr lang="fa-IR" sz="2400" dirty="0" smtClean="0">
                <a:cs typeface="B Yekan" panose="00000400000000000000" pitchFamily="2" charset="-78"/>
              </a:rPr>
              <a:t>سرباز ها</a:t>
            </a:r>
            <a:endParaRPr lang="en-US" sz="2400" dirty="0">
              <a:cs typeface="B Yekan" panose="00000400000000000000" pitchFamily="2" charset="-78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9051852" y="2070264"/>
            <a:ext cx="1072116" cy="489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anose="020B0604020202020204" pitchFamily="34" charset="0"/>
              <a:buNone/>
            </a:pPr>
            <a:r>
              <a:rPr lang="fa-IR" sz="2400" dirty="0" smtClean="0">
                <a:cs typeface="B Yekan" panose="00000400000000000000" pitchFamily="2" charset="-78"/>
              </a:rPr>
              <a:t>بازار</a:t>
            </a:r>
            <a:endParaRPr lang="en-US" sz="2400" dirty="0">
              <a:cs typeface="B Yekan" panose="00000400000000000000" pitchFamily="2" charset="-78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8601740" y="2559543"/>
            <a:ext cx="1522228" cy="489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anose="020B0604020202020204" pitchFamily="34" charset="0"/>
              <a:buNone/>
            </a:pPr>
            <a:r>
              <a:rPr lang="fa-IR" sz="2400" dirty="0" smtClean="0">
                <a:cs typeface="B Yekan" panose="00000400000000000000" pitchFamily="2" charset="-78"/>
              </a:rPr>
              <a:t>واکنش ما</a:t>
            </a:r>
            <a:endParaRPr lang="en-US" sz="2400" dirty="0">
              <a:cs typeface="B Yeka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6626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build="p"/>
      <p:bldP spid="10" grpId="0" build="p"/>
      <p:bldP spid="1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905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701363" cy="1325563"/>
          </a:xfrm>
        </p:spPr>
        <p:txBody>
          <a:bodyPr/>
          <a:lstStyle/>
          <a:p>
            <a:pPr algn="r" rtl="1"/>
            <a:r>
              <a:rPr lang="fa-IR" b="1" dirty="0" smtClean="0">
                <a:cs typeface="B Jalal" panose="00000400000000000000" pitchFamily="2" charset="-78"/>
              </a:rPr>
              <a:t>استراتژی چیست؟</a:t>
            </a:r>
            <a:endParaRPr lang="en-US" b="1" dirty="0">
              <a:cs typeface="B Jalal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6293" y="1764495"/>
            <a:ext cx="5009707" cy="18851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 algn="just" rtl="1">
              <a:buNone/>
            </a:pPr>
            <a:r>
              <a:rPr lang="fa-IR" sz="2400" dirty="0">
                <a:cs typeface="B Yekan" panose="00000400000000000000" pitchFamily="2" charset="-78"/>
              </a:rPr>
              <a:t>ریشه واژه «استراتژی» واژه یونانی </a:t>
            </a:r>
            <a:r>
              <a:rPr lang="fa-IR" sz="2400" dirty="0" smtClean="0">
                <a:cs typeface="B Yekan" panose="00000400000000000000" pitchFamily="2" charset="-78"/>
              </a:rPr>
              <a:t>(</a:t>
            </a:r>
            <a:r>
              <a:rPr lang="fa-IR" sz="2400" dirty="0">
                <a:cs typeface="B Yekan" panose="00000400000000000000" pitchFamily="2" charset="-78"/>
              </a:rPr>
              <a:t>استراتگوس) </a:t>
            </a:r>
            <a:r>
              <a:rPr lang="en-US" sz="2400" dirty="0" smtClean="0">
                <a:cs typeface="B Yekan" panose="00000400000000000000" pitchFamily="2" charset="-78"/>
              </a:rPr>
              <a:t> </a:t>
            </a:r>
            <a:r>
              <a:rPr lang="en-US" sz="2400" dirty="0" err="1" smtClean="0">
                <a:cs typeface="B Yekan" panose="00000400000000000000" pitchFamily="2" charset="-78"/>
              </a:rPr>
              <a:t>Strategos</a:t>
            </a:r>
            <a:r>
              <a:rPr lang="en-US" sz="2400" dirty="0" smtClean="0">
                <a:cs typeface="B Yekan" panose="00000400000000000000" pitchFamily="2" charset="-78"/>
              </a:rPr>
              <a:t> </a:t>
            </a:r>
            <a:r>
              <a:rPr lang="fa-IR" sz="2400" dirty="0" smtClean="0">
                <a:cs typeface="B Yekan" panose="00000400000000000000" pitchFamily="2" charset="-78"/>
              </a:rPr>
              <a:t>به </a:t>
            </a:r>
            <a:r>
              <a:rPr lang="fa-IR" sz="2400" dirty="0">
                <a:cs typeface="B Yekan" panose="00000400000000000000" pitchFamily="2" charset="-78"/>
              </a:rPr>
              <a:t>معنای «فرماندهی و رهبری» </a:t>
            </a:r>
            <a:r>
              <a:rPr lang="fa-IR" sz="2400" dirty="0" smtClean="0">
                <a:cs typeface="B Yekan" panose="00000400000000000000" pitchFamily="2" charset="-78"/>
              </a:rPr>
              <a:t>است</a:t>
            </a:r>
            <a:endParaRPr lang="fa-IR" sz="2400" dirty="0">
              <a:cs typeface="B Yekan" panose="00000400000000000000" pitchFamily="2" charset="-78"/>
            </a:endParaRPr>
          </a:p>
          <a:p>
            <a:pPr marL="0" indent="0" algn="ctr" rtl="1">
              <a:buNone/>
            </a:pPr>
            <a:r>
              <a:rPr lang="fa-IR" sz="2400" dirty="0">
                <a:cs typeface="B Yekan" panose="00000400000000000000" pitchFamily="2" charset="-78"/>
              </a:rPr>
              <a:t>فن اداره جنگ = استراتژی</a:t>
            </a:r>
            <a:endParaRPr lang="en-US" sz="2400" dirty="0">
              <a:cs typeface="B Yekan" panose="00000400000000000000" pitchFamily="2" charset="-78"/>
            </a:endParaRPr>
          </a:p>
          <a:p>
            <a:pPr marL="0" indent="0" algn="just" rtl="1">
              <a:buNone/>
            </a:pPr>
            <a:endParaRPr lang="en-US" sz="2400" dirty="0">
              <a:cs typeface="B Yekan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72570"/>
            <a:ext cx="3300583" cy="30646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DDDDD"/>
          </a:solidFill>
        </p:spPr>
        <p:txBody>
          <a:bodyPr wrap="none" rtlCol="1">
            <a:spAutoFit/>
          </a:bodyPr>
          <a:lstStyle/>
          <a:p>
            <a:r>
              <a:rPr lang="en-US" sz="1200" spc="600" dirty="0" smtClean="0"/>
              <a:t>www.khanesarmaye.com</a:t>
            </a:r>
            <a:endParaRPr lang="fa-IR" sz="1200" spc="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84" y="452844"/>
            <a:ext cx="657531" cy="8113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76687" y="422579"/>
            <a:ext cx="19495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b="1" dirty="0" smtClean="0">
                <a:cs typeface="B Jalal" panose="00000400000000000000" pitchFamily="2" charset="-78"/>
              </a:rPr>
              <a:t>فرا استراتژی-مهندس </a:t>
            </a:r>
            <a:r>
              <a:rPr lang="fa-IR" sz="1100" b="1" dirty="0">
                <a:cs typeface="B Jalal" panose="00000400000000000000" pitchFamily="2" charset="-78"/>
              </a:rPr>
              <a:t>علی صابریان</a:t>
            </a:r>
            <a:endParaRPr lang="en-US" sz="1100" b="1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5805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b="1" dirty="0" smtClean="0">
                <a:cs typeface="B Jalal" panose="00000400000000000000" pitchFamily="2" charset="-78"/>
              </a:rPr>
              <a:t>برای اینکه بتوانیم پیروز جنگ باشیم باید چه کنیم ؟</a:t>
            </a:r>
            <a:endParaRPr lang="en-US" sz="4000" b="1" dirty="0">
              <a:cs typeface="B Jalal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0102" y="1825625"/>
            <a:ext cx="6813698" cy="1518466"/>
          </a:xfrm>
        </p:spPr>
        <p:txBody>
          <a:bodyPr>
            <a:normAutofit/>
          </a:bodyPr>
          <a:lstStyle/>
          <a:p>
            <a:pPr algn="r" rtl="1"/>
            <a:r>
              <a:rPr lang="fa-IR" sz="2400" dirty="0" smtClean="0">
                <a:cs typeface="B Yekan" panose="00000400000000000000" pitchFamily="2" charset="-78"/>
              </a:rPr>
              <a:t>پیش بینی تمام اتفاق هایی که ممکن است از سمت دشمن ما ( بازار ) و واکنش سربازان ما ( احساس و تصمیم ) </a:t>
            </a:r>
            <a:endParaRPr lang="en-US" sz="2400" dirty="0">
              <a:cs typeface="B Yekan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72570"/>
            <a:ext cx="3300583" cy="30646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DDDDD"/>
          </a:solidFill>
        </p:spPr>
        <p:txBody>
          <a:bodyPr wrap="none" rtlCol="1">
            <a:spAutoFit/>
          </a:bodyPr>
          <a:lstStyle/>
          <a:p>
            <a:r>
              <a:rPr lang="en-US" sz="1200" spc="600" dirty="0" smtClean="0"/>
              <a:t>www.khanesarmaye.com</a:t>
            </a:r>
            <a:endParaRPr lang="fa-IR" sz="1200" spc="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84" y="452844"/>
            <a:ext cx="657531" cy="8113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76687" y="422579"/>
            <a:ext cx="19495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b="1" dirty="0" smtClean="0">
                <a:cs typeface="B Jalal" panose="00000400000000000000" pitchFamily="2" charset="-78"/>
              </a:rPr>
              <a:t>فرا استراتژی-مهندس </a:t>
            </a:r>
            <a:r>
              <a:rPr lang="fa-IR" sz="1100" b="1" dirty="0">
                <a:cs typeface="B Jalal" panose="00000400000000000000" pitchFamily="2" charset="-78"/>
              </a:rPr>
              <a:t>علی صابریان</a:t>
            </a:r>
            <a:endParaRPr lang="en-US" sz="1100" b="1" dirty="0">
              <a:cs typeface="B Jalal" panose="000004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283" y="3053726"/>
            <a:ext cx="4082812" cy="251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64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 smtClean="0">
                <a:cs typeface="B Jalal" panose="00000400000000000000" pitchFamily="2" charset="-78"/>
              </a:rPr>
              <a:t>سوال : آیا استراتژی همیشه یکسان است ؟</a:t>
            </a:r>
            <a:endParaRPr lang="en-US" b="1" dirty="0">
              <a:cs typeface="B Jalal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518466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400" dirty="0">
                <a:cs typeface="B Yekan" panose="00000400000000000000" pitchFamily="2" charset="-78"/>
              </a:rPr>
              <a:t>استراتژی ها با بروز فرصت ها معنا پیدا می کند و با از بین رفتن آن ها معنای خود را از دست می دهد.</a:t>
            </a:r>
            <a:endParaRPr lang="en-US" sz="2400" dirty="0">
              <a:cs typeface="B Yekan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72570"/>
            <a:ext cx="3300583" cy="30646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DDDDD"/>
          </a:solidFill>
        </p:spPr>
        <p:txBody>
          <a:bodyPr wrap="none" rtlCol="1">
            <a:spAutoFit/>
          </a:bodyPr>
          <a:lstStyle/>
          <a:p>
            <a:r>
              <a:rPr lang="en-US" sz="1200" spc="600" dirty="0" smtClean="0"/>
              <a:t>www.khanesarmaye.com</a:t>
            </a:r>
            <a:endParaRPr lang="fa-IR" sz="1200" spc="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84" y="452844"/>
            <a:ext cx="657531" cy="8113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76687" y="422579"/>
            <a:ext cx="19495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b="1" dirty="0" smtClean="0">
                <a:cs typeface="B Jalal" panose="00000400000000000000" pitchFamily="2" charset="-78"/>
              </a:rPr>
              <a:t>فرا استراتژی-مهندس </a:t>
            </a:r>
            <a:r>
              <a:rPr lang="fa-IR" sz="1100" b="1" dirty="0">
                <a:cs typeface="B Jalal" panose="00000400000000000000" pitchFamily="2" charset="-78"/>
              </a:rPr>
              <a:t>علی صابریان</a:t>
            </a:r>
            <a:endParaRPr lang="en-US" sz="1100" b="1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2627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 smtClean="0">
                <a:cs typeface="B Jalal" panose="00000400000000000000" pitchFamily="2" charset="-78"/>
              </a:rPr>
              <a:t>چه سوالاتی در استراتژی مطرح است</a:t>
            </a:r>
            <a:endParaRPr lang="en-US" b="1" dirty="0">
              <a:cs typeface="B Jalal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56272"/>
          </a:xfrm>
        </p:spPr>
        <p:txBody>
          <a:bodyPr>
            <a:normAutofit/>
          </a:bodyPr>
          <a:lstStyle/>
          <a:p>
            <a:pPr algn="r" rtl="1"/>
            <a:r>
              <a:rPr lang="fa-IR" sz="2400" dirty="0" smtClean="0">
                <a:cs typeface="B Yekan" panose="00000400000000000000" pitchFamily="2" charset="-78"/>
              </a:rPr>
              <a:t>در شرایط فعلی بازار سهامدار باشم یا نه ؟</a:t>
            </a:r>
          </a:p>
          <a:p>
            <a:pPr algn="r" rtl="1"/>
            <a:r>
              <a:rPr lang="fa-IR" sz="2400" dirty="0" smtClean="0">
                <a:cs typeface="B Yekan" panose="00000400000000000000" pitchFamily="2" charset="-78"/>
              </a:rPr>
              <a:t>چه مقدار از سرمایه خود را خرید کنم ؟</a:t>
            </a:r>
          </a:p>
          <a:p>
            <a:pPr algn="r" rtl="1"/>
            <a:r>
              <a:rPr lang="fa-IR" sz="2400" dirty="0" smtClean="0">
                <a:cs typeface="B Yekan" panose="00000400000000000000" pitchFamily="2" charset="-78"/>
              </a:rPr>
              <a:t>روی چه گروه هایی سرمایه گذاری کنم ؟</a:t>
            </a:r>
            <a:endParaRPr lang="en-US" sz="2400" dirty="0" smtClean="0">
              <a:cs typeface="B Yekan" panose="00000400000000000000" pitchFamily="2" charset="-78"/>
            </a:endParaRPr>
          </a:p>
          <a:p>
            <a:pPr algn="r" rtl="1"/>
            <a:r>
              <a:rPr lang="fa-IR" sz="2400" dirty="0" smtClean="0">
                <a:cs typeface="B Yekan" panose="00000400000000000000" pitchFamily="2" charset="-78"/>
              </a:rPr>
              <a:t>کجا خرید کنم ؟</a:t>
            </a:r>
          </a:p>
          <a:p>
            <a:pPr algn="r" rtl="1"/>
            <a:r>
              <a:rPr lang="fa-IR" sz="2400" dirty="0" smtClean="0">
                <a:cs typeface="B Yekan" panose="00000400000000000000" pitchFamily="2" charset="-78"/>
              </a:rPr>
              <a:t>کجا بفروشم ؟</a:t>
            </a:r>
          </a:p>
          <a:p>
            <a:pPr algn="r" rtl="1"/>
            <a:r>
              <a:rPr lang="fa-IR" sz="2400" dirty="0" smtClean="0">
                <a:cs typeface="B Yekan" panose="00000400000000000000" pitchFamily="2" charset="-78"/>
              </a:rPr>
              <a:t>حد ضرر من چگونه باشد ؟</a:t>
            </a:r>
          </a:p>
          <a:p>
            <a:pPr algn="r" rtl="1"/>
            <a:r>
              <a:rPr lang="fa-IR" sz="2400" dirty="0" smtClean="0">
                <a:cs typeface="B Yekan" panose="00000400000000000000" pitchFamily="2" charset="-78"/>
              </a:rPr>
              <a:t>و ...</a:t>
            </a:r>
          </a:p>
          <a:p>
            <a:pPr algn="r" rtl="1"/>
            <a:endParaRPr lang="en-US" sz="2400" dirty="0">
              <a:cs typeface="B Yekan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72570"/>
            <a:ext cx="3300583" cy="30646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DDDDD"/>
          </a:solidFill>
        </p:spPr>
        <p:txBody>
          <a:bodyPr wrap="none" rtlCol="1">
            <a:spAutoFit/>
          </a:bodyPr>
          <a:lstStyle/>
          <a:p>
            <a:r>
              <a:rPr lang="en-US" sz="1200" spc="600" dirty="0" smtClean="0"/>
              <a:t>www.khanesarmaye.com</a:t>
            </a:r>
            <a:endParaRPr lang="fa-IR" sz="1200" spc="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84" y="452844"/>
            <a:ext cx="657531" cy="8113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76687" y="422579"/>
            <a:ext cx="19495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b="1" dirty="0" smtClean="0">
                <a:cs typeface="B Jalal" panose="00000400000000000000" pitchFamily="2" charset="-78"/>
              </a:rPr>
              <a:t>فرا استراتژی-مهندس </a:t>
            </a:r>
            <a:r>
              <a:rPr lang="fa-IR" sz="1100" b="1" dirty="0">
                <a:cs typeface="B Jalal" panose="00000400000000000000" pitchFamily="2" charset="-78"/>
              </a:rPr>
              <a:t>علی صابریان</a:t>
            </a:r>
            <a:endParaRPr lang="en-US" sz="1100" b="1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3432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 smtClean="0">
                <a:cs typeface="B Jalal" panose="00000400000000000000" pitchFamily="2" charset="-78"/>
              </a:rPr>
              <a:t>حالت های کلی دشمن( بازار) چگونه است؟</a:t>
            </a:r>
            <a:endParaRPr lang="en-US" b="1" dirty="0">
              <a:cs typeface="B Jalal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56272"/>
          </a:xfrm>
        </p:spPr>
        <p:txBody>
          <a:bodyPr>
            <a:normAutofit/>
          </a:bodyPr>
          <a:lstStyle/>
          <a:p>
            <a:pPr algn="r" rtl="1"/>
            <a:r>
              <a:rPr lang="fa-IR" sz="2400" dirty="0" smtClean="0">
                <a:cs typeface="B Yekan" panose="00000400000000000000" pitchFamily="2" charset="-78"/>
              </a:rPr>
              <a:t>صعود شارپ</a:t>
            </a:r>
          </a:p>
          <a:p>
            <a:pPr algn="r" rtl="1"/>
            <a:r>
              <a:rPr lang="fa-IR" sz="2400" dirty="0" smtClean="0">
                <a:cs typeface="B Yekan" panose="00000400000000000000" pitchFamily="2" charset="-78"/>
              </a:rPr>
              <a:t>نزول شارپ</a:t>
            </a:r>
          </a:p>
          <a:p>
            <a:pPr algn="r" rtl="1"/>
            <a:r>
              <a:rPr lang="fa-IR" sz="2400" dirty="0" smtClean="0">
                <a:cs typeface="B Yekan" panose="00000400000000000000" pitchFamily="2" charset="-78"/>
              </a:rPr>
              <a:t>صعود</a:t>
            </a:r>
          </a:p>
          <a:p>
            <a:pPr algn="r" rtl="1"/>
            <a:r>
              <a:rPr lang="fa-IR" sz="2400" dirty="0" smtClean="0">
                <a:cs typeface="B Yekan" panose="00000400000000000000" pitchFamily="2" charset="-78"/>
              </a:rPr>
              <a:t>نزول</a:t>
            </a:r>
          </a:p>
          <a:p>
            <a:pPr algn="r" rtl="1"/>
            <a:r>
              <a:rPr lang="fa-IR" sz="2400" dirty="0" smtClean="0">
                <a:cs typeface="B Yekan" panose="00000400000000000000" pitchFamily="2" charset="-78"/>
              </a:rPr>
              <a:t>نوسان خنثی</a:t>
            </a:r>
            <a:endParaRPr lang="en-US" sz="2400" dirty="0">
              <a:cs typeface="B Yekan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72570"/>
            <a:ext cx="3300583" cy="30646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DDDDD"/>
          </a:solidFill>
        </p:spPr>
        <p:txBody>
          <a:bodyPr wrap="none" rtlCol="1">
            <a:spAutoFit/>
          </a:bodyPr>
          <a:lstStyle/>
          <a:p>
            <a:r>
              <a:rPr lang="en-US" sz="1200" spc="600" dirty="0" smtClean="0"/>
              <a:t>www.khanesarmaye.com</a:t>
            </a:r>
            <a:endParaRPr lang="fa-IR" sz="1200" spc="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84" y="452844"/>
            <a:ext cx="657531" cy="8113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76687" y="422579"/>
            <a:ext cx="19495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b="1" dirty="0" smtClean="0">
                <a:cs typeface="B Jalal" panose="00000400000000000000" pitchFamily="2" charset="-78"/>
              </a:rPr>
              <a:t>فرا استراتژی-مهندس </a:t>
            </a:r>
            <a:r>
              <a:rPr lang="fa-IR" sz="1100" b="1" dirty="0">
                <a:cs typeface="B Jalal" panose="00000400000000000000" pitchFamily="2" charset="-78"/>
              </a:rPr>
              <a:t>علی صابریان</a:t>
            </a:r>
            <a:endParaRPr lang="en-US" sz="1100" b="1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1563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817</Words>
  <Application>Microsoft Office PowerPoint</Application>
  <PresentationFormat>Widescreen</PresentationFormat>
  <Paragraphs>167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W_jalal</vt:lpstr>
      <vt:lpstr>Arial</vt:lpstr>
      <vt:lpstr>Calibri Light</vt:lpstr>
      <vt:lpstr>B Yekan</vt:lpstr>
      <vt:lpstr>B Jalal</vt:lpstr>
      <vt:lpstr>Calibri</vt:lpstr>
      <vt:lpstr>Office Theme</vt:lpstr>
      <vt:lpstr>فرا استراتژی استراتژی های موفق سرمایه گذاری در بازار بورس ایران</vt:lpstr>
      <vt:lpstr>چرا بازار بورس شبیه به جنگ است ؟</vt:lpstr>
      <vt:lpstr>چرا بازار بورس شبیه به جنگ است ؟</vt:lpstr>
      <vt:lpstr>برای پیروزی در جنگ باید برای چه چیز هایی برنامه داشته باشیم؟</vt:lpstr>
      <vt:lpstr>استراتژی چیست؟</vt:lpstr>
      <vt:lpstr>برای اینکه بتوانیم پیروز جنگ باشیم باید چه کنیم ؟</vt:lpstr>
      <vt:lpstr>سوال : آیا استراتژی همیشه یکسان است ؟</vt:lpstr>
      <vt:lpstr>چه سوالاتی در استراتژی مطرح است</vt:lpstr>
      <vt:lpstr>حالت های کلی دشمن( بازار) چگونه است؟</vt:lpstr>
      <vt:lpstr>حالت های کلی سربازان( خودتان) چگونه است؟</vt:lpstr>
      <vt:lpstr>دسته بندی استراتژی در بازار</vt:lpstr>
      <vt:lpstr>سوال های مهم بخش 1 ( اطلاعات)</vt:lpstr>
      <vt:lpstr>سوال های مهم بخش 2 ( تحلیل )</vt:lpstr>
      <vt:lpstr>سوال های مهم بخش 3 ( تصمیم)</vt:lpstr>
      <vt:lpstr>علت پیچیدگی بازار بورس همین است که خیلی ها جوابی برای همین سوالات ساده در بازار بورس ندارند</vt:lpstr>
      <vt:lpstr>به دنبال چه اطلاعات باشیم ؟</vt:lpstr>
      <vt:lpstr>به دنبال چه اطلاعات باشیم ؟</vt:lpstr>
      <vt:lpstr>مرور استراتژی ها</vt:lpstr>
      <vt:lpstr>مرور شیوه های تعیین حد ضرر و خروج</vt:lpstr>
      <vt:lpstr>ثبت معاملات</vt:lpstr>
      <vt:lpstr>ويژگي‏هاي يك استرتژی خوب</vt:lpstr>
      <vt:lpstr>دچار کوتاه نگاهی به بازار بورس نشوید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موضوع مطالب</dc:title>
  <dc:creator>Ali</dc:creator>
  <cp:lastModifiedBy>ALI</cp:lastModifiedBy>
  <cp:revision>31</cp:revision>
  <dcterms:created xsi:type="dcterms:W3CDTF">2015-02-23T19:42:20Z</dcterms:created>
  <dcterms:modified xsi:type="dcterms:W3CDTF">2016-07-24T12:12:34Z</dcterms:modified>
</cp:coreProperties>
</file>