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9"/>
  </p:notesMasterIdLst>
  <p:sldIdLst>
    <p:sldId id="256" r:id="rId2"/>
    <p:sldId id="360" r:id="rId3"/>
    <p:sldId id="257" r:id="rId4"/>
    <p:sldId id="258" r:id="rId5"/>
    <p:sldId id="259" r:id="rId6"/>
    <p:sldId id="260" r:id="rId7"/>
    <p:sldId id="261" r:id="rId8"/>
    <p:sldId id="487" r:id="rId9"/>
    <p:sldId id="262" r:id="rId10"/>
    <p:sldId id="263" r:id="rId11"/>
    <p:sldId id="264" r:id="rId12"/>
    <p:sldId id="362" r:id="rId13"/>
    <p:sldId id="361" r:id="rId14"/>
    <p:sldId id="265" r:id="rId15"/>
    <p:sldId id="266" r:id="rId16"/>
    <p:sldId id="268" r:id="rId17"/>
    <p:sldId id="267" r:id="rId18"/>
    <p:sldId id="269" r:id="rId19"/>
    <p:sldId id="270" r:id="rId20"/>
    <p:sldId id="271" r:id="rId21"/>
    <p:sldId id="272" r:id="rId22"/>
    <p:sldId id="273" r:id="rId23"/>
    <p:sldId id="274" r:id="rId24"/>
    <p:sldId id="275" r:id="rId25"/>
    <p:sldId id="276" r:id="rId26"/>
    <p:sldId id="277" r:id="rId27"/>
    <p:sldId id="278" r:id="rId28"/>
    <p:sldId id="280" r:id="rId29"/>
    <p:sldId id="279" r:id="rId30"/>
    <p:sldId id="281" r:id="rId31"/>
    <p:sldId id="283" r:id="rId32"/>
    <p:sldId id="284" r:id="rId33"/>
    <p:sldId id="282" r:id="rId34"/>
    <p:sldId id="285" r:id="rId35"/>
    <p:sldId id="363" r:id="rId36"/>
    <p:sldId id="286" r:id="rId37"/>
    <p:sldId id="287" r:id="rId38"/>
    <p:sldId id="288" r:id="rId39"/>
    <p:sldId id="358" r:id="rId40"/>
    <p:sldId id="289" r:id="rId41"/>
    <p:sldId id="290" r:id="rId42"/>
    <p:sldId id="291" r:id="rId43"/>
    <p:sldId id="298" r:id="rId44"/>
    <p:sldId id="299" r:id="rId45"/>
    <p:sldId id="292" r:id="rId46"/>
    <p:sldId id="293" r:id="rId47"/>
    <p:sldId id="294" r:id="rId48"/>
    <p:sldId id="295" r:id="rId49"/>
    <p:sldId id="296" r:id="rId50"/>
    <p:sldId id="297" r:id="rId51"/>
    <p:sldId id="300" r:id="rId52"/>
    <p:sldId id="301" r:id="rId53"/>
    <p:sldId id="302" r:id="rId54"/>
    <p:sldId id="303" r:id="rId55"/>
    <p:sldId id="304" r:id="rId56"/>
    <p:sldId id="305" r:id="rId57"/>
    <p:sldId id="306" r:id="rId58"/>
    <p:sldId id="307" r:id="rId59"/>
    <p:sldId id="310" r:id="rId60"/>
    <p:sldId id="308" r:id="rId61"/>
    <p:sldId id="311" r:id="rId62"/>
    <p:sldId id="312" r:id="rId63"/>
    <p:sldId id="313" r:id="rId64"/>
    <p:sldId id="314" r:id="rId65"/>
    <p:sldId id="315" r:id="rId66"/>
    <p:sldId id="316" r:id="rId67"/>
    <p:sldId id="317" r:id="rId68"/>
    <p:sldId id="318" r:id="rId69"/>
    <p:sldId id="319" r:id="rId70"/>
    <p:sldId id="320"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64" r:id="rId84"/>
    <p:sldId id="365" r:id="rId85"/>
    <p:sldId id="366" r:id="rId86"/>
    <p:sldId id="367" r:id="rId87"/>
    <p:sldId id="334" r:id="rId88"/>
    <p:sldId id="368" r:id="rId89"/>
    <p:sldId id="336" r:id="rId90"/>
    <p:sldId id="335"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72" r:id="rId105"/>
    <p:sldId id="369" r:id="rId106"/>
    <p:sldId id="370" r:id="rId107"/>
    <p:sldId id="371" r:id="rId108"/>
    <p:sldId id="373" r:id="rId109"/>
    <p:sldId id="374" r:id="rId110"/>
    <p:sldId id="375" r:id="rId111"/>
    <p:sldId id="377" r:id="rId112"/>
    <p:sldId id="376" r:id="rId113"/>
    <p:sldId id="378" r:id="rId114"/>
    <p:sldId id="379" r:id="rId115"/>
    <p:sldId id="380" r:id="rId116"/>
    <p:sldId id="381" r:id="rId117"/>
    <p:sldId id="382" r:id="rId118"/>
    <p:sldId id="383" r:id="rId119"/>
    <p:sldId id="384" r:id="rId120"/>
    <p:sldId id="385" r:id="rId121"/>
    <p:sldId id="386" r:id="rId122"/>
    <p:sldId id="387" r:id="rId123"/>
    <p:sldId id="389" r:id="rId124"/>
    <p:sldId id="434" r:id="rId125"/>
    <p:sldId id="388" r:id="rId126"/>
    <p:sldId id="390" r:id="rId127"/>
    <p:sldId id="391" r:id="rId128"/>
    <p:sldId id="392" r:id="rId129"/>
    <p:sldId id="393" r:id="rId130"/>
    <p:sldId id="394"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407" r:id="rId144"/>
    <p:sldId id="408" r:id="rId145"/>
    <p:sldId id="409" r:id="rId146"/>
    <p:sldId id="410" r:id="rId147"/>
    <p:sldId id="411" r:id="rId148"/>
    <p:sldId id="412" r:id="rId149"/>
    <p:sldId id="413" r:id="rId150"/>
    <p:sldId id="414"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30" r:id="rId166"/>
    <p:sldId id="431" r:id="rId167"/>
    <p:sldId id="435" r:id="rId168"/>
    <p:sldId id="436" r:id="rId169"/>
    <p:sldId id="432" r:id="rId170"/>
    <p:sldId id="437" r:id="rId171"/>
    <p:sldId id="433" r:id="rId172"/>
    <p:sldId id="438" r:id="rId173"/>
    <p:sldId id="439" r:id="rId174"/>
    <p:sldId id="440" r:id="rId175"/>
    <p:sldId id="441" r:id="rId176"/>
    <p:sldId id="442" r:id="rId177"/>
    <p:sldId id="443" r:id="rId178"/>
    <p:sldId id="447" r:id="rId179"/>
    <p:sldId id="458" r:id="rId180"/>
    <p:sldId id="459" r:id="rId181"/>
    <p:sldId id="460" r:id="rId182"/>
    <p:sldId id="456" r:id="rId183"/>
    <p:sldId id="448" r:id="rId184"/>
    <p:sldId id="449" r:id="rId185"/>
    <p:sldId id="450" r:id="rId186"/>
    <p:sldId id="451" r:id="rId187"/>
    <p:sldId id="452" r:id="rId188"/>
    <p:sldId id="457" r:id="rId189"/>
    <p:sldId id="461" r:id="rId190"/>
    <p:sldId id="453" r:id="rId191"/>
    <p:sldId id="462" r:id="rId192"/>
    <p:sldId id="454" r:id="rId193"/>
    <p:sldId id="455" r:id="rId194"/>
    <p:sldId id="444" r:id="rId195"/>
    <p:sldId id="445" r:id="rId196"/>
    <p:sldId id="463" r:id="rId197"/>
    <p:sldId id="464" r:id="rId198"/>
    <p:sldId id="465" r:id="rId199"/>
    <p:sldId id="466" r:id="rId200"/>
    <p:sldId id="469" r:id="rId201"/>
    <p:sldId id="470" r:id="rId202"/>
    <p:sldId id="471" r:id="rId203"/>
    <p:sldId id="473" r:id="rId204"/>
    <p:sldId id="474" r:id="rId205"/>
    <p:sldId id="472" r:id="rId206"/>
    <p:sldId id="475" r:id="rId207"/>
    <p:sldId id="476" r:id="rId208"/>
    <p:sldId id="477" r:id="rId209"/>
    <p:sldId id="478" r:id="rId210"/>
    <p:sldId id="479" r:id="rId211"/>
    <p:sldId id="481" r:id="rId212"/>
    <p:sldId id="482" r:id="rId213"/>
    <p:sldId id="484" r:id="rId214"/>
    <p:sldId id="483" r:id="rId215"/>
    <p:sldId id="485" r:id="rId216"/>
    <p:sldId id="486" r:id="rId217"/>
    <p:sldId id="480" r:id="rId218"/>
    <p:sldId id="468" r:id="rId219"/>
    <p:sldId id="309" r:id="rId220"/>
    <p:sldId id="337" r:id="rId221"/>
    <p:sldId id="339" r:id="rId222"/>
    <p:sldId id="338" r:id="rId223"/>
    <p:sldId id="353" r:id="rId224"/>
    <p:sldId id="354" r:id="rId225"/>
    <p:sldId id="355" r:id="rId226"/>
    <p:sldId id="356" r:id="rId227"/>
    <p:sldId id="357" r:id="rId2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82854" autoAdjust="0"/>
  </p:normalViewPr>
  <p:slideViewPr>
    <p:cSldViewPr snapToGrid="0">
      <p:cViewPr>
        <p:scale>
          <a:sx n="80" d="100"/>
          <a:sy n="80" d="100"/>
        </p:scale>
        <p:origin x="888"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331B4-5829-4A54-87F7-C44F681BB869}" type="datetimeFigureOut">
              <a:rPr lang="en-US" smtClean="0"/>
              <a:t>7/31/2016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66EA2-E670-41BA-855F-4DC4F5B6E9C3}" type="slidenum">
              <a:rPr lang="en-US" smtClean="0"/>
              <a:t>‹#›</a:t>
            </a:fld>
            <a:endParaRPr lang="en-US"/>
          </a:p>
        </p:txBody>
      </p:sp>
    </p:spTree>
    <p:extLst>
      <p:ext uri="{BB962C8B-B14F-4D97-AF65-F5344CB8AC3E}">
        <p14:creationId xmlns:p14="http://schemas.microsoft.com/office/powerpoint/2010/main" val="427242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روانشناسی جمعی</a:t>
            </a:r>
            <a:r>
              <a:rPr lang="fa-IR" baseline="0" dirty="0" smtClean="0"/>
              <a:t> اغراد در صعود و نزول  یک الگ. تکرار شونده دارد</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4</a:t>
            </a:fld>
            <a:endParaRPr lang="en-US"/>
          </a:p>
        </p:txBody>
      </p:sp>
    </p:spTree>
    <p:extLst>
      <p:ext uri="{BB962C8B-B14F-4D97-AF65-F5344CB8AC3E}">
        <p14:creationId xmlns:p14="http://schemas.microsoft.com/office/powerpoint/2010/main" val="95135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17</a:t>
            </a:fld>
            <a:endParaRPr lang="en-US"/>
          </a:p>
        </p:txBody>
      </p:sp>
    </p:spTree>
    <p:extLst>
      <p:ext uri="{BB962C8B-B14F-4D97-AF65-F5344CB8AC3E}">
        <p14:creationId xmlns:p14="http://schemas.microsoft.com/office/powerpoint/2010/main" val="26198587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اولین</a:t>
            </a:r>
            <a:r>
              <a:rPr lang="fa-IR" baseline="0" dirty="0" smtClean="0">
                <a:cs typeface="B Jalal" panose="00000400000000000000" pitchFamily="2" charset="-78"/>
              </a:rPr>
              <a:t> نسبت هدف ما است اگر آن را  رد کرد نسبت بعدی هدف بعدی ماست</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108</a:t>
            </a:fld>
            <a:endParaRPr lang="en-US"/>
          </a:p>
        </p:txBody>
      </p:sp>
    </p:spTree>
    <p:extLst>
      <p:ext uri="{BB962C8B-B14F-4D97-AF65-F5344CB8AC3E}">
        <p14:creationId xmlns:p14="http://schemas.microsoft.com/office/powerpoint/2010/main" val="21809910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109</a:t>
            </a:fld>
            <a:endParaRPr lang="en-US"/>
          </a:p>
        </p:txBody>
      </p:sp>
    </p:spTree>
    <p:extLst>
      <p:ext uri="{BB962C8B-B14F-4D97-AF65-F5344CB8AC3E}">
        <p14:creationId xmlns:p14="http://schemas.microsoft.com/office/powerpoint/2010/main" val="33085955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110</a:t>
            </a:fld>
            <a:endParaRPr lang="en-US"/>
          </a:p>
        </p:txBody>
      </p:sp>
    </p:spTree>
    <p:extLst>
      <p:ext uri="{BB962C8B-B14F-4D97-AF65-F5344CB8AC3E}">
        <p14:creationId xmlns:p14="http://schemas.microsoft.com/office/powerpoint/2010/main" val="33777809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ریسکی</a:t>
            </a:r>
            <a:r>
              <a:rPr lang="fa-IR" baseline="0" dirty="0" smtClean="0"/>
              <a:t> که ببار تبدیل شدن به تریدر حرفه ای برداشته اید از نوع ریسکی است که برای سرمایه گذاری در بازار بورس کرده اید</a:t>
            </a:r>
          </a:p>
          <a:p>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111</a:t>
            </a:fld>
            <a:endParaRPr lang="en-US"/>
          </a:p>
        </p:txBody>
      </p:sp>
    </p:spTree>
    <p:extLst>
      <p:ext uri="{BB962C8B-B14F-4D97-AF65-F5344CB8AC3E}">
        <p14:creationId xmlns:p14="http://schemas.microsoft.com/office/powerpoint/2010/main" val="40292724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112</a:t>
            </a:fld>
            <a:endParaRPr lang="en-US"/>
          </a:p>
        </p:txBody>
      </p:sp>
    </p:spTree>
    <p:extLst>
      <p:ext uri="{BB962C8B-B14F-4D97-AF65-F5344CB8AC3E}">
        <p14:creationId xmlns:p14="http://schemas.microsoft.com/office/powerpoint/2010/main" val="10771421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113</a:t>
            </a:fld>
            <a:endParaRPr lang="en-US"/>
          </a:p>
        </p:txBody>
      </p:sp>
    </p:spTree>
    <p:extLst>
      <p:ext uri="{BB962C8B-B14F-4D97-AF65-F5344CB8AC3E}">
        <p14:creationId xmlns:p14="http://schemas.microsoft.com/office/powerpoint/2010/main" val="24391404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114</a:t>
            </a:fld>
            <a:endParaRPr lang="en-US"/>
          </a:p>
        </p:txBody>
      </p:sp>
    </p:spTree>
    <p:extLst>
      <p:ext uri="{BB962C8B-B14F-4D97-AF65-F5344CB8AC3E}">
        <p14:creationId xmlns:p14="http://schemas.microsoft.com/office/powerpoint/2010/main" val="34473122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115</a:t>
            </a:fld>
            <a:endParaRPr lang="en-US"/>
          </a:p>
        </p:txBody>
      </p:sp>
    </p:spTree>
    <p:extLst>
      <p:ext uri="{BB962C8B-B14F-4D97-AF65-F5344CB8AC3E}">
        <p14:creationId xmlns:p14="http://schemas.microsoft.com/office/powerpoint/2010/main" val="15727485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116</a:t>
            </a:fld>
            <a:endParaRPr lang="en-US"/>
          </a:p>
        </p:txBody>
      </p:sp>
    </p:spTree>
    <p:extLst>
      <p:ext uri="{BB962C8B-B14F-4D97-AF65-F5344CB8AC3E}">
        <p14:creationId xmlns:p14="http://schemas.microsoft.com/office/powerpoint/2010/main" val="459601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117</a:t>
            </a:fld>
            <a:endParaRPr lang="en-US"/>
          </a:p>
        </p:txBody>
      </p:sp>
    </p:spTree>
    <p:extLst>
      <p:ext uri="{BB962C8B-B14F-4D97-AF65-F5344CB8AC3E}">
        <p14:creationId xmlns:p14="http://schemas.microsoft.com/office/powerpoint/2010/main" val="4078860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18</a:t>
            </a:fld>
            <a:endParaRPr lang="en-US"/>
          </a:p>
        </p:txBody>
      </p:sp>
    </p:spTree>
    <p:extLst>
      <p:ext uri="{BB962C8B-B14F-4D97-AF65-F5344CB8AC3E}">
        <p14:creationId xmlns:p14="http://schemas.microsoft.com/office/powerpoint/2010/main" val="23843876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118</a:t>
            </a:fld>
            <a:endParaRPr lang="en-US"/>
          </a:p>
        </p:txBody>
      </p:sp>
    </p:spTree>
    <p:extLst>
      <p:ext uri="{BB962C8B-B14F-4D97-AF65-F5344CB8AC3E}">
        <p14:creationId xmlns:p14="http://schemas.microsoft.com/office/powerpoint/2010/main" val="2984819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119</a:t>
            </a:fld>
            <a:endParaRPr lang="en-US"/>
          </a:p>
        </p:txBody>
      </p:sp>
    </p:spTree>
    <p:extLst>
      <p:ext uri="{BB962C8B-B14F-4D97-AF65-F5344CB8AC3E}">
        <p14:creationId xmlns:p14="http://schemas.microsoft.com/office/powerpoint/2010/main" val="42506979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120</a:t>
            </a:fld>
            <a:endParaRPr lang="en-US"/>
          </a:p>
        </p:txBody>
      </p:sp>
    </p:spTree>
    <p:extLst>
      <p:ext uri="{BB962C8B-B14F-4D97-AF65-F5344CB8AC3E}">
        <p14:creationId xmlns:p14="http://schemas.microsoft.com/office/powerpoint/2010/main" val="6911726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در موج 2 رخ می</a:t>
            </a:r>
            <a:r>
              <a:rPr lang="fa-IR" baseline="0" dirty="0" smtClean="0">
                <a:cs typeface="B Jalal" panose="00000400000000000000" pitchFamily="2" charset="-78"/>
              </a:rPr>
              <a:t> دهند و سریع موج 1 را اصلاح می کنند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121</a:t>
            </a:fld>
            <a:endParaRPr lang="en-US"/>
          </a:p>
        </p:txBody>
      </p:sp>
    </p:spTree>
    <p:extLst>
      <p:ext uri="{BB962C8B-B14F-4D97-AF65-F5344CB8AC3E}">
        <p14:creationId xmlns:p14="http://schemas.microsoft.com/office/powerpoint/2010/main" val="32736930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122</a:t>
            </a:fld>
            <a:endParaRPr lang="en-US"/>
          </a:p>
        </p:txBody>
      </p:sp>
    </p:spTree>
    <p:extLst>
      <p:ext uri="{BB962C8B-B14F-4D97-AF65-F5344CB8AC3E}">
        <p14:creationId xmlns:p14="http://schemas.microsoft.com/office/powerpoint/2010/main" val="38181885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از روی</a:t>
            </a:r>
            <a:r>
              <a:rPr lang="fa-IR" baseline="0" dirty="0" smtClean="0">
                <a:cs typeface="B Jalal" panose="00000400000000000000" pitchFamily="2" charset="-78"/>
              </a:rPr>
              <a:t> موج </a:t>
            </a:r>
            <a:r>
              <a:rPr lang="en-US" baseline="0" dirty="0" smtClean="0">
                <a:cs typeface="B Jalal" panose="00000400000000000000" pitchFamily="2" charset="-78"/>
              </a:rPr>
              <a:t>B</a:t>
            </a:r>
            <a:r>
              <a:rPr lang="fa-IR" baseline="0" dirty="0" smtClean="0">
                <a:cs typeface="B Jalal" panose="00000400000000000000" pitchFamily="2" charset="-78"/>
              </a:rPr>
              <a:t> و</a:t>
            </a:r>
            <a:r>
              <a:rPr lang="en-US" baseline="0" dirty="0" smtClean="0">
                <a:cs typeface="B Jalal" panose="00000400000000000000" pitchFamily="2" charset="-78"/>
              </a:rPr>
              <a:t>  C</a:t>
            </a:r>
            <a:r>
              <a:rPr lang="fa-IR" baseline="0" dirty="0" smtClean="0">
                <a:cs typeface="B Jalal" panose="00000400000000000000" pitchFamily="2" charset="-78"/>
              </a:rPr>
              <a:t> می توان این نوع را تشخیص داد</a:t>
            </a:r>
          </a:p>
          <a:p>
            <a:pPr algn="r" rtl="1"/>
            <a:r>
              <a:rPr lang="fa-IR" baseline="0" dirty="0" smtClean="0">
                <a:cs typeface="B Jalal" panose="00000400000000000000" pitchFamily="2" charset="-78"/>
              </a:rPr>
              <a:t>موج دونده معمولا سهم را برای یک پرواز آماده می کند!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123</a:t>
            </a:fld>
            <a:endParaRPr lang="en-US"/>
          </a:p>
        </p:txBody>
      </p:sp>
    </p:spTree>
    <p:extLst>
      <p:ext uri="{BB962C8B-B14F-4D97-AF65-F5344CB8AC3E}">
        <p14:creationId xmlns:p14="http://schemas.microsoft.com/office/powerpoint/2010/main" val="28444786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از روی</a:t>
            </a:r>
            <a:r>
              <a:rPr lang="fa-IR" baseline="0" dirty="0" smtClean="0">
                <a:cs typeface="B Jalal" panose="00000400000000000000" pitchFamily="2" charset="-78"/>
              </a:rPr>
              <a:t> موج </a:t>
            </a:r>
            <a:r>
              <a:rPr lang="en-US" baseline="0" dirty="0" smtClean="0">
                <a:cs typeface="B Jalal" panose="00000400000000000000" pitchFamily="2" charset="-78"/>
              </a:rPr>
              <a:t>B</a:t>
            </a:r>
            <a:r>
              <a:rPr lang="fa-IR" baseline="0" dirty="0" smtClean="0">
                <a:cs typeface="B Jalal" panose="00000400000000000000" pitchFamily="2" charset="-78"/>
              </a:rPr>
              <a:t> و</a:t>
            </a:r>
            <a:r>
              <a:rPr lang="en-US" baseline="0" dirty="0" smtClean="0">
                <a:cs typeface="B Jalal" panose="00000400000000000000" pitchFamily="2" charset="-78"/>
              </a:rPr>
              <a:t>  C</a:t>
            </a:r>
            <a:r>
              <a:rPr lang="fa-IR" baseline="0" dirty="0" smtClean="0">
                <a:cs typeface="B Jalal" panose="00000400000000000000" pitchFamily="2" charset="-78"/>
              </a:rPr>
              <a:t> می توان این نوع را تشخیص داد</a:t>
            </a:r>
          </a:p>
          <a:p>
            <a:pPr algn="r" rtl="1"/>
            <a:r>
              <a:rPr lang="fa-IR" baseline="0" dirty="0" smtClean="0">
                <a:cs typeface="B Jalal" panose="00000400000000000000" pitchFamily="2" charset="-78"/>
              </a:rPr>
              <a:t>موج دونده معمولا سهم را برای یک پرواز آماده می کند!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124</a:t>
            </a:fld>
            <a:endParaRPr lang="en-US"/>
          </a:p>
        </p:txBody>
      </p:sp>
    </p:spTree>
    <p:extLst>
      <p:ext uri="{BB962C8B-B14F-4D97-AF65-F5344CB8AC3E}">
        <p14:creationId xmlns:p14="http://schemas.microsoft.com/office/powerpoint/2010/main" val="5165676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دقت کنید موج </a:t>
            </a:r>
            <a:r>
              <a:rPr lang="en-US" dirty="0" smtClean="0">
                <a:cs typeface="B Jalal" panose="00000400000000000000" pitchFamily="2" charset="-78"/>
              </a:rPr>
              <a:t>A</a:t>
            </a:r>
            <a:r>
              <a:rPr lang="fa-IR" baseline="0" dirty="0" smtClean="0">
                <a:cs typeface="B Jalal" panose="00000400000000000000" pitchFamily="2" charset="-78"/>
              </a:rPr>
              <a:t> در زیگزاگ 5 موجی است ولی موج </a:t>
            </a:r>
            <a:r>
              <a:rPr lang="en-US" baseline="0" dirty="0" smtClean="0">
                <a:cs typeface="B Jalal" panose="00000400000000000000" pitchFamily="2" charset="-78"/>
              </a:rPr>
              <a:t>A</a:t>
            </a:r>
            <a:r>
              <a:rPr lang="fa-IR" baseline="0" dirty="0" smtClean="0">
                <a:cs typeface="B Jalal" panose="00000400000000000000" pitchFamily="2" charset="-78"/>
              </a:rPr>
              <a:t> در فلت 3 موجی است</a:t>
            </a:r>
          </a:p>
          <a:p>
            <a:pPr algn="r" rtl="1"/>
            <a:r>
              <a:rPr lang="fa-IR" baseline="0" dirty="0" smtClean="0">
                <a:cs typeface="B Jalal" panose="00000400000000000000" pitchFamily="2" charset="-78"/>
              </a:rPr>
              <a:t>معمولا در موج 4 رخ می دهند </a:t>
            </a:r>
          </a:p>
          <a:p>
            <a:pPr algn="r" rtl="1"/>
            <a:r>
              <a:rPr lang="fa-IR" baseline="0" dirty="0" smtClean="0">
                <a:cs typeface="B Jalal" panose="00000400000000000000" pitchFamily="2" charset="-78"/>
              </a:rPr>
              <a:t>معمولا بازار استراحت می کند و قدرت کسب می کند و سهامداران جدید جذب می کند تا حرکت قوی خود را در موج 5 شروع کند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125</a:t>
            </a:fld>
            <a:endParaRPr lang="en-US"/>
          </a:p>
        </p:txBody>
      </p:sp>
    </p:spTree>
    <p:extLst>
      <p:ext uri="{BB962C8B-B14F-4D97-AF65-F5344CB8AC3E}">
        <p14:creationId xmlns:p14="http://schemas.microsoft.com/office/powerpoint/2010/main" val="33697849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126</a:t>
            </a:fld>
            <a:endParaRPr lang="en-US"/>
          </a:p>
        </p:txBody>
      </p:sp>
    </p:spTree>
    <p:extLst>
      <p:ext uri="{BB962C8B-B14F-4D97-AF65-F5344CB8AC3E}">
        <p14:creationId xmlns:p14="http://schemas.microsoft.com/office/powerpoint/2010/main" val="4333011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الگو های ادامه دهنده نیز شناخته می شوند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127</a:t>
            </a:fld>
            <a:endParaRPr lang="en-US"/>
          </a:p>
        </p:txBody>
      </p:sp>
    </p:spTree>
    <p:extLst>
      <p:ext uri="{BB962C8B-B14F-4D97-AF65-F5344CB8AC3E}">
        <p14:creationId xmlns:p14="http://schemas.microsoft.com/office/powerpoint/2010/main" val="402951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cs typeface="B Jalal" panose="00000400000000000000" pitchFamily="2" charset="-78"/>
              </a:rPr>
              <a:t>اغلب حرکت تندی دارد (شارپ) و بیشتر موج 1 را اصلاح می کند</a:t>
            </a:r>
            <a:endParaRPr lang="en-US" dirty="0" smtClean="0">
              <a:cs typeface="B Jalal" panose="000004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19</a:t>
            </a:fld>
            <a:endParaRPr lang="en-US"/>
          </a:p>
        </p:txBody>
      </p:sp>
    </p:spTree>
    <p:extLst>
      <p:ext uri="{BB962C8B-B14F-4D97-AF65-F5344CB8AC3E}">
        <p14:creationId xmlns:p14="http://schemas.microsoft.com/office/powerpoint/2010/main" val="872997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در موج 4 رخ می دهند</a:t>
            </a:r>
          </a:p>
          <a:p>
            <a:pPr algn="r" rtl="1"/>
            <a:r>
              <a:rPr lang="fa-IR" dirty="0" smtClean="0">
                <a:cs typeface="B Jalal" panose="00000400000000000000" pitchFamily="2" charset="-78"/>
              </a:rPr>
              <a:t>اصلاحی و تثبیتی</a:t>
            </a:r>
            <a:r>
              <a:rPr lang="fa-IR" baseline="0" dirty="0" smtClean="0">
                <a:cs typeface="B Jalal" panose="00000400000000000000" pitchFamily="2" charset="-78"/>
              </a:rPr>
              <a:t> از نوع مایل هستند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128</a:t>
            </a:fld>
            <a:endParaRPr lang="en-US"/>
          </a:p>
        </p:txBody>
      </p:sp>
    </p:spTree>
    <p:extLst>
      <p:ext uri="{BB962C8B-B14F-4D97-AF65-F5344CB8AC3E}">
        <p14:creationId xmlns:p14="http://schemas.microsoft.com/office/powerpoint/2010/main" val="25961761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در موج 4 رخ می دهند</a:t>
            </a:r>
          </a:p>
          <a:p>
            <a:pPr algn="r" rtl="1"/>
            <a:r>
              <a:rPr lang="fa-IR" dirty="0" smtClean="0">
                <a:cs typeface="B Jalal" panose="00000400000000000000" pitchFamily="2" charset="-78"/>
              </a:rPr>
              <a:t>اصلاحی و تثبیتی</a:t>
            </a:r>
            <a:r>
              <a:rPr lang="fa-IR" baseline="0" dirty="0" smtClean="0">
                <a:cs typeface="B Jalal" panose="00000400000000000000" pitchFamily="2" charset="-78"/>
              </a:rPr>
              <a:t> از نوع مایل هستند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129</a:t>
            </a:fld>
            <a:endParaRPr lang="en-US"/>
          </a:p>
        </p:txBody>
      </p:sp>
    </p:spTree>
    <p:extLst>
      <p:ext uri="{BB962C8B-B14F-4D97-AF65-F5344CB8AC3E}">
        <p14:creationId xmlns:p14="http://schemas.microsoft.com/office/powerpoint/2010/main" val="4134507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در موج 4 رخ می دهند</a:t>
            </a:r>
          </a:p>
          <a:p>
            <a:pPr algn="r" rtl="1"/>
            <a:r>
              <a:rPr lang="fa-IR" dirty="0" smtClean="0">
                <a:cs typeface="B Jalal" panose="00000400000000000000" pitchFamily="2" charset="-78"/>
              </a:rPr>
              <a:t>اصلاحی و تثبیتی</a:t>
            </a:r>
            <a:r>
              <a:rPr lang="fa-IR" baseline="0" dirty="0" smtClean="0">
                <a:cs typeface="B Jalal" panose="00000400000000000000" pitchFamily="2" charset="-78"/>
              </a:rPr>
              <a:t> از نوع مایل هستند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130</a:t>
            </a:fld>
            <a:endParaRPr lang="en-US"/>
          </a:p>
        </p:txBody>
      </p:sp>
    </p:spTree>
    <p:extLst>
      <p:ext uri="{BB962C8B-B14F-4D97-AF65-F5344CB8AC3E}">
        <p14:creationId xmlns:p14="http://schemas.microsoft.com/office/powerpoint/2010/main" val="39002332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در موج 4 رخ می دهند</a:t>
            </a:r>
          </a:p>
          <a:p>
            <a:pPr algn="r" rtl="1"/>
            <a:r>
              <a:rPr lang="fa-IR" dirty="0" smtClean="0">
                <a:cs typeface="B Jalal" panose="00000400000000000000" pitchFamily="2" charset="-78"/>
              </a:rPr>
              <a:t>اصلاحی و تثبیتی</a:t>
            </a:r>
            <a:r>
              <a:rPr lang="fa-IR" baseline="0" dirty="0" smtClean="0">
                <a:cs typeface="B Jalal" panose="00000400000000000000" pitchFamily="2" charset="-78"/>
              </a:rPr>
              <a:t> از نوع مایل هستند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131</a:t>
            </a:fld>
            <a:endParaRPr lang="en-US"/>
          </a:p>
        </p:txBody>
      </p:sp>
    </p:spTree>
    <p:extLst>
      <p:ext uri="{BB962C8B-B14F-4D97-AF65-F5344CB8AC3E}">
        <p14:creationId xmlns:p14="http://schemas.microsoft.com/office/powerpoint/2010/main" val="31936674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در موج 4 رخ می دهند</a:t>
            </a:r>
          </a:p>
          <a:p>
            <a:pPr algn="r" rtl="1"/>
            <a:r>
              <a:rPr lang="fa-IR" dirty="0" smtClean="0">
                <a:cs typeface="B Jalal" panose="00000400000000000000" pitchFamily="2" charset="-78"/>
              </a:rPr>
              <a:t>اصلاحی و تثبیتی</a:t>
            </a:r>
            <a:r>
              <a:rPr lang="fa-IR" baseline="0" dirty="0" smtClean="0">
                <a:cs typeface="B Jalal" panose="00000400000000000000" pitchFamily="2" charset="-78"/>
              </a:rPr>
              <a:t> از نوع مایل هستند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132</a:t>
            </a:fld>
            <a:endParaRPr lang="en-US"/>
          </a:p>
        </p:txBody>
      </p:sp>
    </p:spTree>
    <p:extLst>
      <p:ext uri="{BB962C8B-B14F-4D97-AF65-F5344CB8AC3E}">
        <p14:creationId xmlns:p14="http://schemas.microsoft.com/office/powerpoint/2010/main" val="34694043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هر</a:t>
            </a:r>
            <a:r>
              <a:rPr lang="fa-IR" baseline="0" dirty="0" smtClean="0">
                <a:cs typeface="B Jalal" panose="00000400000000000000" pitchFamily="2" charset="-78"/>
              </a:rPr>
              <a:t> دو. در بازار صعودی و نزولی رخ می دهند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133</a:t>
            </a:fld>
            <a:endParaRPr lang="en-US"/>
          </a:p>
        </p:txBody>
      </p:sp>
    </p:spTree>
    <p:extLst>
      <p:ext uri="{BB962C8B-B14F-4D97-AF65-F5344CB8AC3E}">
        <p14:creationId xmlns:p14="http://schemas.microsoft.com/office/powerpoint/2010/main" val="32318752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هر</a:t>
            </a:r>
            <a:r>
              <a:rPr lang="fa-IR" baseline="0" dirty="0" smtClean="0">
                <a:cs typeface="B Jalal" panose="00000400000000000000" pitchFamily="2" charset="-78"/>
              </a:rPr>
              <a:t> دو. در بازار صعودی و نزولی رخ می دهند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134</a:t>
            </a:fld>
            <a:endParaRPr lang="en-US"/>
          </a:p>
        </p:txBody>
      </p:sp>
    </p:spTree>
    <p:extLst>
      <p:ext uri="{BB962C8B-B14F-4D97-AF65-F5344CB8AC3E}">
        <p14:creationId xmlns:p14="http://schemas.microsoft.com/office/powerpoint/2010/main" val="13427369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135</a:t>
            </a:fld>
            <a:endParaRPr lang="en-US"/>
          </a:p>
        </p:txBody>
      </p:sp>
    </p:spTree>
    <p:extLst>
      <p:ext uri="{BB962C8B-B14F-4D97-AF65-F5344CB8AC3E}">
        <p14:creationId xmlns:p14="http://schemas.microsoft.com/office/powerpoint/2010/main" val="13320417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هر</a:t>
            </a:r>
            <a:r>
              <a:rPr lang="fa-IR" baseline="0" dirty="0" smtClean="0">
                <a:cs typeface="B Jalal" panose="00000400000000000000" pitchFamily="2" charset="-78"/>
              </a:rPr>
              <a:t> دو. در بازار صعودی و نزولی رخ می دهند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136</a:t>
            </a:fld>
            <a:endParaRPr lang="en-US"/>
          </a:p>
        </p:txBody>
      </p:sp>
    </p:spTree>
    <p:extLst>
      <p:ext uri="{BB962C8B-B14F-4D97-AF65-F5344CB8AC3E}">
        <p14:creationId xmlns:p14="http://schemas.microsoft.com/office/powerpoint/2010/main" val="29131822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137</a:t>
            </a:fld>
            <a:endParaRPr lang="en-US"/>
          </a:p>
        </p:txBody>
      </p:sp>
    </p:spTree>
    <p:extLst>
      <p:ext uri="{BB962C8B-B14F-4D97-AF65-F5344CB8AC3E}">
        <p14:creationId xmlns:p14="http://schemas.microsoft.com/office/powerpoint/2010/main" val="403438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20</a:t>
            </a:fld>
            <a:endParaRPr lang="en-US"/>
          </a:p>
        </p:txBody>
      </p:sp>
    </p:spTree>
    <p:extLst>
      <p:ext uri="{BB962C8B-B14F-4D97-AF65-F5344CB8AC3E}">
        <p14:creationId xmlns:p14="http://schemas.microsoft.com/office/powerpoint/2010/main" val="2182980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138</a:t>
            </a:fld>
            <a:endParaRPr lang="en-US"/>
          </a:p>
        </p:txBody>
      </p:sp>
    </p:spTree>
    <p:extLst>
      <p:ext uri="{BB962C8B-B14F-4D97-AF65-F5344CB8AC3E}">
        <p14:creationId xmlns:p14="http://schemas.microsoft.com/office/powerpoint/2010/main" val="135839500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وقتی الگو های اصلاحی را بررسی می کنید این جدول را</a:t>
            </a:r>
            <a:r>
              <a:rPr lang="fa-IR" baseline="0" dirty="0" smtClean="0">
                <a:cs typeface="B Jalal" panose="00000400000000000000" pitchFamily="2" charset="-78"/>
              </a:rPr>
              <a:t> جلوی خود داشته باشید و حدس های خود را طبق آن بزنید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139</a:t>
            </a:fld>
            <a:endParaRPr lang="en-US"/>
          </a:p>
        </p:txBody>
      </p:sp>
    </p:spTree>
    <p:extLst>
      <p:ext uri="{BB962C8B-B14F-4D97-AF65-F5344CB8AC3E}">
        <p14:creationId xmlns:p14="http://schemas.microsoft.com/office/powerpoint/2010/main" val="20377522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مثلث</a:t>
            </a:r>
            <a:r>
              <a:rPr lang="fa-IR" baseline="0" dirty="0" smtClean="0">
                <a:cs typeface="B Jalal" panose="00000400000000000000" pitchFamily="2" charset="-78"/>
              </a:rPr>
              <a:t> ها همیشه انتهای اصلاح قرار می گیرند!</a:t>
            </a:r>
          </a:p>
          <a:p>
            <a:pPr algn="r" rtl="1"/>
            <a:r>
              <a:rPr lang="fa-IR" baseline="0" dirty="0" smtClean="0">
                <a:cs typeface="B Jalal" panose="00000400000000000000" pitchFamily="2" charset="-78"/>
              </a:rPr>
              <a:t>بیش از یک مثلث در الگو نیست</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140</a:t>
            </a:fld>
            <a:endParaRPr lang="en-US"/>
          </a:p>
        </p:txBody>
      </p:sp>
    </p:spTree>
    <p:extLst>
      <p:ext uri="{BB962C8B-B14F-4D97-AF65-F5344CB8AC3E}">
        <p14:creationId xmlns:p14="http://schemas.microsoft.com/office/powerpoint/2010/main" val="4762667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مثلث</a:t>
            </a:r>
            <a:r>
              <a:rPr lang="fa-IR" baseline="0" dirty="0" smtClean="0">
                <a:cs typeface="B Jalal" panose="00000400000000000000" pitchFamily="2" charset="-78"/>
              </a:rPr>
              <a:t> ها همیشه انتهای اصلاح قرار می گیرند!</a:t>
            </a:r>
          </a:p>
          <a:p>
            <a:pPr algn="r" rtl="1"/>
            <a:r>
              <a:rPr lang="fa-IR" baseline="0" dirty="0" smtClean="0">
                <a:cs typeface="B Jalal" panose="00000400000000000000" pitchFamily="2" charset="-78"/>
              </a:rPr>
              <a:t>بیش از یک مثلث در الگو نیست</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141</a:t>
            </a:fld>
            <a:endParaRPr lang="en-US"/>
          </a:p>
        </p:txBody>
      </p:sp>
    </p:spTree>
    <p:extLst>
      <p:ext uri="{BB962C8B-B14F-4D97-AF65-F5344CB8AC3E}">
        <p14:creationId xmlns:p14="http://schemas.microsoft.com/office/powerpoint/2010/main" val="5648914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مثلث</a:t>
            </a:r>
            <a:r>
              <a:rPr lang="fa-IR" baseline="0" dirty="0" smtClean="0">
                <a:cs typeface="B Jalal" panose="00000400000000000000" pitchFamily="2" charset="-78"/>
              </a:rPr>
              <a:t> ها همیشه انتهای اصلاح قرار می گیرند!</a:t>
            </a:r>
          </a:p>
          <a:p>
            <a:pPr algn="r" rtl="1"/>
            <a:r>
              <a:rPr lang="fa-IR" baseline="0" dirty="0" smtClean="0">
                <a:cs typeface="B Jalal" panose="00000400000000000000" pitchFamily="2" charset="-78"/>
              </a:rPr>
              <a:t>بیش از یک مثلث در الگو نیست</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142</a:t>
            </a:fld>
            <a:endParaRPr lang="en-US"/>
          </a:p>
        </p:txBody>
      </p:sp>
    </p:spTree>
    <p:extLst>
      <p:ext uri="{BB962C8B-B14F-4D97-AF65-F5344CB8AC3E}">
        <p14:creationId xmlns:p14="http://schemas.microsoft.com/office/powerpoint/2010/main" val="15578263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مثلث</a:t>
            </a:r>
            <a:r>
              <a:rPr lang="fa-IR" baseline="0" dirty="0" smtClean="0">
                <a:cs typeface="B Jalal" panose="00000400000000000000" pitchFamily="2" charset="-78"/>
              </a:rPr>
              <a:t> ها همیشه انتهای اصلاح قرار می گیرند!</a:t>
            </a:r>
          </a:p>
          <a:p>
            <a:pPr algn="r" rtl="1"/>
            <a:r>
              <a:rPr lang="fa-IR" baseline="0" dirty="0" smtClean="0">
                <a:cs typeface="B Jalal" panose="00000400000000000000" pitchFamily="2" charset="-78"/>
              </a:rPr>
              <a:t>بیش از یک مثلث در الگو نیست</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143</a:t>
            </a:fld>
            <a:endParaRPr lang="en-US"/>
          </a:p>
        </p:txBody>
      </p:sp>
    </p:spTree>
    <p:extLst>
      <p:ext uri="{BB962C8B-B14F-4D97-AF65-F5344CB8AC3E}">
        <p14:creationId xmlns:p14="http://schemas.microsoft.com/office/powerpoint/2010/main" val="14776716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مثلث</a:t>
            </a:r>
            <a:r>
              <a:rPr lang="en-US" baseline="0" dirty="0" smtClean="0">
                <a:cs typeface="B Jalal" panose="00000400000000000000" pitchFamily="2" charset="-78"/>
              </a:rPr>
              <a:t> </a:t>
            </a:r>
          </a:p>
          <a:p>
            <a:pPr algn="r" rtl="1"/>
            <a:r>
              <a:rPr lang="fa-IR" baseline="0" dirty="0" smtClean="0">
                <a:cs typeface="B Jalal" panose="00000400000000000000" pitchFamily="2" charset="-78"/>
              </a:rPr>
              <a:t>ترکیبی : دوتایی و سه تایی ها</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144</a:t>
            </a:fld>
            <a:endParaRPr lang="en-US"/>
          </a:p>
        </p:txBody>
      </p:sp>
    </p:spTree>
    <p:extLst>
      <p:ext uri="{BB962C8B-B14F-4D97-AF65-F5344CB8AC3E}">
        <p14:creationId xmlns:p14="http://schemas.microsoft.com/office/powerpoint/2010/main" val="98748361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مثلث</a:t>
            </a:r>
            <a:r>
              <a:rPr lang="en-US" baseline="0" dirty="0" smtClean="0">
                <a:cs typeface="B Jalal" panose="00000400000000000000" pitchFamily="2" charset="-78"/>
              </a:rPr>
              <a:t> </a:t>
            </a:r>
          </a:p>
          <a:p>
            <a:pPr algn="r" rtl="1"/>
            <a:r>
              <a:rPr lang="fa-IR" baseline="0" dirty="0" smtClean="0">
                <a:cs typeface="B Jalal" panose="00000400000000000000" pitchFamily="2" charset="-78"/>
              </a:rPr>
              <a:t>ترکیبی : دوتایی و سه تایی ها</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145</a:t>
            </a:fld>
            <a:endParaRPr lang="en-US"/>
          </a:p>
        </p:txBody>
      </p:sp>
    </p:spTree>
    <p:extLst>
      <p:ext uri="{BB962C8B-B14F-4D97-AF65-F5344CB8AC3E}">
        <p14:creationId xmlns:p14="http://schemas.microsoft.com/office/powerpoint/2010/main" val="13451749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زیگزاگ</a:t>
            </a:r>
            <a:r>
              <a:rPr lang="fa-IR" baseline="0" dirty="0" smtClean="0">
                <a:cs typeface="B Jalal" panose="00000400000000000000" pitchFamily="2" charset="-78"/>
              </a:rPr>
              <a:t> ، مایل</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146</a:t>
            </a:fld>
            <a:endParaRPr lang="en-US"/>
          </a:p>
        </p:txBody>
      </p:sp>
    </p:spTree>
    <p:extLst>
      <p:ext uri="{BB962C8B-B14F-4D97-AF65-F5344CB8AC3E}">
        <p14:creationId xmlns:p14="http://schemas.microsoft.com/office/powerpoint/2010/main" val="3250251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بین 0.382</a:t>
            </a:r>
            <a:r>
              <a:rPr lang="fa-IR" baseline="0" dirty="0" smtClean="0">
                <a:cs typeface="B Jalal" panose="00000400000000000000" pitchFamily="2" charset="-78"/>
              </a:rPr>
              <a:t> و 0.5</a:t>
            </a:r>
          </a:p>
          <a:p>
            <a:pPr algn="r" rtl="1"/>
            <a:r>
              <a:rPr lang="fa-IR" baseline="0" dirty="0" smtClean="0">
                <a:cs typeface="B Jalal" panose="00000400000000000000" pitchFamily="2" charset="-78"/>
              </a:rPr>
              <a:t>اگر موج 3 را از دست داده اید موج 5 آخرین شانس شماست</a:t>
            </a:r>
          </a:p>
          <a:p>
            <a:pPr algn="r" rtl="1"/>
            <a:r>
              <a:rPr lang="fa-IR" baseline="0" dirty="0" smtClean="0">
                <a:cs typeface="B Jalal" panose="00000400000000000000" pitchFamily="2" charset="-78"/>
              </a:rPr>
              <a:t>چون سهامداران جدیدی وارد سهم در موج 3 شدند به میزان موج 2 افت نمی کند</a:t>
            </a:r>
          </a:p>
          <a:p>
            <a:pPr algn="r" rtl="1"/>
            <a:r>
              <a:rPr lang="fa-IR" baseline="0" dirty="0" smtClean="0">
                <a:cs typeface="B Jalal" panose="00000400000000000000" pitchFamily="2" charset="-78"/>
              </a:rPr>
              <a:t> </a:t>
            </a:r>
          </a:p>
        </p:txBody>
      </p:sp>
      <p:sp>
        <p:nvSpPr>
          <p:cNvPr id="4" name="Slide Number Placeholder 3"/>
          <p:cNvSpPr>
            <a:spLocks noGrp="1"/>
          </p:cNvSpPr>
          <p:nvPr>
            <p:ph type="sldNum" sz="quarter" idx="10"/>
          </p:nvPr>
        </p:nvSpPr>
        <p:spPr/>
        <p:txBody>
          <a:bodyPr/>
          <a:lstStyle/>
          <a:p>
            <a:fld id="{9AB66EA2-E670-41BA-855F-4DC4F5B6E9C3}" type="slidenum">
              <a:rPr lang="en-US" smtClean="0"/>
              <a:t>147</a:t>
            </a:fld>
            <a:endParaRPr lang="en-US"/>
          </a:p>
        </p:txBody>
      </p:sp>
    </p:spTree>
    <p:extLst>
      <p:ext uri="{BB962C8B-B14F-4D97-AF65-F5344CB8AC3E}">
        <p14:creationId xmlns:p14="http://schemas.microsoft.com/office/powerpoint/2010/main" val="18406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بسیاری</a:t>
            </a:r>
            <a:r>
              <a:rPr lang="fa-IR" baseline="0" dirty="0" smtClean="0"/>
              <a:t> در موج 2 جا می مانند و بسیاری در مئج 4 ضرر می کنند..!!</a:t>
            </a:r>
          </a:p>
          <a:p>
            <a:pPr algn="r" rtl="1"/>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21</a:t>
            </a:fld>
            <a:endParaRPr lang="en-US"/>
          </a:p>
        </p:txBody>
      </p:sp>
    </p:spTree>
    <p:extLst>
      <p:ext uri="{BB962C8B-B14F-4D97-AF65-F5344CB8AC3E}">
        <p14:creationId xmlns:p14="http://schemas.microsoft.com/office/powerpoint/2010/main" val="10042133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148</a:t>
            </a:fld>
            <a:endParaRPr lang="en-US"/>
          </a:p>
        </p:txBody>
      </p:sp>
    </p:spTree>
    <p:extLst>
      <p:ext uri="{BB962C8B-B14F-4D97-AF65-F5344CB8AC3E}">
        <p14:creationId xmlns:p14="http://schemas.microsoft.com/office/powerpoint/2010/main" val="25256911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149</a:t>
            </a:fld>
            <a:endParaRPr lang="en-US"/>
          </a:p>
        </p:txBody>
      </p:sp>
    </p:spTree>
    <p:extLst>
      <p:ext uri="{BB962C8B-B14F-4D97-AF65-F5344CB8AC3E}">
        <p14:creationId xmlns:p14="http://schemas.microsoft.com/office/powerpoint/2010/main" val="9083828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150</a:t>
            </a:fld>
            <a:endParaRPr lang="en-US"/>
          </a:p>
        </p:txBody>
      </p:sp>
    </p:spTree>
    <p:extLst>
      <p:ext uri="{BB962C8B-B14F-4D97-AF65-F5344CB8AC3E}">
        <p14:creationId xmlns:p14="http://schemas.microsoft.com/office/powerpoint/2010/main" val="24672895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151</a:t>
            </a:fld>
            <a:endParaRPr lang="en-US"/>
          </a:p>
        </p:txBody>
      </p:sp>
    </p:spTree>
    <p:extLst>
      <p:ext uri="{BB962C8B-B14F-4D97-AF65-F5344CB8AC3E}">
        <p14:creationId xmlns:p14="http://schemas.microsoft.com/office/powerpoint/2010/main" val="226331916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152</a:t>
            </a:fld>
            <a:endParaRPr lang="en-US"/>
          </a:p>
        </p:txBody>
      </p:sp>
    </p:spTree>
    <p:extLst>
      <p:ext uri="{BB962C8B-B14F-4D97-AF65-F5344CB8AC3E}">
        <p14:creationId xmlns:p14="http://schemas.microsoft.com/office/powerpoint/2010/main" val="22096231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153</a:t>
            </a:fld>
            <a:endParaRPr lang="en-US"/>
          </a:p>
        </p:txBody>
      </p:sp>
    </p:spTree>
    <p:extLst>
      <p:ext uri="{BB962C8B-B14F-4D97-AF65-F5344CB8AC3E}">
        <p14:creationId xmlns:p14="http://schemas.microsoft.com/office/powerpoint/2010/main" val="27806651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154</a:t>
            </a:fld>
            <a:endParaRPr lang="en-US"/>
          </a:p>
        </p:txBody>
      </p:sp>
    </p:spTree>
    <p:extLst>
      <p:ext uri="{BB962C8B-B14F-4D97-AF65-F5344CB8AC3E}">
        <p14:creationId xmlns:p14="http://schemas.microsoft.com/office/powerpoint/2010/main" val="82290910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155</a:t>
            </a:fld>
            <a:endParaRPr lang="en-US"/>
          </a:p>
        </p:txBody>
      </p:sp>
    </p:spTree>
    <p:extLst>
      <p:ext uri="{BB962C8B-B14F-4D97-AF65-F5344CB8AC3E}">
        <p14:creationId xmlns:p14="http://schemas.microsoft.com/office/powerpoint/2010/main" val="686052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156</a:t>
            </a:fld>
            <a:endParaRPr lang="en-US"/>
          </a:p>
        </p:txBody>
      </p:sp>
    </p:spTree>
    <p:extLst>
      <p:ext uri="{BB962C8B-B14F-4D97-AF65-F5344CB8AC3E}">
        <p14:creationId xmlns:p14="http://schemas.microsoft.com/office/powerpoint/2010/main" val="14759254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157</a:t>
            </a:fld>
            <a:endParaRPr lang="en-US"/>
          </a:p>
        </p:txBody>
      </p:sp>
    </p:spTree>
    <p:extLst>
      <p:ext uri="{BB962C8B-B14F-4D97-AF65-F5344CB8AC3E}">
        <p14:creationId xmlns:p14="http://schemas.microsoft.com/office/powerpoint/2010/main" val="423312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بسیاری</a:t>
            </a:r>
            <a:r>
              <a:rPr lang="fa-IR" baseline="0" dirty="0" smtClean="0"/>
              <a:t> در موج 2 جا می مانند و بسیاری در مئج 4 ضرر می کنند..!!</a:t>
            </a:r>
          </a:p>
          <a:p>
            <a:pPr algn="r" rtl="1"/>
            <a:r>
              <a:rPr lang="fa-IR" baseline="0" dirty="0" smtClean="0"/>
              <a:t>نسبت به موج 3 بی حال تر است و با شیب و سرعت کمتری رشد می کند</a:t>
            </a:r>
          </a:p>
          <a:p>
            <a:pPr algn="r" rtl="1"/>
            <a:r>
              <a:rPr lang="fa-IR" baseline="0" dirty="0" smtClean="0"/>
              <a:t>افراد خوش بین پیش بینی های عجیب و غریبی در مورد سهم و آینده آن می کنند</a:t>
            </a:r>
          </a:p>
          <a:p>
            <a:pPr algn="r" rtl="1"/>
            <a:r>
              <a:rPr lang="fa-IR" baseline="0" dirty="0" smtClean="0"/>
              <a:t>بهترین موقعیت است </a:t>
            </a:r>
          </a:p>
          <a:p>
            <a:pPr algn="r" rtl="1"/>
            <a:r>
              <a:rPr lang="fa-IR" baseline="0" dirty="0" smtClean="0"/>
              <a:t>اینجا دیگر نباید خوش بین بود!</a:t>
            </a:r>
            <a:r>
              <a:rPr lang="en-US" baseline="0" dirty="0" smtClean="0"/>
              <a:t> </a:t>
            </a:r>
            <a:r>
              <a:rPr lang="fa-IR" baseline="0" dirty="0" smtClean="0"/>
              <a:t> جز دسته خوش بین ها نباشید</a:t>
            </a:r>
          </a:p>
          <a:p>
            <a:pPr algn="r" rtl="1"/>
            <a:r>
              <a:rPr lang="fa-IR" baseline="0" dirty="0" smtClean="0"/>
              <a:t>وقتی خیلی ها منتظر آخرین حرکت صعودی در موج 5 هستند به همین دلیل موج 5 کوتاه تر از موج 3 می شود</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22</a:t>
            </a:fld>
            <a:endParaRPr lang="en-US"/>
          </a:p>
        </p:txBody>
      </p:sp>
    </p:spTree>
    <p:extLst>
      <p:ext uri="{BB962C8B-B14F-4D97-AF65-F5344CB8AC3E}">
        <p14:creationId xmlns:p14="http://schemas.microsoft.com/office/powerpoint/2010/main" val="29458359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158</a:t>
            </a:fld>
            <a:endParaRPr lang="en-US"/>
          </a:p>
        </p:txBody>
      </p:sp>
    </p:spTree>
    <p:extLst>
      <p:ext uri="{BB962C8B-B14F-4D97-AF65-F5344CB8AC3E}">
        <p14:creationId xmlns:p14="http://schemas.microsoft.com/office/powerpoint/2010/main" val="167749003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159</a:t>
            </a:fld>
            <a:endParaRPr lang="en-US"/>
          </a:p>
        </p:txBody>
      </p:sp>
    </p:spTree>
    <p:extLst>
      <p:ext uri="{BB962C8B-B14F-4D97-AF65-F5344CB8AC3E}">
        <p14:creationId xmlns:p14="http://schemas.microsoft.com/office/powerpoint/2010/main" val="355683467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160</a:t>
            </a:fld>
            <a:endParaRPr lang="en-US"/>
          </a:p>
        </p:txBody>
      </p:sp>
    </p:spTree>
    <p:extLst>
      <p:ext uri="{BB962C8B-B14F-4D97-AF65-F5344CB8AC3E}">
        <p14:creationId xmlns:p14="http://schemas.microsoft.com/office/powerpoint/2010/main" val="252744642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161</a:t>
            </a:fld>
            <a:endParaRPr lang="en-US"/>
          </a:p>
        </p:txBody>
      </p:sp>
    </p:spTree>
    <p:extLst>
      <p:ext uri="{BB962C8B-B14F-4D97-AF65-F5344CB8AC3E}">
        <p14:creationId xmlns:p14="http://schemas.microsoft.com/office/powerpoint/2010/main" val="305168232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162</a:t>
            </a:fld>
            <a:endParaRPr lang="en-US"/>
          </a:p>
        </p:txBody>
      </p:sp>
    </p:spTree>
    <p:extLst>
      <p:ext uri="{BB962C8B-B14F-4D97-AF65-F5344CB8AC3E}">
        <p14:creationId xmlns:p14="http://schemas.microsoft.com/office/powerpoint/2010/main" val="157681393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163</a:t>
            </a:fld>
            <a:endParaRPr lang="en-US"/>
          </a:p>
        </p:txBody>
      </p:sp>
    </p:spTree>
    <p:extLst>
      <p:ext uri="{BB962C8B-B14F-4D97-AF65-F5344CB8AC3E}">
        <p14:creationId xmlns:p14="http://schemas.microsoft.com/office/powerpoint/2010/main" val="311443787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موج 4 اغلب</a:t>
            </a:r>
          </a:p>
        </p:txBody>
      </p:sp>
      <p:sp>
        <p:nvSpPr>
          <p:cNvPr id="4" name="Slide Number Placeholder 3"/>
          <p:cNvSpPr>
            <a:spLocks noGrp="1"/>
          </p:cNvSpPr>
          <p:nvPr>
            <p:ph type="sldNum" sz="quarter" idx="10"/>
          </p:nvPr>
        </p:nvSpPr>
        <p:spPr/>
        <p:txBody>
          <a:bodyPr/>
          <a:lstStyle/>
          <a:p>
            <a:fld id="{9AB66EA2-E670-41BA-855F-4DC4F5B6E9C3}" type="slidenum">
              <a:rPr lang="en-US" smtClean="0"/>
              <a:t>164</a:t>
            </a:fld>
            <a:endParaRPr lang="en-US"/>
          </a:p>
        </p:txBody>
      </p:sp>
    </p:spTree>
    <p:extLst>
      <p:ext uri="{BB962C8B-B14F-4D97-AF65-F5344CB8AC3E}">
        <p14:creationId xmlns:p14="http://schemas.microsoft.com/office/powerpoint/2010/main" val="5928079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مثلث دونده موج </a:t>
            </a:r>
            <a:r>
              <a:rPr lang="en-US" baseline="0" dirty="0" smtClean="0">
                <a:cs typeface="B Jalal" panose="00000400000000000000" pitchFamily="2" charset="-78"/>
              </a:rPr>
              <a:t>B </a:t>
            </a:r>
            <a:r>
              <a:rPr lang="fa-IR" baseline="0" dirty="0" smtClean="0">
                <a:cs typeface="B Jalal" panose="00000400000000000000" pitchFamily="2" charset="-78"/>
              </a:rPr>
              <a:t> بالاتر از موج </a:t>
            </a:r>
            <a:r>
              <a:rPr lang="en-US" baseline="0" dirty="0" smtClean="0">
                <a:cs typeface="B Jalal" panose="00000400000000000000" pitchFamily="2" charset="-78"/>
              </a:rPr>
              <a:t>A</a:t>
            </a:r>
            <a:r>
              <a:rPr lang="fa-IR" baseline="0" dirty="0" smtClean="0">
                <a:cs typeface="B Jalal" panose="00000400000000000000" pitchFamily="2" charset="-78"/>
              </a:rPr>
              <a:t> قرار می گیرد</a:t>
            </a:r>
          </a:p>
        </p:txBody>
      </p:sp>
      <p:sp>
        <p:nvSpPr>
          <p:cNvPr id="4" name="Slide Number Placeholder 3"/>
          <p:cNvSpPr>
            <a:spLocks noGrp="1"/>
          </p:cNvSpPr>
          <p:nvPr>
            <p:ph type="sldNum" sz="quarter" idx="10"/>
          </p:nvPr>
        </p:nvSpPr>
        <p:spPr/>
        <p:txBody>
          <a:bodyPr/>
          <a:lstStyle/>
          <a:p>
            <a:fld id="{9AB66EA2-E670-41BA-855F-4DC4F5B6E9C3}" type="slidenum">
              <a:rPr lang="en-US" smtClean="0"/>
              <a:t>165</a:t>
            </a:fld>
            <a:endParaRPr lang="en-US"/>
          </a:p>
        </p:txBody>
      </p:sp>
    </p:spTree>
    <p:extLst>
      <p:ext uri="{BB962C8B-B14F-4D97-AF65-F5344CB8AC3E}">
        <p14:creationId xmlns:p14="http://schemas.microsoft.com/office/powerpoint/2010/main" val="208030746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ابتدا انتهای 2 و 4 را وصل می کنیم</a:t>
            </a:r>
          </a:p>
          <a:p>
            <a:pPr algn="r" rtl="1"/>
            <a:r>
              <a:rPr lang="fa-IR" baseline="0" dirty="0" smtClean="0">
                <a:cs typeface="B Jalal" panose="00000400000000000000" pitchFamily="2" charset="-78"/>
              </a:rPr>
              <a:t>اگر موج 3 کشیده شود احتمالا کشیدن خط موازی از انتهای 1 درست است</a:t>
            </a:r>
          </a:p>
        </p:txBody>
      </p:sp>
      <p:sp>
        <p:nvSpPr>
          <p:cNvPr id="4" name="Slide Number Placeholder 3"/>
          <p:cNvSpPr>
            <a:spLocks noGrp="1"/>
          </p:cNvSpPr>
          <p:nvPr>
            <p:ph type="sldNum" sz="quarter" idx="10"/>
          </p:nvPr>
        </p:nvSpPr>
        <p:spPr/>
        <p:txBody>
          <a:bodyPr/>
          <a:lstStyle/>
          <a:p>
            <a:fld id="{9AB66EA2-E670-41BA-855F-4DC4F5B6E9C3}" type="slidenum">
              <a:rPr lang="en-US" smtClean="0"/>
              <a:t>166</a:t>
            </a:fld>
            <a:endParaRPr lang="en-US"/>
          </a:p>
        </p:txBody>
      </p:sp>
    </p:spTree>
    <p:extLst>
      <p:ext uri="{BB962C8B-B14F-4D97-AF65-F5344CB8AC3E}">
        <p14:creationId xmlns:p14="http://schemas.microsoft.com/office/powerpoint/2010/main" val="289357260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ابتدا انتهای 2 و 4 را وصل می کنیم</a:t>
            </a:r>
          </a:p>
          <a:p>
            <a:pPr algn="r" rtl="1"/>
            <a:r>
              <a:rPr lang="fa-IR" baseline="0" dirty="0" smtClean="0">
                <a:cs typeface="B Jalal" panose="00000400000000000000" pitchFamily="2" charset="-78"/>
              </a:rPr>
              <a:t>اگر موج 3 کشیده شود احتمالا کشیدن خط موازی از انتهای 1 درست است</a:t>
            </a:r>
          </a:p>
        </p:txBody>
      </p:sp>
      <p:sp>
        <p:nvSpPr>
          <p:cNvPr id="4" name="Slide Number Placeholder 3"/>
          <p:cNvSpPr>
            <a:spLocks noGrp="1"/>
          </p:cNvSpPr>
          <p:nvPr>
            <p:ph type="sldNum" sz="quarter" idx="10"/>
          </p:nvPr>
        </p:nvSpPr>
        <p:spPr/>
        <p:txBody>
          <a:bodyPr/>
          <a:lstStyle/>
          <a:p>
            <a:fld id="{9AB66EA2-E670-41BA-855F-4DC4F5B6E9C3}" type="slidenum">
              <a:rPr lang="en-US" smtClean="0"/>
              <a:t>167</a:t>
            </a:fld>
            <a:endParaRPr lang="en-US"/>
          </a:p>
        </p:txBody>
      </p:sp>
    </p:spTree>
    <p:extLst>
      <p:ext uri="{BB962C8B-B14F-4D97-AF65-F5344CB8AC3E}">
        <p14:creationId xmlns:p14="http://schemas.microsoft.com/office/powerpoint/2010/main" val="351497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23</a:t>
            </a:fld>
            <a:endParaRPr lang="en-US"/>
          </a:p>
        </p:txBody>
      </p:sp>
    </p:spTree>
    <p:extLst>
      <p:ext uri="{BB962C8B-B14F-4D97-AF65-F5344CB8AC3E}">
        <p14:creationId xmlns:p14="http://schemas.microsoft.com/office/powerpoint/2010/main" val="221776698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ابتدا انتهای 2 و 4 را وصل می کنیم</a:t>
            </a:r>
          </a:p>
          <a:p>
            <a:pPr algn="r" rtl="1"/>
            <a:r>
              <a:rPr lang="fa-IR" baseline="0" dirty="0" smtClean="0">
                <a:cs typeface="B Jalal" panose="00000400000000000000" pitchFamily="2" charset="-78"/>
              </a:rPr>
              <a:t>اگر موج 3 کشیده شود احتمالا کشیدن خط موازی از انتهای 1 درست است</a:t>
            </a:r>
          </a:p>
        </p:txBody>
      </p:sp>
      <p:sp>
        <p:nvSpPr>
          <p:cNvPr id="4" name="Slide Number Placeholder 3"/>
          <p:cNvSpPr>
            <a:spLocks noGrp="1"/>
          </p:cNvSpPr>
          <p:nvPr>
            <p:ph type="sldNum" sz="quarter" idx="10"/>
          </p:nvPr>
        </p:nvSpPr>
        <p:spPr/>
        <p:txBody>
          <a:bodyPr/>
          <a:lstStyle/>
          <a:p>
            <a:fld id="{9AB66EA2-E670-41BA-855F-4DC4F5B6E9C3}" type="slidenum">
              <a:rPr lang="en-US" smtClean="0"/>
              <a:t>168</a:t>
            </a:fld>
            <a:endParaRPr lang="en-US"/>
          </a:p>
        </p:txBody>
      </p:sp>
    </p:spTree>
    <p:extLst>
      <p:ext uri="{BB962C8B-B14F-4D97-AF65-F5344CB8AC3E}">
        <p14:creationId xmlns:p14="http://schemas.microsoft.com/office/powerpoint/2010/main" val="30679303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ابتدا انتهای 2 و 4 را وصل می کنیم</a:t>
            </a:r>
          </a:p>
          <a:p>
            <a:pPr algn="r" rtl="1"/>
            <a:r>
              <a:rPr lang="fa-IR" baseline="0" dirty="0" smtClean="0">
                <a:cs typeface="B Jalal" panose="00000400000000000000" pitchFamily="2" charset="-78"/>
              </a:rPr>
              <a:t>اگر موج 3 کشیده شود احتمالا کشیدن خط موازی از انتهای 1 درست است</a:t>
            </a:r>
          </a:p>
        </p:txBody>
      </p:sp>
      <p:sp>
        <p:nvSpPr>
          <p:cNvPr id="4" name="Slide Number Placeholder 3"/>
          <p:cNvSpPr>
            <a:spLocks noGrp="1"/>
          </p:cNvSpPr>
          <p:nvPr>
            <p:ph type="sldNum" sz="quarter" idx="10"/>
          </p:nvPr>
        </p:nvSpPr>
        <p:spPr/>
        <p:txBody>
          <a:bodyPr/>
          <a:lstStyle/>
          <a:p>
            <a:fld id="{9AB66EA2-E670-41BA-855F-4DC4F5B6E9C3}" type="slidenum">
              <a:rPr lang="en-US" smtClean="0"/>
              <a:t>169</a:t>
            </a:fld>
            <a:endParaRPr lang="en-US"/>
          </a:p>
        </p:txBody>
      </p:sp>
    </p:spTree>
    <p:extLst>
      <p:ext uri="{BB962C8B-B14F-4D97-AF65-F5344CB8AC3E}">
        <p14:creationId xmlns:p14="http://schemas.microsoft.com/office/powerpoint/2010/main" val="41561365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ابتدا انتهای 2 و 4 را وصل می کنیم</a:t>
            </a:r>
          </a:p>
          <a:p>
            <a:pPr algn="r" rtl="1"/>
            <a:r>
              <a:rPr lang="fa-IR" baseline="0" dirty="0" smtClean="0">
                <a:cs typeface="B Jalal" panose="00000400000000000000" pitchFamily="2" charset="-78"/>
              </a:rPr>
              <a:t>اگر موج 3 کشیده شود احتمالا کشیدن خط موازی از انتهای 1 درست است</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99298130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t>171</a:t>
            </a:fld>
            <a:endParaRPr lang="en-US"/>
          </a:p>
        </p:txBody>
      </p:sp>
    </p:spTree>
    <p:extLst>
      <p:ext uri="{BB962C8B-B14F-4D97-AF65-F5344CB8AC3E}">
        <p14:creationId xmlns:p14="http://schemas.microsoft.com/office/powerpoint/2010/main" val="42284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ابتدا انتهای 2 و 4 را وصل می کنیم</a:t>
            </a:r>
          </a:p>
          <a:p>
            <a:pPr algn="r" rtl="1"/>
            <a:r>
              <a:rPr lang="fa-IR" baseline="0" dirty="0" smtClean="0">
                <a:cs typeface="B Jalal" panose="00000400000000000000" pitchFamily="2" charset="-78"/>
              </a:rPr>
              <a:t>اگر موج 3 کشیده شود احتمالا کشیدن خط موازی از انتهای 1 درست است</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428711559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t>173</a:t>
            </a:fld>
            <a:endParaRPr lang="en-US"/>
          </a:p>
        </p:txBody>
      </p:sp>
    </p:spTree>
    <p:extLst>
      <p:ext uri="{BB962C8B-B14F-4D97-AF65-F5344CB8AC3E}">
        <p14:creationId xmlns:p14="http://schemas.microsoft.com/office/powerpoint/2010/main" val="220692474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t>174</a:t>
            </a:fld>
            <a:endParaRPr lang="en-US"/>
          </a:p>
        </p:txBody>
      </p:sp>
    </p:spTree>
    <p:extLst>
      <p:ext uri="{BB962C8B-B14F-4D97-AF65-F5344CB8AC3E}">
        <p14:creationId xmlns:p14="http://schemas.microsoft.com/office/powerpoint/2010/main" val="279878582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t>175</a:t>
            </a:fld>
            <a:endParaRPr lang="en-US"/>
          </a:p>
        </p:txBody>
      </p:sp>
    </p:spTree>
    <p:extLst>
      <p:ext uri="{BB962C8B-B14F-4D97-AF65-F5344CB8AC3E}">
        <p14:creationId xmlns:p14="http://schemas.microsoft.com/office/powerpoint/2010/main" val="16175548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210644861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2905231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اگر موج </a:t>
            </a:r>
            <a:r>
              <a:rPr lang="en-US" baseline="0" dirty="0" smtClean="0"/>
              <a:t>a</a:t>
            </a:r>
            <a:r>
              <a:rPr lang="fa-IR" baseline="0" dirty="0" smtClean="0"/>
              <a:t> پنج موجی باشد و موج </a:t>
            </a:r>
            <a:r>
              <a:rPr lang="en-US" baseline="0" dirty="0" smtClean="0"/>
              <a:t>b </a:t>
            </a:r>
            <a:r>
              <a:rPr lang="fa-IR" baseline="0" dirty="0" smtClean="0"/>
              <a:t> سه موجی باشد می توان انتظار بالایی برای افت در موج </a:t>
            </a:r>
            <a:r>
              <a:rPr lang="en-US" baseline="0" dirty="0" smtClean="0"/>
              <a:t>c</a:t>
            </a:r>
            <a:r>
              <a:rPr lang="fa-IR" baseline="0" dirty="0" smtClean="0"/>
              <a:t> داشت</a:t>
            </a:r>
          </a:p>
        </p:txBody>
      </p:sp>
      <p:sp>
        <p:nvSpPr>
          <p:cNvPr id="4" name="Slide Number Placeholder 3"/>
          <p:cNvSpPr>
            <a:spLocks noGrp="1"/>
          </p:cNvSpPr>
          <p:nvPr>
            <p:ph type="sldNum" sz="quarter" idx="10"/>
          </p:nvPr>
        </p:nvSpPr>
        <p:spPr/>
        <p:txBody>
          <a:bodyPr/>
          <a:lstStyle/>
          <a:p>
            <a:fld id="{9AB66EA2-E670-41BA-855F-4DC4F5B6E9C3}" type="slidenum">
              <a:rPr lang="en-US" smtClean="0"/>
              <a:t>24</a:t>
            </a:fld>
            <a:endParaRPr lang="en-US"/>
          </a:p>
        </p:txBody>
      </p:sp>
    </p:spTree>
    <p:extLst>
      <p:ext uri="{BB962C8B-B14F-4D97-AF65-F5344CB8AC3E}">
        <p14:creationId xmlns:p14="http://schemas.microsoft.com/office/powerpoint/2010/main" val="294116544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440264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27542571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232398786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111480711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182</a:t>
            </a:fld>
            <a:endParaRPr lang="en-US">
              <a:solidFill>
                <a:prstClr val="black"/>
              </a:solidFill>
            </a:endParaRPr>
          </a:p>
        </p:txBody>
      </p:sp>
    </p:spTree>
    <p:extLst>
      <p:ext uri="{BB962C8B-B14F-4D97-AF65-F5344CB8AC3E}">
        <p14:creationId xmlns:p14="http://schemas.microsoft.com/office/powerpoint/2010/main" val="397142609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161563754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196357797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6097859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aseline="0" dirty="0" smtClean="0">
                <a:cs typeface="B Jalal" panose="00000400000000000000" pitchFamily="2" charset="-78"/>
              </a:rPr>
              <a:t>PTI</a:t>
            </a:r>
            <a:r>
              <a:rPr lang="fa-IR" baseline="0" dirty="0" smtClean="0">
                <a:cs typeface="B Jalal" panose="00000400000000000000" pitchFamily="2" charset="-78"/>
              </a:rPr>
              <a:t> کمتر از 30 این را نشان میدهد که</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305557353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val="3043869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این موج به موج قاتل معروف است</a:t>
            </a:r>
          </a:p>
          <a:p>
            <a:pPr algn="r" rtl="1"/>
            <a:r>
              <a:rPr lang="fa-IR" baseline="0" dirty="0" smtClean="0"/>
              <a:t>وقتی تمام میشود وقت خرید خوبی است</a:t>
            </a:r>
          </a:p>
          <a:p>
            <a:pPr algn="r" rtl="1"/>
            <a:r>
              <a:rPr lang="fa-IR" baseline="0" dirty="0" smtClean="0"/>
              <a:t>می تونه مثل موج 3 قوی و طولانی باشد</a:t>
            </a:r>
          </a:p>
        </p:txBody>
      </p:sp>
      <p:sp>
        <p:nvSpPr>
          <p:cNvPr id="4" name="Slide Number Placeholder 3"/>
          <p:cNvSpPr>
            <a:spLocks noGrp="1"/>
          </p:cNvSpPr>
          <p:nvPr>
            <p:ph type="sldNum" sz="quarter" idx="10"/>
          </p:nvPr>
        </p:nvSpPr>
        <p:spPr/>
        <p:txBody>
          <a:bodyPr/>
          <a:lstStyle/>
          <a:p>
            <a:fld id="{9AB66EA2-E670-41BA-855F-4DC4F5B6E9C3}" type="slidenum">
              <a:rPr lang="en-US" smtClean="0"/>
              <a:t>25</a:t>
            </a:fld>
            <a:endParaRPr lang="en-US"/>
          </a:p>
        </p:txBody>
      </p:sp>
    </p:spTree>
    <p:extLst>
      <p:ext uri="{BB962C8B-B14F-4D97-AF65-F5344CB8AC3E}">
        <p14:creationId xmlns:p14="http://schemas.microsoft.com/office/powerpoint/2010/main" val="279844338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aseline="0" dirty="0" smtClean="0">
                <a:cs typeface="B Jalal" panose="00000400000000000000" pitchFamily="2" charset="-78"/>
              </a:rPr>
              <a:t>PTI</a:t>
            </a:r>
            <a:r>
              <a:rPr lang="fa-IR" baseline="0" dirty="0" smtClean="0">
                <a:cs typeface="B Jalal" panose="00000400000000000000" pitchFamily="2" charset="-78"/>
              </a:rPr>
              <a:t> کمتر از 30 این را نشان میدهد که</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42038277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aseline="0" dirty="0" smtClean="0">
                <a:cs typeface="B Jalal" panose="00000400000000000000" pitchFamily="2" charset="-78"/>
              </a:rPr>
              <a:t>PTI</a:t>
            </a:r>
            <a:r>
              <a:rPr lang="fa-IR" baseline="0" dirty="0" smtClean="0">
                <a:cs typeface="B Jalal" panose="00000400000000000000" pitchFamily="2" charset="-78"/>
              </a:rPr>
              <a:t> کمتر از 30 این را نشان میدهد که</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201620755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val="216730302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191</a:t>
            </a:fld>
            <a:endParaRPr lang="en-US">
              <a:solidFill>
                <a:prstClr val="black"/>
              </a:solidFill>
            </a:endParaRPr>
          </a:p>
        </p:txBody>
      </p:sp>
    </p:spTree>
    <p:extLst>
      <p:ext uri="{BB962C8B-B14F-4D97-AF65-F5344CB8AC3E}">
        <p14:creationId xmlns:p14="http://schemas.microsoft.com/office/powerpoint/2010/main" val="319391254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6225962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19505021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112878250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val="34223692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196</a:t>
            </a:fld>
            <a:endParaRPr lang="en-US">
              <a:solidFill>
                <a:prstClr val="black"/>
              </a:solidFill>
            </a:endParaRPr>
          </a:p>
        </p:txBody>
      </p:sp>
    </p:spTree>
    <p:extLst>
      <p:ext uri="{BB962C8B-B14F-4D97-AF65-F5344CB8AC3E}">
        <p14:creationId xmlns:p14="http://schemas.microsoft.com/office/powerpoint/2010/main" val="372671506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197</a:t>
            </a:fld>
            <a:endParaRPr lang="en-US">
              <a:solidFill>
                <a:prstClr val="black"/>
              </a:solidFill>
            </a:endParaRPr>
          </a:p>
        </p:txBody>
      </p:sp>
    </p:spTree>
    <p:extLst>
      <p:ext uri="{BB962C8B-B14F-4D97-AF65-F5344CB8AC3E}">
        <p14:creationId xmlns:p14="http://schemas.microsoft.com/office/powerpoint/2010/main" val="4272051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این موج به موج قاتل معروف است</a:t>
            </a:r>
          </a:p>
          <a:p>
            <a:pPr algn="r" rtl="1"/>
            <a:r>
              <a:rPr lang="fa-IR" baseline="0" dirty="0" smtClean="0"/>
              <a:t>وقتی تمام میشود وقت خرید خوبی است</a:t>
            </a:r>
          </a:p>
          <a:p>
            <a:pPr algn="r" rtl="1"/>
            <a:r>
              <a:rPr lang="fa-IR" baseline="0" smtClean="0"/>
              <a:t>می تونه مثل موج 3 قوی و طولانی باشد</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26</a:t>
            </a:fld>
            <a:endParaRPr lang="en-US"/>
          </a:p>
        </p:txBody>
      </p:sp>
    </p:spTree>
    <p:extLst>
      <p:ext uri="{BB962C8B-B14F-4D97-AF65-F5344CB8AC3E}">
        <p14:creationId xmlns:p14="http://schemas.microsoft.com/office/powerpoint/2010/main" val="24089145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198</a:t>
            </a:fld>
            <a:endParaRPr lang="en-US">
              <a:solidFill>
                <a:prstClr val="black"/>
              </a:solidFill>
            </a:endParaRPr>
          </a:p>
        </p:txBody>
      </p:sp>
    </p:spTree>
    <p:extLst>
      <p:ext uri="{BB962C8B-B14F-4D97-AF65-F5344CB8AC3E}">
        <p14:creationId xmlns:p14="http://schemas.microsoft.com/office/powerpoint/2010/main" val="75602039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373020505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203</a:t>
            </a:fld>
            <a:endParaRPr lang="en-US"/>
          </a:p>
        </p:txBody>
      </p:sp>
    </p:spTree>
    <p:extLst>
      <p:ext uri="{BB962C8B-B14F-4D97-AF65-F5344CB8AC3E}">
        <p14:creationId xmlns:p14="http://schemas.microsoft.com/office/powerpoint/2010/main" val="37838326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204</a:t>
            </a:fld>
            <a:endParaRPr lang="en-US"/>
          </a:p>
        </p:txBody>
      </p:sp>
    </p:spTree>
    <p:extLst>
      <p:ext uri="{BB962C8B-B14F-4D97-AF65-F5344CB8AC3E}">
        <p14:creationId xmlns:p14="http://schemas.microsoft.com/office/powerpoint/2010/main" val="102203014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217</a:t>
            </a:fld>
            <a:endParaRPr lang="en-US">
              <a:solidFill>
                <a:prstClr val="black"/>
              </a:solidFill>
            </a:endParaRPr>
          </a:p>
        </p:txBody>
      </p:sp>
    </p:spTree>
    <p:extLst>
      <p:ext uri="{BB962C8B-B14F-4D97-AF65-F5344CB8AC3E}">
        <p14:creationId xmlns:p14="http://schemas.microsoft.com/office/powerpoint/2010/main" val="325879337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cs typeface="B Jalal" panose="00000400000000000000" pitchFamily="2" charset="-78"/>
              </a:rPr>
              <a:t>محدوده انتهای موج 4 مشخص می شود و حتی اگر به خارج خط کشیده شده رود طبیعی است ، و برگشت به داخل کانال سیگتال قوی برای شروع موج 5</a:t>
            </a:r>
          </a:p>
        </p:txBody>
      </p:sp>
      <p:sp>
        <p:nvSpPr>
          <p:cNvPr id="4" name="Slide Number Placeholder 3"/>
          <p:cNvSpPr>
            <a:spLocks noGrp="1"/>
          </p:cNvSpPr>
          <p:nvPr>
            <p:ph type="sldNum" sz="quarter" idx="10"/>
          </p:nvPr>
        </p:nvSpPr>
        <p:spPr/>
        <p:txBody>
          <a:bodyPr/>
          <a:lstStyle/>
          <a:p>
            <a:fld id="{9AB66EA2-E670-41BA-855F-4DC4F5B6E9C3}"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323431273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227</a:t>
            </a:fld>
            <a:endParaRPr lang="en-US"/>
          </a:p>
        </p:txBody>
      </p:sp>
    </p:spTree>
    <p:extLst>
      <p:ext uri="{BB962C8B-B14F-4D97-AF65-F5344CB8AC3E}">
        <p14:creationId xmlns:p14="http://schemas.microsoft.com/office/powerpoint/2010/main" val="334924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موج</a:t>
            </a:r>
            <a:r>
              <a:rPr lang="fa-IR" baseline="0" dirty="0" smtClean="0"/>
              <a:t> </a:t>
            </a:r>
            <a:r>
              <a:rPr lang="en-US" baseline="0" dirty="0" smtClean="0"/>
              <a:t>ABC </a:t>
            </a:r>
            <a:r>
              <a:rPr lang="fa-IR" baseline="0" dirty="0" smtClean="0"/>
              <a:t> اصلاح امواج 12345 را انجام میدهند</a:t>
            </a:r>
          </a:p>
          <a:p>
            <a:pPr algn="r" rtl="1"/>
            <a:endParaRPr lang="fa-IR" baseline="0" dirty="0" smtClean="0"/>
          </a:p>
          <a:p>
            <a:pPr algn="r" rtl="1"/>
            <a:r>
              <a:rPr lang="en-US" baseline="0" dirty="0" smtClean="0"/>
              <a:t>Motive Wave : </a:t>
            </a:r>
            <a:r>
              <a:rPr lang="fa-IR" baseline="0" dirty="0" smtClean="0"/>
              <a:t> موج جنبشی</a:t>
            </a:r>
          </a:p>
          <a:p>
            <a:pPr algn="r" rtl="1"/>
            <a:r>
              <a:rPr lang="en-US" baseline="0" dirty="0" smtClean="0"/>
              <a:t>Corrective Wave :</a:t>
            </a:r>
            <a:r>
              <a:rPr lang="fa-IR" baseline="0" dirty="0" smtClean="0"/>
              <a:t> موج اصلاحی</a:t>
            </a:r>
          </a:p>
          <a:p>
            <a:pPr algn="r" rtl="1"/>
            <a:r>
              <a:rPr lang="en-US" baseline="0" dirty="0" smtClean="0"/>
              <a:t>IMPULSVE WAVE : </a:t>
            </a:r>
            <a:r>
              <a:rPr lang="fa-IR" baseline="0" dirty="0" smtClean="0"/>
              <a:t>موج حرکتی</a:t>
            </a:r>
          </a:p>
          <a:p>
            <a:pPr algn="r" rtl="1"/>
            <a:r>
              <a:rPr lang="en-US" dirty="0" smtClean="0"/>
              <a:t>Diagonal</a:t>
            </a:r>
            <a:r>
              <a:rPr lang="en-US" baseline="0" dirty="0" smtClean="0"/>
              <a:t>  : </a:t>
            </a:r>
            <a:r>
              <a:rPr lang="fa-IR" baseline="0" dirty="0" smtClean="0"/>
              <a:t>مورب </a:t>
            </a:r>
          </a:p>
          <a:p>
            <a:pPr algn="r" rtl="1"/>
            <a:r>
              <a:rPr lang="fa-IR" baseline="0" dirty="0" smtClean="0"/>
              <a:t>موج جنبشی دو نوع حرکتی و مورب دارند که در ادامه اشنا می شوید</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9</a:t>
            </a:fld>
            <a:endParaRPr lang="en-US"/>
          </a:p>
        </p:txBody>
      </p:sp>
    </p:spTree>
    <p:extLst>
      <p:ext uri="{BB962C8B-B14F-4D97-AF65-F5344CB8AC3E}">
        <p14:creationId xmlns:p14="http://schemas.microsoft.com/office/powerpoint/2010/main" val="1971686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عدد 2 و 3 و 5 و 8 اعداد فیبوناچی هستند !</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27</a:t>
            </a:fld>
            <a:endParaRPr lang="en-US"/>
          </a:p>
        </p:txBody>
      </p:sp>
    </p:spTree>
    <p:extLst>
      <p:ext uri="{BB962C8B-B14F-4D97-AF65-F5344CB8AC3E}">
        <p14:creationId xmlns:p14="http://schemas.microsoft.com/office/powerpoint/2010/main" val="3066740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عدد 2 و 3 و 5 و 8 اعداد فیبوناچی هستند !</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28</a:t>
            </a:fld>
            <a:endParaRPr lang="en-US"/>
          </a:p>
        </p:txBody>
      </p:sp>
    </p:spTree>
    <p:extLst>
      <p:ext uri="{BB962C8B-B14F-4D97-AF65-F5344CB8AC3E}">
        <p14:creationId xmlns:p14="http://schemas.microsoft.com/office/powerpoint/2010/main" val="640210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مهمترین عامل در تشخیص امواج الیوت الگو ها هستند</a:t>
            </a:r>
          </a:p>
          <a:p>
            <a:pPr algn="r" rtl="1"/>
            <a:r>
              <a:rPr lang="fa-IR" baseline="0" dirty="0" smtClean="0"/>
              <a:t>اما ما تحلیل نسبت و زمان را در ادامه خواهیم خواند</a:t>
            </a:r>
          </a:p>
        </p:txBody>
      </p:sp>
      <p:sp>
        <p:nvSpPr>
          <p:cNvPr id="4" name="Slide Number Placeholder 3"/>
          <p:cNvSpPr>
            <a:spLocks noGrp="1"/>
          </p:cNvSpPr>
          <p:nvPr>
            <p:ph type="sldNum" sz="quarter" idx="10"/>
          </p:nvPr>
        </p:nvSpPr>
        <p:spPr/>
        <p:txBody>
          <a:bodyPr/>
          <a:lstStyle/>
          <a:p>
            <a:fld id="{9AB66EA2-E670-41BA-855F-4DC4F5B6E9C3}" type="slidenum">
              <a:rPr lang="en-US" smtClean="0"/>
              <a:t>29</a:t>
            </a:fld>
            <a:endParaRPr lang="en-US"/>
          </a:p>
        </p:txBody>
      </p:sp>
    </p:spTree>
    <p:extLst>
      <p:ext uri="{BB962C8B-B14F-4D97-AF65-F5344CB8AC3E}">
        <p14:creationId xmlns:p14="http://schemas.microsoft.com/office/powerpoint/2010/main" val="3207075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مهمترین عامل در تشخیص امواج الیوت فرم هستند</a:t>
            </a:r>
          </a:p>
          <a:p>
            <a:pPr algn="r" rtl="1"/>
            <a:r>
              <a:rPr lang="fa-IR" baseline="0" dirty="0" smtClean="0"/>
              <a:t>اما ما تحلیل نسبت و زمان را در ادامه خواهیم خواند</a:t>
            </a:r>
          </a:p>
        </p:txBody>
      </p:sp>
      <p:sp>
        <p:nvSpPr>
          <p:cNvPr id="4" name="Slide Number Placeholder 3"/>
          <p:cNvSpPr>
            <a:spLocks noGrp="1"/>
          </p:cNvSpPr>
          <p:nvPr>
            <p:ph type="sldNum" sz="quarter" idx="10"/>
          </p:nvPr>
        </p:nvSpPr>
        <p:spPr/>
        <p:txBody>
          <a:bodyPr/>
          <a:lstStyle/>
          <a:p>
            <a:fld id="{9AB66EA2-E670-41BA-855F-4DC4F5B6E9C3}" type="slidenum">
              <a:rPr lang="en-US" smtClean="0"/>
              <a:t>30</a:t>
            </a:fld>
            <a:endParaRPr lang="en-US"/>
          </a:p>
        </p:txBody>
      </p:sp>
    </p:spTree>
    <p:extLst>
      <p:ext uri="{BB962C8B-B14F-4D97-AF65-F5344CB8AC3E}">
        <p14:creationId xmlns:p14="http://schemas.microsoft.com/office/powerpoint/2010/main" val="1177832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مهمترین عامل در تشخیص امواج الیوت فرم هستند</a:t>
            </a:r>
          </a:p>
          <a:p>
            <a:pPr algn="r" rtl="1"/>
            <a:r>
              <a:rPr lang="fa-IR" baseline="0" dirty="0" smtClean="0"/>
              <a:t>اما ما تحلیل نسبت و زمان را در ادامه خواهیم خواند</a:t>
            </a:r>
          </a:p>
        </p:txBody>
      </p:sp>
      <p:sp>
        <p:nvSpPr>
          <p:cNvPr id="4" name="Slide Number Placeholder 3"/>
          <p:cNvSpPr>
            <a:spLocks noGrp="1"/>
          </p:cNvSpPr>
          <p:nvPr>
            <p:ph type="sldNum" sz="quarter" idx="10"/>
          </p:nvPr>
        </p:nvSpPr>
        <p:spPr/>
        <p:txBody>
          <a:bodyPr/>
          <a:lstStyle/>
          <a:p>
            <a:fld id="{9AB66EA2-E670-41BA-855F-4DC4F5B6E9C3}" type="slidenum">
              <a:rPr lang="en-US" smtClean="0"/>
              <a:t>31</a:t>
            </a:fld>
            <a:endParaRPr lang="en-US"/>
          </a:p>
        </p:txBody>
      </p:sp>
    </p:spTree>
    <p:extLst>
      <p:ext uri="{BB962C8B-B14F-4D97-AF65-F5344CB8AC3E}">
        <p14:creationId xmlns:p14="http://schemas.microsoft.com/office/powerpoint/2010/main" val="3187362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مهمترین عامل در تشخیص امواج الیوت فرم هستند</a:t>
            </a:r>
          </a:p>
          <a:p>
            <a:pPr algn="r" rtl="1"/>
            <a:r>
              <a:rPr lang="fa-IR" baseline="0" dirty="0" smtClean="0"/>
              <a:t>اما ما تحلیل نسبت و زمان را در ادامه خواهیم خواند</a:t>
            </a:r>
          </a:p>
        </p:txBody>
      </p:sp>
      <p:sp>
        <p:nvSpPr>
          <p:cNvPr id="4" name="Slide Number Placeholder 3"/>
          <p:cNvSpPr>
            <a:spLocks noGrp="1"/>
          </p:cNvSpPr>
          <p:nvPr>
            <p:ph type="sldNum" sz="quarter" idx="10"/>
          </p:nvPr>
        </p:nvSpPr>
        <p:spPr/>
        <p:txBody>
          <a:bodyPr/>
          <a:lstStyle/>
          <a:p>
            <a:fld id="{9AB66EA2-E670-41BA-855F-4DC4F5B6E9C3}" type="slidenum">
              <a:rPr lang="en-US" smtClean="0"/>
              <a:t>32</a:t>
            </a:fld>
            <a:endParaRPr lang="en-US"/>
          </a:p>
        </p:txBody>
      </p:sp>
    </p:spTree>
    <p:extLst>
      <p:ext uri="{BB962C8B-B14F-4D97-AF65-F5344CB8AC3E}">
        <p14:creationId xmlns:p14="http://schemas.microsoft.com/office/powerpoint/2010/main" val="1716861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تمام این نسبت ها در ادامه درس برای به دست آوردن اهداف مورد استفاده قرار می گیرند</a:t>
            </a:r>
          </a:p>
        </p:txBody>
      </p:sp>
      <p:sp>
        <p:nvSpPr>
          <p:cNvPr id="4" name="Slide Number Placeholder 3"/>
          <p:cNvSpPr>
            <a:spLocks noGrp="1"/>
          </p:cNvSpPr>
          <p:nvPr>
            <p:ph type="sldNum" sz="quarter" idx="10"/>
          </p:nvPr>
        </p:nvSpPr>
        <p:spPr/>
        <p:txBody>
          <a:bodyPr/>
          <a:lstStyle/>
          <a:p>
            <a:fld id="{9AB66EA2-E670-41BA-855F-4DC4F5B6E9C3}" type="slidenum">
              <a:rPr lang="en-US" smtClean="0"/>
              <a:t>33</a:t>
            </a:fld>
            <a:endParaRPr lang="en-US"/>
          </a:p>
        </p:txBody>
      </p:sp>
    </p:spTree>
    <p:extLst>
      <p:ext uri="{BB962C8B-B14F-4D97-AF65-F5344CB8AC3E}">
        <p14:creationId xmlns:p14="http://schemas.microsoft.com/office/powerpoint/2010/main" val="2749949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34</a:t>
            </a:fld>
            <a:endParaRPr lang="en-US"/>
          </a:p>
        </p:txBody>
      </p:sp>
    </p:spTree>
    <p:extLst>
      <p:ext uri="{BB962C8B-B14F-4D97-AF65-F5344CB8AC3E}">
        <p14:creationId xmlns:p14="http://schemas.microsoft.com/office/powerpoint/2010/main" val="12569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اگر هر کدام از سه قانون گفته شده شکسته شود موج شماری اشتباه بوده است و باید موج شماری دیگری شروع گردد</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35</a:t>
            </a:fld>
            <a:endParaRPr lang="en-US"/>
          </a:p>
        </p:txBody>
      </p:sp>
    </p:spTree>
    <p:extLst>
      <p:ext uri="{BB962C8B-B14F-4D97-AF65-F5344CB8AC3E}">
        <p14:creationId xmlns:p14="http://schemas.microsoft.com/office/powerpoint/2010/main" val="3847066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اگر هر کدام از سه قانون گفته شده شکسته شود موج شماری اشتباه بوده است و باید موج شماری دیگری شروع گردد</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36</a:t>
            </a:fld>
            <a:endParaRPr lang="en-US"/>
          </a:p>
        </p:txBody>
      </p:sp>
    </p:spTree>
    <p:extLst>
      <p:ext uri="{BB962C8B-B14F-4D97-AF65-F5344CB8AC3E}">
        <p14:creationId xmlns:p14="http://schemas.microsoft.com/office/powerpoint/2010/main" val="213538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موج</a:t>
            </a:r>
            <a:r>
              <a:rPr lang="fa-IR" baseline="0" dirty="0" smtClean="0"/>
              <a:t> </a:t>
            </a:r>
            <a:r>
              <a:rPr lang="en-US" baseline="0" dirty="0" smtClean="0"/>
              <a:t>ABC </a:t>
            </a:r>
            <a:r>
              <a:rPr lang="fa-IR" baseline="0" smtClean="0"/>
              <a:t> اصلاح امواج 12345 را </a:t>
            </a:r>
            <a:r>
              <a:rPr lang="fa-IR" baseline="0" dirty="0" smtClean="0"/>
              <a:t>انجام میدهند</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10</a:t>
            </a:fld>
            <a:endParaRPr lang="en-US"/>
          </a:p>
        </p:txBody>
      </p:sp>
    </p:spTree>
    <p:extLst>
      <p:ext uri="{BB962C8B-B14F-4D97-AF65-F5344CB8AC3E}">
        <p14:creationId xmlns:p14="http://schemas.microsoft.com/office/powerpoint/2010/main" val="1174727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اگر موج 3 کوتاه ترین موج شد باید موج شماری دیگری انجام دهید</a:t>
            </a:r>
          </a:p>
          <a:p>
            <a:pPr algn="r" rtl="1"/>
            <a:endParaRPr lang="fa-IR" baseline="0" dirty="0" smtClean="0"/>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37</a:t>
            </a:fld>
            <a:endParaRPr lang="en-US"/>
          </a:p>
        </p:txBody>
      </p:sp>
    </p:spTree>
    <p:extLst>
      <p:ext uri="{BB962C8B-B14F-4D97-AF65-F5344CB8AC3E}">
        <p14:creationId xmlns:p14="http://schemas.microsoft.com/office/powerpoint/2010/main" val="277470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وقتی در موج 4 خرید می کنید مطمئن باشید که موج 4 به زیر بالای موج 1 نفوذ نکرده است!</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38</a:t>
            </a:fld>
            <a:endParaRPr lang="en-US"/>
          </a:p>
        </p:txBody>
      </p:sp>
    </p:spTree>
    <p:extLst>
      <p:ext uri="{BB962C8B-B14F-4D97-AF65-F5344CB8AC3E}">
        <p14:creationId xmlns:p14="http://schemas.microsoft.com/office/powerpoint/2010/main" val="1013592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سه قانون چه بودند؟</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39</a:t>
            </a:fld>
            <a:endParaRPr lang="en-US"/>
          </a:p>
        </p:txBody>
      </p:sp>
    </p:spTree>
    <p:extLst>
      <p:ext uri="{BB962C8B-B14F-4D97-AF65-F5344CB8AC3E}">
        <p14:creationId xmlns:p14="http://schemas.microsoft.com/office/powerpoint/2010/main" val="4041802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وقتی در موج 4 خرید می کنید مطمئن باشید که موج 4 به زیر بالای موج 1 نفوذ نکرده است!</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40</a:t>
            </a:fld>
            <a:endParaRPr lang="en-US"/>
          </a:p>
        </p:txBody>
      </p:sp>
    </p:spTree>
    <p:extLst>
      <p:ext uri="{BB962C8B-B14F-4D97-AF65-F5344CB8AC3E}">
        <p14:creationId xmlns:p14="http://schemas.microsoft.com/office/powerpoint/2010/main" val="938725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وقتی در موج 4 خرید می کنید مطمئن باشید که موج 4 به زیر بالای موج 1 نفوذ نکرده است!</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41</a:t>
            </a:fld>
            <a:endParaRPr lang="en-US"/>
          </a:p>
        </p:txBody>
      </p:sp>
    </p:spTree>
    <p:extLst>
      <p:ext uri="{BB962C8B-B14F-4D97-AF65-F5344CB8AC3E}">
        <p14:creationId xmlns:p14="http://schemas.microsoft.com/office/powerpoint/2010/main" val="1391976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وقتی در موج 4 خرید می کنید مطمئن باشید که موج 4 به زیر بالای موج 1 نفوذ نکرده است!</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42</a:t>
            </a:fld>
            <a:endParaRPr lang="en-US"/>
          </a:p>
        </p:txBody>
      </p:sp>
    </p:spTree>
    <p:extLst>
      <p:ext uri="{BB962C8B-B14F-4D97-AF65-F5344CB8AC3E}">
        <p14:creationId xmlns:p14="http://schemas.microsoft.com/office/powerpoint/2010/main" val="48749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aseline="0" dirty="0" smtClean="0"/>
              <a:t>EXTENDED</a:t>
            </a:r>
            <a:r>
              <a:rPr lang="fa-IR" baseline="0" dirty="0" smtClean="0"/>
              <a:t>یا همان که در برخی کتب با نام امتداد معرفی می شود به کشیدگی یکی از سه موج 1 و3 و 5 می گویند</a:t>
            </a:r>
          </a:p>
        </p:txBody>
      </p:sp>
      <p:sp>
        <p:nvSpPr>
          <p:cNvPr id="4" name="Slide Number Placeholder 3"/>
          <p:cNvSpPr>
            <a:spLocks noGrp="1"/>
          </p:cNvSpPr>
          <p:nvPr>
            <p:ph type="sldNum" sz="quarter" idx="10"/>
          </p:nvPr>
        </p:nvSpPr>
        <p:spPr/>
        <p:txBody>
          <a:bodyPr/>
          <a:lstStyle/>
          <a:p>
            <a:fld id="{9AB66EA2-E670-41BA-855F-4DC4F5B6E9C3}" type="slidenum">
              <a:rPr lang="en-US" smtClean="0"/>
              <a:t>43</a:t>
            </a:fld>
            <a:endParaRPr lang="en-US"/>
          </a:p>
        </p:txBody>
      </p:sp>
    </p:spTree>
    <p:extLst>
      <p:ext uri="{BB962C8B-B14F-4D97-AF65-F5344CB8AC3E}">
        <p14:creationId xmlns:p14="http://schemas.microsoft.com/office/powerpoint/2010/main" val="2521305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aseline="0" dirty="0" smtClean="0"/>
              <a:t>EXTENDED</a:t>
            </a:r>
            <a:r>
              <a:rPr lang="fa-IR" baseline="0" smtClean="0"/>
              <a:t>یا همان که در برخی کتب با نام امتداد معرفی می شود به کشیدگی یکی از سه موج 1 و3 و 5 می گویند</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44</a:t>
            </a:fld>
            <a:endParaRPr lang="en-US"/>
          </a:p>
        </p:txBody>
      </p:sp>
    </p:spTree>
    <p:extLst>
      <p:ext uri="{BB962C8B-B14F-4D97-AF65-F5344CB8AC3E}">
        <p14:creationId xmlns:p14="http://schemas.microsoft.com/office/powerpoint/2010/main" val="1823977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وقتی در موج 4 خرید می کنید مطمئن باشید که موج 4 به زیر بالای موج 1 نفوذ نکرده است!</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45</a:t>
            </a:fld>
            <a:endParaRPr lang="en-US"/>
          </a:p>
        </p:txBody>
      </p:sp>
    </p:spTree>
    <p:extLst>
      <p:ext uri="{BB962C8B-B14F-4D97-AF65-F5344CB8AC3E}">
        <p14:creationId xmlns:p14="http://schemas.microsoft.com/office/powerpoint/2010/main" val="1532498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وقتی در موج 4 خرید می کنید مطمئن باشید که موج 4 به زیر بالای موج 1 نفوذ نکرده است!</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46</a:t>
            </a:fld>
            <a:endParaRPr lang="en-US"/>
          </a:p>
        </p:txBody>
      </p:sp>
    </p:spTree>
    <p:extLst>
      <p:ext uri="{BB962C8B-B14F-4D97-AF65-F5344CB8AC3E}">
        <p14:creationId xmlns:p14="http://schemas.microsoft.com/office/powerpoint/2010/main" val="147980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11</a:t>
            </a:fld>
            <a:endParaRPr lang="en-US"/>
          </a:p>
        </p:txBody>
      </p:sp>
    </p:spTree>
    <p:extLst>
      <p:ext uri="{BB962C8B-B14F-4D97-AF65-F5344CB8AC3E}">
        <p14:creationId xmlns:p14="http://schemas.microsoft.com/office/powerpoint/2010/main" val="2447538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smtClean="0"/>
              <a:t>وقتی در موج 4 خرید می کنید مطمئن باشید که موج 4 به زیر بالای موج 1 نفوذ نکرده است!</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47</a:t>
            </a:fld>
            <a:endParaRPr lang="en-US"/>
          </a:p>
        </p:txBody>
      </p:sp>
    </p:spTree>
    <p:extLst>
      <p:ext uri="{BB962C8B-B14F-4D97-AF65-F5344CB8AC3E}">
        <p14:creationId xmlns:p14="http://schemas.microsoft.com/office/powerpoint/2010/main" val="4191810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خاصیت تکرار شدن در موج ها در زمان کوتاه تر ملموس است</a:t>
            </a:r>
          </a:p>
          <a:p>
            <a:pPr algn="r" rtl="1"/>
            <a:r>
              <a:rPr lang="fa-IR" baseline="0" dirty="0" smtClean="0"/>
              <a:t>موج 1 خود 5 موج دارد و اصلاحش 3 موج دارد ( یک 8 موجی )</a:t>
            </a:r>
          </a:p>
          <a:p>
            <a:pPr algn="r" rtl="1"/>
            <a:r>
              <a:rPr lang="fa-IR" baseline="0" dirty="0" smtClean="0"/>
              <a:t>موج 3 خود 5 موج دارد و اصلاحش در موج 3 موج (یک 8 موجی دیگر )</a:t>
            </a:r>
          </a:p>
          <a:p>
            <a:pPr algn="r" rtl="1"/>
            <a:r>
              <a:rPr lang="fa-IR" baseline="0" dirty="0" smtClean="0"/>
              <a:t>موج 5 خود 5 موج دارد </a:t>
            </a:r>
          </a:p>
          <a:p>
            <a:pPr algn="r" rtl="1"/>
            <a:r>
              <a:rPr lang="fa-IR" baseline="0" dirty="0" smtClean="0"/>
              <a:t>در نتیجه موج 1و3و5 خود 5 موج دارند</a:t>
            </a:r>
            <a:endParaRPr lang="en-US" baseline="0" dirty="0" smtClean="0"/>
          </a:p>
          <a:p>
            <a:pPr algn="r" rtl="1"/>
            <a:r>
              <a:rPr lang="fa-IR" baseline="0" dirty="0" smtClean="0"/>
              <a:t>در این شکل 21 موج وجود دارد ( 21 عدد فیبوناچی است )</a:t>
            </a:r>
          </a:p>
        </p:txBody>
      </p:sp>
      <p:sp>
        <p:nvSpPr>
          <p:cNvPr id="4" name="Slide Number Placeholder 3"/>
          <p:cNvSpPr>
            <a:spLocks noGrp="1"/>
          </p:cNvSpPr>
          <p:nvPr>
            <p:ph type="sldNum" sz="quarter" idx="10"/>
          </p:nvPr>
        </p:nvSpPr>
        <p:spPr/>
        <p:txBody>
          <a:bodyPr/>
          <a:lstStyle/>
          <a:p>
            <a:fld id="{9AB66EA2-E670-41BA-855F-4DC4F5B6E9C3}" type="slidenum">
              <a:rPr lang="en-US" smtClean="0"/>
              <a:t>48</a:t>
            </a:fld>
            <a:endParaRPr lang="en-US"/>
          </a:p>
        </p:txBody>
      </p:sp>
    </p:spTree>
    <p:extLst>
      <p:ext uri="{BB962C8B-B14F-4D97-AF65-F5344CB8AC3E}">
        <p14:creationId xmlns:p14="http://schemas.microsoft.com/office/powerpoint/2010/main" val="140989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جالب است بدانید در انتهای موج صعودی و شروع موج نزولی اخبار به شدت مثبت و امیدوار کننده است ، به گونه ای که کمتر کسی فکر می کند بازار ریزش خود را شروع کند ( اخبار گاوی )</a:t>
            </a:r>
          </a:p>
          <a:p>
            <a:pPr algn="r" rtl="1"/>
            <a:r>
              <a:rPr lang="fa-IR" baseline="0" dirty="0" smtClean="0"/>
              <a:t>و جالبتر اینکه در انتهای موج نزولی شروع موج جدید اخبار به شدت نا امید کننده است و کسی فکر شروع روند جدیدی برای بازار را ندارد ( اخبار خرسی )</a:t>
            </a:r>
            <a:endParaRPr lang="en-US" baseline="0" dirty="0" smtClean="0"/>
          </a:p>
          <a:p>
            <a:pPr algn="r" rtl="1"/>
            <a:endParaRPr lang="en-US" baseline="0" dirty="0" smtClean="0"/>
          </a:p>
          <a:p>
            <a:pPr algn="r" rtl="1"/>
            <a:r>
              <a:rPr lang="fa-IR" baseline="0" dirty="0" smtClean="0"/>
              <a:t>خاطره مردی در کارگزاری که فقط یک استراتژی ساده داشت او این اسلاید را به  خوبی فهمیده بود</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49</a:t>
            </a:fld>
            <a:endParaRPr lang="en-US"/>
          </a:p>
        </p:txBody>
      </p:sp>
    </p:spTree>
    <p:extLst>
      <p:ext uri="{BB962C8B-B14F-4D97-AF65-F5344CB8AC3E}">
        <p14:creationId xmlns:p14="http://schemas.microsoft.com/office/powerpoint/2010/main" val="898921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موج 3 در تصویر فوق کشیده است</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50</a:t>
            </a:fld>
            <a:endParaRPr lang="en-US"/>
          </a:p>
        </p:txBody>
      </p:sp>
    </p:spTree>
    <p:extLst>
      <p:ext uri="{BB962C8B-B14F-4D97-AF65-F5344CB8AC3E}">
        <p14:creationId xmlns:p14="http://schemas.microsoft.com/office/powerpoint/2010/main" val="3579152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گزینه دوم درست است </a:t>
            </a:r>
          </a:p>
          <a:p>
            <a:pPr algn="r" rtl="1"/>
            <a:r>
              <a:rPr lang="fa-IR" baseline="0" dirty="0" smtClean="0"/>
              <a:t>ابتدا یک 5 موج داریم ( موج 1 کشیده است ) که مشخص است در بازه زمانی کوتاه تر است و آنچه مشخص است گویی موج 1 کشیده تر از درجه بالاتر است</a:t>
            </a:r>
          </a:p>
          <a:p>
            <a:pPr algn="r" rtl="1"/>
            <a:r>
              <a:rPr lang="fa-IR" baseline="0" dirty="0" smtClean="0"/>
              <a:t>پس 5 موج از درجه روزانه را می شماریم ، بعد به انتهای موج 1 از درجه بزرگتر می رسیم و موج های بعدی موج های 2 و3 و4 و5 از زمان بزرگتر است</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51</a:t>
            </a:fld>
            <a:endParaRPr lang="en-US"/>
          </a:p>
        </p:txBody>
      </p:sp>
    </p:spTree>
    <p:extLst>
      <p:ext uri="{BB962C8B-B14F-4D97-AF65-F5344CB8AC3E}">
        <p14:creationId xmlns:p14="http://schemas.microsoft.com/office/powerpoint/2010/main" val="1638204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قانون عدم نفوذ موج 2 به حداقل موج 1</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52</a:t>
            </a:fld>
            <a:endParaRPr lang="en-US"/>
          </a:p>
        </p:txBody>
      </p:sp>
    </p:spTree>
    <p:extLst>
      <p:ext uri="{BB962C8B-B14F-4D97-AF65-F5344CB8AC3E}">
        <p14:creationId xmlns:p14="http://schemas.microsoft.com/office/powerpoint/2010/main" val="4029286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قانون عدم نفوذ موج 4 به قله موج 1</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53</a:t>
            </a:fld>
            <a:endParaRPr lang="en-US"/>
          </a:p>
        </p:txBody>
      </p:sp>
    </p:spTree>
    <p:extLst>
      <p:ext uri="{BB962C8B-B14F-4D97-AF65-F5344CB8AC3E}">
        <p14:creationId xmlns:p14="http://schemas.microsoft.com/office/powerpoint/2010/main" val="2899956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موج 1</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54</a:t>
            </a:fld>
            <a:endParaRPr lang="en-US"/>
          </a:p>
        </p:txBody>
      </p:sp>
    </p:spTree>
    <p:extLst>
      <p:ext uri="{BB962C8B-B14F-4D97-AF65-F5344CB8AC3E}">
        <p14:creationId xmlns:p14="http://schemas.microsoft.com/office/powerpoint/2010/main" val="1635242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جمله 3 و 4 غلط است</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55</a:t>
            </a:fld>
            <a:endParaRPr lang="en-US"/>
          </a:p>
        </p:txBody>
      </p:sp>
    </p:spTree>
    <p:extLst>
      <p:ext uri="{BB962C8B-B14F-4D97-AF65-F5344CB8AC3E}">
        <p14:creationId xmlns:p14="http://schemas.microsoft.com/office/powerpoint/2010/main" val="3685459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موج 3 نمی تواند کوتاه ترین موج باشد</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56</a:t>
            </a:fld>
            <a:endParaRPr lang="en-US"/>
          </a:p>
        </p:txBody>
      </p:sp>
    </p:spTree>
    <p:extLst>
      <p:ext uri="{BB962C8B-B14F-4D97-AF65-F5344CB8AC3E}">
        <p14:creationId xmlns:p14="http://schemas.microsoft.com/office/powerpoint/2010/main" val="3325043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12</a:t>
            </a:fld>
            <a:endParaRPr lang="en-US"/>
          </a:p>
        </p:txBody>
      </p:sp>
    </p:spTree>
    <p:extLst>
      <p:ext uri="{BB962C8B-B14F-4D97-AF65-F5344CB8AC3E}">
        <p14:creationId xmlns:p14="http://schemas.microsoft.com/office/powerpoint/2010/main" val="33453464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57</a:t>
            </a:fld>
            <a:endParaRPr lang="en-US"/>
          </a:p>
        </p:txBody>
      </p:sp>
    </p:spTree>
    <p:extLst>
      <p:ext uri="{BB962C8B-B14F-4D97-AF65-F5344CB8AC3E}">
        <p14:creationId xmlns:p14="http://schemas.microsoft.com/office/powerpoint/2010/main" val="3770892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موج 1</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58</a:t>
            </a:fld>
            <a:endParaRPr lang="en-US"/>
          </a:p>
        </p:txBody>
      </p:sp>
    </p:spTree>
    <p:extLst>
      <p:ext uri="{BB962C8B-B14F-4D97-AF65-F5344CB8AC3E}">
        <p14:creationId xmlns:p14="http://schemas.microsoft.com/office/powerpoint/2010/main" val="447638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baseline="0" dirty="0" smtClean="0"/>
              <a:t>Impulsive</a:t>
            </a:r>
            <a:r>
              <a:rPr lang="fa-IR" baseline="0" dirty="0" smtClean="0"/>
              <a:t> در لغت یعنی کاری را از روی هیجان بدون فکر انجام دادن ، هوس آلود !</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60</a:t>
            </a:fld>
            <a:endParaRPr lang="en-US"/>
          </a:p>
        </p:txBody>
      </p:sp>
    </p:spTree>
    <p:extLst>
      <p:ext uri="{BB962C8B-B14F-4D97-AF65-F5344CB8AC3E}">
        <p14:creationId xmlns:p14="http://schemas.microsoft.com/office/powerpoint/2010/main" val="1222196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هر موج حرکتی ( ایمپالسیو ) همراه با یک موج اصلاحی است</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61</a:t>
            </a:fld>
            <a:endParaRPr lang="en-US"/>
          </a:p>
        </p:txBody>
      </p:sp>
    </p:spTree>
    <p:extLst>
      <p:ext uri="{BB962C8B-B14F-4D97-AF65-F5344CB8AC3E}">
        <p14:creationId xmlns:p14="http://schemas.microsoft.com/office/powerpoint/2010/main" val="3905033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بحث طبیعت تکرار شونده (فرکتال ) در این شکل وجود دارد ، یک دو موجی کامل داخل خودش یک 8 موجی دارد</a:t>
            </a:r>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62</a:t>
            </a:fld>
            <a:endParaRPr lang="en-US"/>
          </a:p>
        </p:txBody>
      </p:sp>
    </p:spTree>
    <p:extLst>
      <p:ext uri="{BB962C8B-B14F-4D97-AF65-F5344CB8AC3E}">
        <p14:creationId xmlns:p14="http://schemas.microsoft.com/office/powerpoint/2010/main" val="1893699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طریقه شمارش امواج  به اینگونه است که از تایم فریم بزرگتر شروع به شمارش می کنیم و سپس سعی می کنیم به تایم فریم کوچکتر رفته و طبق شمارش قبلی ما بقی را انجا انجام دهیم</a:t>
            </a:r>
          </a:p>
          <a:p>
            <a:pPr algn="r" rtl="1"/>
            <a:r>
              <a:rPr lang="fa-IR" baseline="0" dirty="0" smtClean="0"/>
              <a:t>همانطور که درشکل بالا می بینید یک 8 موجی با شمارش ریزتر به یک 34 موجی تبدیل می گردد</a:t>
            </a:r>
          </a:p>
          <a:p>
            <a:pPr algn="r" rtl="1"/>
            <a:endParaRPr lang="fa-IR" baseline="0" dirty="0" smtClean="0"/>
          </a:p>
          <a:p>
            <a:pPr algn="r" rtl="1"/>
            <a:endParaRPr lang="fa-IR" baseline="0" dirty="0" smtClean="0"/>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63</a:t>
            </a:fld>
            <a:endParaRPr lang="en-US"/>
          </a:p>
        </p:txBody>
      </p:sp>
    </p:spTree>
    <p:extLst>
      <p:ext uri="{BB962C8B-B14F-4D97-AF65-F5344CB8AC3E}">
        <p14:creationId xmlns:p14="http://schemas.microsoft.com/office/powerpoint/2010/main" val="2815733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طریقه شمارش امواج  به اینگونه است که از تایم فریم بزرگتر شروع به شمارش می کنیم و سپس سعی می کنیم به تایم فریم کوچکتر رفته و طبق شمارش قبلی ما بقی را انجا انجام دهیم</a:t>
            </a:r>
          </a:p>
          <a:p>
            <a:pPr algn="r" rtl="1"/>
            <a:r>
              <a:rPr lang="fa-IR" baseline="0" dirty="0" smtClean="0"/>
              <a:t>همانطور که درشکل بالا می بینید یک 8 موجی با شمارش ریزتر به یک 34 موجی تبدیل می گردد</a:t>
            </a:r>
          </a:p>
          <a:p>
            <a:pPr algn="r" rtl="1"/>
            <a:endParaRPr lang="fa-IR" baseline="0" dirty="0" smtClean="0"/>
          </a:p>
          <a:p>
            <a:pPr algn="r" rtl="1"/>
            <a:endParaRPr lang="fa-IR" baseline="0" dirty="0" smtClean="0"/>
          </a:p>
          <a:p>
            <a:pPr algn="r" rtl="1"/>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64</a:t>
            </a:fld>
            <a:endParaRPr lang="en-US"/>
          </a:p>
        </p:txBody>
      </p:sp>
    </p:spTree>
    <p:extLst>
      <p:ext uri="{BB962C8B-B14F-4D97-AF65-F5344CB8AC3E}">
        <p14:creationId xmlns:p14="http://schemas.microsoft.com/office/powerpoint/2010/main" val="1049251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به عنوان راهنما معمولا بعد از یک بازار نزولی روند صعودی به این شکل شروع می شود و یا بعد از بازار صعودی روند نزولی به این شکل شروع می شود ( یک سقف یا کف اصلی ) </a:t>
            </a:r>
            <a:r>
              <a:rPr lang="en-US" baseline="0" dirty="0" smtClean="0"/>
              <a:t>major High or major low</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65</a:t>
            </a:fld>
            <a:endParaRPr lang="en-US"/>
          </a:p>
        </p:txBody>
      </p:sp>
    </p:spTree>
    <p:extLst>
      <p:ext uri="{BB962C8B-B14F-4D97-AF65-F5344CB8AC3E}">
        <p14:creationId xmlns:p14="http://schemas.microsoft.com/office/powerpoint/2010/main" val="983288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به عنوان راهنما معمولا بعد از یک بازار نزولی روند صعودی به این شکل شروع می شود و یا بعد از بازار صعودی روند نزولی به این شکل شروع می شود ( یک سقف یا کف اصلی ) </a:t>
            </a:r>
            <a:r>
              <a:rPr lang="en-US" baseline="0" dirty="0" smtClean="0"/>
              <a:t>major High </a:t>
            </a:r>
            <a:r>
              <a:rPr lang="en-US" baseline="0" smtClean="0"/>
              <a:t>or major low</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66</a:t>
            </a:fld>
            <a:endParaRPr lang="en-US"/>
          </a:p>
        </p:txBody>
      </p:sp>
    </p:spTree>
    <p:extLst>
      <p:ext uri="{BB962C8B-B14F-4D97-AF65-F5344CB8AC3E}">
        <p14:creationId xmlns:p14="http://schemas.microsoft.com/office/powerpoint/2010/main" val="2157616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به عنوان راهنما معمولا بعد از یک بازار نزولی روند صعودی به این شکل شروع می شود و یا بعد از بازار صعودی روند نزولی به این شکل شروع می شود ( یک سقف یا کف اصلی ) </a:t>
            </a:r>
            <a:r>
              <a:rPr lang="en-US" baseline="0" dirty="0" smtClean="0"/>
              <a:t>major High </a:t>
            </a:r>
            <a:r>
              <a:rPr lang="en-US" baseline="0" smtClean="0"/>
              <a:t>or major low</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67</a:t>
            </a:fld>
            <a:endParaRPr lang="en-US"/>
          </a:p>
        </p:txBody>
      </p:sp>
    </p:spTree>
    <p:extLst>
      <p:ext uri="{BB962C8B-B14F-4D97-AF65-F5344CB8AC3E}">
        <p14:creationId xmlns:p14="http://schemas.microsoft.com/office/powerpoint/2010/main" val="35691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13</a:t>
            </a:fld>
            <a:endParaRPr lang="en-US"/>
          </a:p>
        </p:txBody>
      </p:sp>
    </p:spTree>
    <p:extLst>
      <p:ext uri="{BB962C8B-B14F-4D97-AF65-F5344CB8AC3E}">
        <p14:creationId xmlns:p14="http://schemas.microsoft.com/office/powerpoint/2010/main" val="4057253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aseline="0" dirty="0" smtClean="0"/>
              <a:t>به عنوان راهنما معمولا بعد از یک بازار نزولی روند صعودی به این شکل شروع می شود و یا بعد از بازار صعودی روند نزولی به این شکل شروع می شود ( یک سقف یا کف اصلی ) </a:t>
            </a:r>
            <a:r>
              <a:rPr lang="en-US" baseline="0" dirty="0" smtClean="0"/>
              <a:t>major High </a:t>
            </a:r>
            <a:r>
              <a:rPr lang="en-US" baseline="0" smtClean="0"/>
              <a:t>or major low</a:t>
            </a:r>
            <a:endParaRPr lang="fa-IR" baseline="0" dirty="0" smtClean="0"/>
          </a:p>
        </p:txBody>
      </p:sp>
      <p:sp>
        <p:nvSpPr>
          <p:cNvPr id="4" name="Slide Number Placeholder 3"/>
          <p:cNvSpPr>
            <a:spLocks noGrp="1"/>
          </p:cNvSpPr>
          <p:nvPr>
            <p:ph type="sldNum" sz="quarter" idx="10"/>
          </p:nvPr>
        </p:nvSpPr>
        <p:spPr/>
        <p:txBody>
          <a:bodyPr/>
          <a:lstStyle/>
          <a:p>
            <a:fld id="{9AB66EA2-E670-41BA-855F-4DC4F5B6E9C3}" type="slidenum">
              <a:rPr lang="en-US" smtClean="0"/>
              <a:t>68</a:t>
            </a:fld>
            <a:endParaRPr lang="en-US"/>
          </a:p>
        </p:txBody>
      </p:sp>
    </p:spTree>
    <p:extLst>
      <p:ext uri="{BB962C8B-B14F-4D97-AF65-F5344CB8AC3E}">
        <p14:creationId xmlns:p14="http://schemas.microsoft.com/office/powerpoint/2010/main" val="3899101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ساختار متفاوت با امواج حرکتی به گونه ای که  موج های حرکتی با قدرت در جهت روند حرکت می کنند ولی موج های مورب ضعیف تر از آنها در جهت روند حرکت می کنند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69</a:t>
            </a:fld>
            <a:endParaRPr lang="en-US"/>
          </a:p>
        </p:txBody>
      </p:sp>
    </p:spTree>
    <p:extLst>
      <p:ext uri="{BB962C8B-B14F-4D97-AF65-F5344CB8AC3E}">
        <p14:creationId xmlns:p14="http://schemas.microsoft.com/office/powerpoint/2010/main" val="3068602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معمولا با</a:t>
            </a:r>
            <a:r>
              <a:rPr lang="fa-IR" baseline="0" dirty="0" smtClean="0">
                <a:cs typeface="B Jalal" panose="00000400000000000000" pitchFamily="2" charset="-78"/>
              </a:rPr>
              <a:t> نام مثلث مورب نیز شناخته می شوند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70</a:t>
            </a:fld>
            <a:endParaRPr lang="en-US"/>
          </a:p>
        </p:txBody>
      </p:sp>
    </p:spTree>
    <p:extLst>
      <p:ext uri="{BB962C8B-B14F-4D97-AF65-F5344CB8AC3E}">
        <p14:creationId xmlns:p14="http://schemas.microsoft.com/office/powerpoint/2010/main" val="4967501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در تحلیل تکنیکال کلاسیک با نام  کنج شناخته می شود</a:t>
            </a:r>
          </a:p>
        </p:txBody>
      </p:sp>
      <p:sp>
        <p:nvSpPr>
          <p:cNvPr id="4" name="Slide Number Placeholder 3"/>
          <p:cNvSpPr>
            <a:spLocks noGrp="1"/>
          </p:cNvSpPr>
          <p:nvPr>
            <p:ph type="sldNum" sz="quarter" idx="10"/>
          </p:nvPr>
        </p:nvSpPr>
        <p:spPr/>
        <p:txBody>
          <a:bodyPr/>
          <a:lstStyle/>
          <a:p>
            <a:fld id="{9AB66EA2-E670-41BA-855F-4DC4F5B6E9C3}" type="slidenum">
              <a:rPr lang="en-US" smtClean="0"/>
              <a:t>71</a:t>
            </a:fld>
            <a:endParaRPr lang="en-US"/>
          </a:p>
        </p:txBody>
      </p:sp>
    </p:spTree>
    <p:extLst>
      <p:ext uri="{BB962C8B-B14F-4D97-AF65-F5344CB8AC3E}">
        <p14:creationId xmlns:p14="http://schemas.microsoft.com/office/powerpoint/2010/main" val="3483609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گاها الگوهای مورب به جای حالت</a:t>
            </a:r>
            <a:r>
              <a:rPr lang="fa-IR" baseline="0" dirty="0" smtClean="0">
                <a:cs typeface="B Jalal" panose="00000400000000000000" pitchFamily="2" charset="-78"/>
              </a:rPr>
              <a:t> کنج گونه</a:t>
            </a:r>
            <a:r>
              <a:rPr lang="fa-IR" dirty="0" smtClean="0">
                <a:cs typeface="B Jalal" panose="00000400000000000000" pitchFamily="2" charset="-78"/>
              </a:rPr>
              <a:t> صورت بازشونده رخ می دهند </a:t>
            </a:r>
          </a:p>
        </p:txBody>
      </p:sp>
      <p:sp>
        <p:nvSpPr>
          <p:cNvPr id="4" name="Slide Number Placeholder 3"/>
          <p:cNvSpPr>
            <a:spLocks noGrp="1"/>
          </p:cNvSpPr>
          <p:nvPr>
            <p:ph type="sldNum" sz="quarter" idx="10"/>
          </p:nvPr>
        </p:nvSpPr>
        <p:spPr/>
        <p:txBody>
          <a:bodyPr/>
          <a:lstStyle/>
          <a:p>
            <a:fld id="{9AB66EA2-E670-41BA-855F-4DC4F5B6E9C3}" type="slidenum">
              <a:rPr lang="en-US" smtClean="0"/>
              <a:t>72</a:t>
            </a:fld>
            <a:endParaRPr lang="en-US"/>
          </a:p>
        </p:txBody>
      </p:sp>
    </p:spTree>
    <p:extLst>
      <p:ext uri="{BB962C8B-B14F-4D97-AF65-F5344CB8AC3E}">
        <p14:creationId xmlns:p14="http://schemas.microsoft.com/office/powerpoint/2010/main" val="12427296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در تحلیل تکنیکال کلاسیک گاها تبدیل به دو قلو می شود</a:t>
            </a:r>
          </a:p>
        </p:txBody>
      </p:sp>
      <p:sp>
        <p:nvSpPr>
          <p:cNvPr id="4" name="Slide Number Placeholder 3"/>
          <p:cNvSpPr>
            <a:spLocks noGrp="1"/>
          </p:cNvSpPr>
          <p:nvPr>
            <p:ph type="sldNum" sz="quarter" idx="10"/>
          </p:nvPr>
        </p:nvSpPr>
        <p:spPr/>
        <p:txBody>
          <a:bodyPr/>
          <a:lstStyle/>
          <a:p>
            <a:fld id="{9AB66EA2-E670-41BA-855F-4DC4F5B6E9C3}" type="slidenum">
              <a:rPr lang="en-US" smtClean="0"/>
              <a:t>73</a:t>
            </a:fld>
            <a:endParaRPr lang="en-US"/>
          </a:p>
        </p:txBody>
      </p:sp>
    </p:spTree>
    <p:extLst>
      <p:ext uri="{BB962C8B-B14F-4D97-AF65-F5344CB8AC3E}">
        <p14:creationId xmlns:p14="http://schemas.microsoft.com/office/powerpoint/2010/main" val="19275497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در تحلیل تکنیکال کلاسیک گاها تبدیل به دو قلو می شود</a:t>
            </a:r>
          </a:p>
        </p:txBody>
      </p:sp>
      <p:sp>
        <p:nvSpPr>
          <p:cNvPr id="4" name="Slide Number Placeholder 3"/>
          <p:cNvSpPr>
            <a:spLocks noGrp="1"/>
          </p:cNvSpPr>
          <p:nvPr>
            <p:ph type="sldNum" sz="quarter" idx="10"/>
          </p:nvPr>
        </p:nvSpPr>
        <p:spPr/>
        <p:txBody>
          <a:bodyPr/>
          <a:lstStyle/>
          <a:p>
            <a:fld id="{9AB66EA2-E670-41BA-855F-4DC4F5B6E9C3}" type="slidenum">
              <a:rPr lang="en-US" smtClean="0"/>
              <a:t>74</a:t>
            </a:fld>
            <a:endParaRPr lang="en-US"/>
          </a:p>
        </p:txBody>
      </p:sp>
    </p:spTree>
    <p:extLst>
      <p:ext uri="{BB962C8B-B14F-4D97-AF65-F5344CB8AC3E}">
        <p14:creationId xmlns:p14="http://schemas.microsoft.com/office/powerpoint/2010/main" val="3396246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در تحلیل تکنیکال کلاسیک گاها تبدیل به دو قلو می شود</a:t>
            </a:r>
          </a:p>
        </p:txBody>
      </p:sp>
      <p:sp>
        <p:nvSpPr>
          <p:cNvPr id="4" name="Slide Number Placeholder 3"/>
          <p:cNvSpPr>
            <a:spLocks noGrp="1"/>
          </p:cNvSpPr>
          <p:nvPr>
            <p:ph type="sldNum" sz="quarter" idx="10"/>
          </p:nvPr>
        </p:nvSpPr>
        <p:spPr/>
        <p:txBody>
          <a:bodyPr/>
          <a:lstStyle/>
          <a:p>
            <a:fld id="{9AB66EA2-E670-41BA-855F-4DC4F5B6E9C3}" type="slidenum">
              <a:rPr lang="en-US" smtClean="0"/>
              <a:t>75</a:t>
            </a:fld>
            <a:endParaRPr lang="en-US"/>
          </a:p>
        </p:txBody>
      </p:sp>
    </p:spTree>
    <p:extLst>
      <p:ext uri="{BB962C8B-B14F-4D97-AF65-F5344CB8AC3E}">
        <p14:creationId xmlns:p14="http://schemas.microsoft.com/office/powerpoint/2010/main" val="41173829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موج</a:t>
            </a:r>
            <a:r>
              <a:rPr lang="fa-IR" baseline="0" dirty="0" smtClean="0">
                <a:cs typeface="B Jalal" panose="00000400000000000000" pitchFamily="2" charset="-78"/>
              </a:rPr>
              <a:t> 5 در این شرایط چگونه خواهد بود ؟</a:t>
            </a:r>
          </a:p>
          <a:p>
            <a:pPr algn="r" rtl="1"/>
            <a:r>
              <a:rPr lang="fa-IR" baseline="0" dirty="0" smtClean="0">
                <a:cs typeface="B Jalal" panose="00000400000000000000" pitchFamily="2" charset="-78"/>
              </a:rPr>
              <a:t>کشیده نیست!</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76</a:t>
            </a:fld>
            <a:endParaRPr lang="en-US"/>
          </a:p>
        </p:txBody>
      </p:sp>
    </p:spTree>
    <p:extLst>
      <p:ext uri="{BB962C8B-B14F-4D97-AF65-F5344CB8AC3E}">
        <p14:creationId xmlns:p14="http://schemas.microsoft.com/office/powerpoint/2010/main" val="34311626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موج</a:t>
            </a:r>
            <a:r>
              <a:rPr lang="fa-IR" baseline="0" dirty="0" smtClean="0">
                <a:cs typeface="B Jalal" panose="00000400000000000000" pitchFamily="2" charset="-78"/>
              </a:rPr>
              <a:t> 5 در این شرایط چگونه خواهد بود ؟</a:t>
            </a:r>
          </a:p>
          <a:p>
            <a:pPr algn="r" rtl="1"/>
            <a:r>
              <a:rPr lang="fa-IR" baseline="0" dirty="0" smtClean="0">
                <a:cs typeface="B Jalal" panose="00000400000000000000" pitchFamily="2" charset="-78"/>
              </a:rPr>
              <a:t>کشیده نیست!</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77</a:t>
            </a:fld>
            <a:endParaRPr lang="en-US"/>
          </a:p>
        </p:txBody>
      </p:sp>
    </p:spTree>
    <p:extLst>
      <p:ext uri="{BB962C8B-B14F-4D97-AF65-F5344CB8AC3E}">
        <p14:creationId xmlns:p14="http://schemas.microsoft.com/office/powerpoint/2010/main" val="125776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14</a:t>
            </a:fld>
            <a:endParaRPr lang="en-US"/>
          </a:p>
        </p:txBody>
      </p:sp>
    </p:spTree>
    <p:extLst>
      <p:ext uri="{BB962C8B-B14F-4D97-AF65-F5344CB8AC3E}">
        <p14:creationId xmlns:p14="http://schemas.microsoft.com/office/powerpoint/2010/main" val="32892324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موج</a:t>
            </a:r>
            <a:r>
              <a:rPr lang="fa-IR" baseline="0" dirty="0" smtClean="0">
                <a:cs typeface="B Jalal" panose="00000400000000000000" pitchFamily="2" charset="-78"/>
              </a:rPr>
              <a:t> 5 در این شرایط چگونه خواهد بود ؟</a:t>
            </a:r>
          </a:p>
          <a:p>
            <a:pPr algn="r" rtl="1"/>
            <a:r>
              <a:rPr lang="fa-IR" baseline="0" dirty="0" smtClean="0">
                <a:cs typeface="B Jalal" panose="00000400000000000000" pitchFamily="2" charset="-78"/>
              </a:rPr>
              <a:t>کشیده نیست!</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78</a:t>
            </a:fld>
            <a:endParaRPr lang="en-US"/>
          </a:p>
        </p:txBody>
      </p:sp>
    </p:spTree>
    <p:extLst>
      <p:ext uri="{BB962C8B-B14F-4D97-AF65-F5344CB8AC3E}">
        <p14:creationId xmlns:p14="http://schemas.microsoft.com/office/powerpoint/2010/main" val="35294514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کشیدگی</a:t>
            </a:r>
            <a:r>
              <a:rPr lang="fa-IR" baseline="0" dirty="0" smtClean="0">
                <a:cs typeface="B Jalal" panose="00000400000000000000" pitchFamily="2" charset="-78"/>
              </a:rPr>
              <a:t> در موج 3 کشیده!</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79</a:t>
            </a:fld>
            <a:endParaRPr lang="en-US"/>
          </a:p>
        </p:txBody>
      </p:sp>
    </p:spTree>
    <p:extLst>
      <p:ext uri="{BB962C8B-B14F-4D97-AF65-F5344CB8AC3E}">
        <p14:creationId xmlns:p14="http://schemas.microsoft.com/office/powerpoint/2010/main" val="6088503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مورب</a:t>
            </a:r>
            <a:r>
              <a:rPr lang="fa-IR" baseline="0" dirty="0" smtClean="0">
                <a:cs typeface="B Jalal" panose="00000400000000000000" pitchFamily="2" charset="-78"/>
              </a:rPr>
              <a:t> پیشتاز ( بازشونده )</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80</a:t>
            </a:fld>
            <a:endParaRPr lang="en-US"/>
          </a:p>
        </p:txBody>
      </p:sp>
    </p:spTree>
    <p:extLst>
      <p:ext uri="{BB962C8B-B14F-4D97-AF65-F5344CB8AC3E}">
        <p14:creationId xmlns:p14="http://schemas.microsoft.com/office/powerpoint/2010/main" val="2549427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مورب</a:t>
            </a:r>
            <a:r>
              <a:rPr lang="fa-IR" baseline="0" dirty="0" smtClean="0">
                <a:cs typeface="B Jalal" panose="00000400000000000000" pitchFamily="2" charset="-78"/>
              </a:rPr>
              <a:t> پیشتاز ( بازشونده )</a:t>
            </a:r>
          </a:p>
          <a:p>
            <a:pPr algn="r" rtl="1"/>
            <a:r>
              <a:rPr lang="fa-IR" baseline="0" dirty="0" smtClean="0">
                <a:cs typeface="B Jalal" panose="00000400000000000000" pitchFamily="2" charset="-78"/>
              </a:rPr>
              <a:t>به نفوذ موج 4 در قلمرو موج 1 دقت کنید!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81</a:t>
            </a:fld>
            <a:endParaRPr lang="en-US"/>
          </a:p>
        </p:txBody>
      </p:sp>
    </p:spTree>
    <p:extLst>
      <p:ext uri="{BB962C8B-B14F-4D97-AF65-F5344CB8AC3E}">
        <p14:creationId xmlns:p14="http://schemas.microsoft.com/office/powerpoint/2010/main" val="181052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مورب</a:t>
            </a:r>
            <a:r>
              <a:rPr lang="fa-IR" baseline="0" dirty="0" smtClean="0">
                <a:cs typeface="B Jalal" panose="00000400000000000000" pitchFamily="2" charset="-78"/>
              </a:rPr>
              <a:t> پیشتاز ( بازشونده )</a:t>
            </a:r>
          </a:p>
          <a:p>
            <a:pPr algn="r" rtl="1"/>
            <a:r>
              <a:rPr lang="fa-IR" baseline="0" dirty="0" smtClean="0">
                <a:cs typeface="B Jalal" panose="00000400000000000000" pitchFamily="2" charset="-78"/>
              </a:rPr>
              <a:t>به نفوذ موج 4 در قلمرو موج 1 دقت کنید!</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82</a:t>
            </a:fld>
            <a:endParaRPr lang="en-US"/>
          </a:p>
        </p:txBody>
      </p:sp>
    </p:spTree>
    <p:extLst>
      <p:ext uri="{BB962C8B-B14F-4D97-AF65-F5344CB8AC3E}">
        <p14:creationId xmlns:p14="http://schemas.microsoft.com/office/powerpoint/2010/main" val="15526315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83</a:t>
            </a:fld>
            <a:endParaRPr lang="en-US"/>
          </a:p>
        </p:txBody>
      </p:sp>
    </p:spTree>
    <p:extLst>
      <p:ext uri="{BB962C8B-B14F-4D97-AF65-F5344CB8AC3E}">
        <p14:creationId xmlns:p14="http://schemas.microsoft.com/office/powerpoint/2010/main" val="3302648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84</a:t>
            </a:fld>
            <a:endParaRPr lang="en-US"/>
          </a:p>
        </p:txBody>
      </p:sp>
    </p:spTree>
    <p:extLst>
      <p:ext uri="{BB962C8B-B14F-4D97-AF65-F5344CB8AC3E}">
        <p14:creationId xmlns:p14="http://schemas.microsoft.com/office/powerpoint/2010/main" val="13267603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85</a:t>
            </a:fld>
            <a:endParaRPr lang="en-US"/>
          </a:p>
        </p:txBody>
      </p:sp>
    </p:spTree>
    <p:extLst>
      <p:ext uri="{BB962C8B-B14F-4D97-AF65-F5344CB8AC3E}">
        <p14:creationId xmlns:p14="http://schemas.microsoft.com/office/powerpoint/2010/main" val="17806046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86</a:t>
            </a:fld>
            <a:endParaRPr lang="en-US"/>
          </a:p>
        </p:txBody>
      </p:sp>
    </p:spTree>
    <p:extLst>
      <p:ext uri="{BB962C8B-B14F-4D97-AF65-F5344CB8AC3E}">
        <p14:creationId xmlns:p14="http://schemas.microsoft.com/office/powerpoint/2010/main" val="36342726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87</a:t>
            </a:fld>
            <a:endParaRPr lang="en-US"/>
          </a:p>
        </p:txBody>
      </p:sp>
    </p:spTree>
    <p:extLst>
      <p:ext uri="{BB962C8B-B14F-4D97-AF65-F5344CB8AC3E}">
        <p14:creationId xmlns:p14="http://schemas.microsoft.com/office/powerpoint/2010/main" val="43949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15</a:t>
            </a:fld>
            <a:endParaRPr lang="en-US"/>
          </a:p>
        </p:txBody>
      </p:sp>
    </p:spTree>
    <p:extLst>
      <p:ext uri="{BB962C8B-B14F-4D97-AF65-F5344CB8AC3E}">
        <p14:creationId xmlns:p14="http://schemas.microsoft.com/office/powerpoint/2010/main" val="38434616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نوسانات بازار با</a:t>
            </a:r>
            <a:r>
              <a:rPr lang="fa-IR" baseline="0" dirty="0" smtClean="0">
                <a:cs typeface="B Jalal" panose="00000400000000000000" pitchFamily="2" charset="-78"/>
              </a:rPr>
              <a:t> توجه به طبیعت انسان نوسان می کند </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88</a:t>
            </a:fld>
            <a:endParaRPr lang="en-US"/>
          </a:p>
        </p:txBody>
      </p:sp>
    </p:spTree>
    <p:extLst>
      <p:ext uri="{BB962C8B-B14F-4D97-AF65-F5344CB8AC3E}">
        <p14:creationId xmlns:p14="http://schemas.microsoft.com/office/powerpoint/2010/main" val="38042538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نوسانات بازار با</a:t>
            </a:r>
            <a:r>
              <a:rPr lang="fa-IR" baseline="0" dirty="0" smtClean="0">
                <a:cs typeface="B Jalal" panose="00000400000000000000" pitchFamily="2" charset="-78"/>
              </a:rPr>
              <a:t> توجه به طبیعت انسان نوسان می کند </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89</a:t>
            </a:fld>
            <a:endParaRPr lang="en-US"/>
          </a:p>
        </p:txBody>
      </p:sp>
    </p:spTree>
    <p:extLst>
      <p:ext uri="{BB962C8B-B14F-4D97-AF65-F5344CB8AC3E}">
        <p14:creationId xmlns:p14="http://schemas.microsoft.com/office/powerpoint/2010/main" val="29561071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نوسانات بازار با</a:t>
            </a:r>
            <a:r>
              <a:rPr lang="fa-IR" baseline="0" dirty="0" smtClean="0">
                <a:cs typeface="B Jalal" panose="00000400000000000000" pitchFamily="2" charset="-78"/>
              </a:rPr>
              <a:t> توجه به طبیعت انسان نوسان می کند </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90</a:t>
            </a:fld>
            <a:endParaRPr lang="en-US"/>
          </a:p>
        </p:txBody>
      </p:sp>
    </p:spTree>
    <p:extLst>
      <p:ext uri="{BB962C8B-B14F-4D97-AF65-F5344CB8AC3E}">
        <p14:creationId xmlns:p14="http://schemas.microsoft.com/office/powerpoint/2010/main" val="20060836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نوسانات بازار با</a:t>
            </a:r>
            <a:r>
              <a:rPr lang="fa-IR" baseline="0" dirty="0" smtClean="0">
                <a:cs typeface="B Jalal" panose="00000400000000000000" pitchFamily="2" charset="-78"/>
              </a:rPr>
              <a:t> توجه به طبیعت انسان نوسان می کند </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91</a:t>
            </a:fld>
            <a:endParaRPr lang="en-US"/>
          </a:p>
        </p:txBody>
      </p:sp>
    </p:spTree>
    <p:extLst>
      <p:ext uri="{BB962C8B-B14F-4D97-AF65-F5344CB8AC3E}">
        <p14:creationId xmlns:p14="http://schemas.microsoft.com/office/powerpoint/2010/main" val="42353871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92</a:t>
            </a:fld>
            <a:endParaRPr lang="en-US"/>
          </a:p>
        </p:txBody>
      </p:sp>
    </p:spTree>
    <p:extLst>
      <p:ext uri="{BB962C8B-B14F-4D97-AF65-F5344CB8AC3E}">
        <p14:creationId xmlns:p14="http://schemas.microsoft.com/office/powerpoint/2010/main" val="32257663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93</a:t>
            </a:fld>
            <a:endParaRPr lang="en-US"/>
          </a:p>
        </p:txBody>
      </p:sp>
    </p:spTree>
    <p:extLst>
      <p:ext uri="{BB962C8B-B14F-4D97-AF65-F5344CB8AC3E}">
        <p14:creationId xmlns:p14="http://schemas.microsoft.com/office/powerpoint/2010/main" val="37155165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94</a:t>
            </a:fld>
            <a:endParaRPr lang="en-US"/>
          </a:p>
        </p:txBody>
      </p:sp>
    </p:spTree>
    <p:extLst>
      <p:ext uri="{BB962C8B-B14F-4D97-AF65-F5344CB8AC3E}">
        <p14:creationId xmlns:p14="http://schemas.microsoft.com/office/powerpoint/2010/main" val="35031511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95</a:t>
            </a:fld>
            <a:endParaRPr lang="en-US"/>
          </a:p>
        </p:txBody>
      </p:sp>
    </p:spTree>
    <p:extLst>
      <p:ext uri="{BB962C8B-B14F-4D97-AF65-F5344CB8AC3E}">
        <p14:creationId xmlns:p14="http://schemas.microsoft.com/office/powerpoint/2010/main" val="2552827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96</a:t>
            </a:fld>
            <a:endParaRPr lang="en-US"/>
          </a:p>
        </p:txBody>
      </p:sp>
    </p:spTree>
    <p:extLst>
      <p:ext uri="{BB962C8B-B14F-4D97-AF65-F5344CB8AC3E}">
        <p14:creationId xmlns:p14="http://schemas.microsoft.com/office/powerpoint/2010/main" val="27661776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97</a:t>
            </a:fld>
            <a:endParaRPr lang="en-US"/>
          </a:p>
        </p:txBody>
      </p:sp>
    </p:spTree>
    <p:extLst>
      <p:ext uri="{BB962C8B-B14F-4D97-AF65-F5344CB8AC3E}">
        <p14:creationId xmlns:p14="http://schemas.microsoft.com/office/powerpoint/2010/main" val="4074622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کدام</a:t>
            </a:r>
            <a:r>
              <a:rPr lang="fa-IR" baseline="0" dirty="0" smtClean="0"/>
              <a:t> </a:t>
            </a:r>
            <a:r>
              <a:rPr lang="en-US" baseline="0" dirty="0" smtClean="0"/>
              <a:t>impulsive</a:t>
            </a:r>
            <a:r>
              <a:rPr lang="fa-IR" baseline="0" dirty="0" smtClean="0"/>
              <a:t> و کدام </a:t>
            </a:r>
            <a:r>
              <a:rPr lang="en-US" baseline="0" dirty="0" smtClean="0"/>
              <a:t>corrective </a:t>
            </a:r>
            <a:r>
              <a:rPr lang="fa-IR" baseline="0" dirty="0" smtClean="0"/>
              <a:t> است ؟</a:t>
            </a:r>
            <a:endParaRPr lang="en-US" dirty="0"/>
          </a:p>
        </p:txBody>
      </p:sp>
      <p:sp>
        <p:nvSpPr>
          <p:cNvPr id="4" name="Slide Number Placeholder 3"/>
          <p:cNvSpPr>
            <a:spLocks noGrp="1"/>
          </p:cNvSpPr>
          <p:nvPr>
            <p:ph type="sldNum" sz="quarter" idx="10"/>
          </p:nvPr>
        </p:nvSpPr>
        <p:spPr/>
        <p:txBody>
          <a:bodyPr/>
          <a:lstStyle/>
          <a:p>
            <a:fld id="{9AB66EA2-E670-41BA-855F-4DC4F5B6E9C3}" type="slidenum">
              <a:rPr lang="en-US" smtClean="0"/>
              <a:t>16</a:t>
            </a:fld>
            <a:endParaRPr lang="en-US"/>
          </a:p>
        </p:txBody>
      </p:sp>
    </p:spTree>
    <p:extLst>
      <p:ext uri="{BB962C8B-B14F-4D97-AF65-F5344CB8AC3E}">
        <p14:creationId xmlns:p14="http://schemas.microsoft.com/office/powerpoint/2010/main" val="13047260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98</a:t>
            </a:fld>
            <a:endParaRPr lang="en-US"/>
          </a:p>
        </p:txBody>
      </p:sp>
    </p:spTree>
    <p:extLst>
      <p:ext uri="{BB962C8B-B14F-4D97-AF65-F5344CB8AC3E}">
        <p14:creationId xmlns:p14="http://schemas.microsoft.com/office/powerpoint/2010/main" val="33184139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78% معمولا کمتر است اما رخ می دهد</a:t>
            </a:r>
          </a:p>
        </p:txBody>
      </p:sp>
      <p:sp>
        <p:nvSpPr>
          <p:cNvPr id="4" name="Slide Number Placeholder 3"/>
          <p:cNvSpPr>
            <a:spLocks noGrp="1"/>
          </p:cNvSpPr>
          <p:nvPr>
            <p:ph type="sldNum" sz="quarter" idx="10"/>
          </p:nvPr>
        </p:nvSpPr>
        <p:spPr/>
        <p:txBody>
          <a:bodyPr/>
          <a:lstStyle/>
          <a:p>
            <a:fld id="{9AB66EA2-E670-41BA-855F-4DC4F5B6E9C3}" type="slidenum">
              <a:rPr lang="en-US" smtClean="0"/>
              <a:t>99</a:t>
            </a:fld>
            <a:endParaRPr lang="en-US"/>
          </a:p>
        </p:txBody>
      </p:sp>
    </p:spTree>
    <p:extLst>
      <p:ext uri="{BB962C8B-B14F-4D97-AF65-F5344CB8AC3E}">
        <p14:creationId xmlns:p14="http://schemas.microsoft.com/office/powerpoint/2010/main" val="33720364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161.8%</a:t>
            </a:r>
            <a:r>
              <a:rPr lang="fa-IR" baseline="0" dirty="0" smtClean="0">
                <a:cs typeface="B Jalal" panose="00000400000000000000" pitchFamily="2" charset="-78"/>
              </a:rPr>
              <a:t> فیبوناچی رایج است</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100</a:t>
            </a:fld>
            <a:endParaRPr lang="en-US"/>
          </a:p>
        </p:txBody>
      </p:sp>
    </p:spTree>
    <p:extLst>
      <p:ext uri="{BB962C8B-B14F-4D97-AF65-F5344CB8AC3E}">
        <p14:creationId xmlns:p14="http://schemas.microsoft.com/office/powerpoint/2010/main" val="29926661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 طبیعی دیگر برای این موج</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101</a:t>
            </a:fld>
            <a:endParaRPr lang="en-US"/>
          </a:p>
        </p:txBody>
      </p:sp>
    </p:spTree>
    <p:extLst>
      <p:ext uri="{BB962C8B-B14F-4D97-AF65-F5344CB8AC3E}">
        <p14:creationId xmlns:p14="http://schemas.microsoft.com/office/powerpoint/2010/main" val="20407117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102</a:t>
            </a:fld>
            <a:endParaRPr lang="en-US"/>
          </a:p>
        </p:txBody>
      </p:sp>
    </p:spTree>
    <p:extLst>
      <p:ext uri="{BB962C8B-B14F-4D97-AF65-F5344CB8AC3E}">
        <p14:creationId xmlns:p14="http://schemas.microsoft.com/office/powerpoint/2010/main" val="27980860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103</a:t>
            </a:fld>
            <a:endParaRPr lang="en-US"/>
          </a:p>
        </p:txBody>
      </p:sp>
    </p:spTree>
    <p:extLst>
      <p:ext uri="{BB962C8B-B14F-4D97-AF65-F5344CB8AC3E}">
        <p14:creationId xmlns:p14="http://schemas.microsoft.com/office/powerpoint/2010/main" val="1068653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اولین</a:t>
            </a:r>
            <a:r>
              <a:rPr lang="fa-IR" baseline="0" dirty="0" smtClean="0">
                <a:cs typeface="B Jalal" panose="00000400000000000000" pitchFamily="2" charset="-78"/>
              </a:rPr>
              <a:t> نسبت هدف ما است اگر آن را  رد کرد نسبت بعدی هدف بعدی ماست</a:t>
            </a:r>
          </a:p>
          <a:p>
            <a:pPr algn="r" rtl="1"/>
            <a:r>
              <a:rPr lang="fa-IR" baseline="0" dirty="0" smtClean="0">
                <a:cs typeface="B Jalal" panose="00000400000000000000" pitchFamily="2" charset="-78"/>
              </a:rPr>
              <a:t>این هدف ها در اصل همان مقاومت های مهم سر راه ما هستند </a:t>
            </a:r>
          </a:p>
          <a:p>
            <a:pPr algn="r" rtl="1"/>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104</a:t>
            </a:fld>
            <a:endParaRPr lang="en-US"/>
          </a:p>
        </p:txBody>
      </p:sp>
    </p:spTree>
    <p:extLst>
      <p:ext uri="{BB962C8B-B14F-4D97-AF65-F5344CB8AC3E}">
        <p14:creationId xmlns:p14="http://schemas.microsoft.com/office/powerpoint/2010/main" val="32239429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105</a:t>
            </a:fld>
            <a:endParaRPr lang="en-US"/>
          </a:p>
        </p:txBody>
      </p:sp>
    </p:spTree>
    <p:extLst>
      <p:ext uri="{BB962C8B-B14F-4D97-AF65-F5344CB8AC3E}">
        <p14:creationId xmlns:p14="http://schemas.microsoft.com/office/powerpoint/2010/main" val="10183690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106</a:t>
            </a:fld>
            <a:endParaRPr lang="en-US"/>
          </a:p>
        </p:txBody>
      </p:sp>
    </p:spTree>
    <p:extLst>
      <p:ext uri="{BB962C8B-B14F-4D97-AF65-F5344CB8AC3E}">
        <p14:creationId xmlns:p14="http://schemas.microsoft.com/office/powerpoint/2010/main" val="10649113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cs typeface="B Jalal" panose="00000400000000000000" pitchFamily="2" charset="-78"/>
              </a:rPr>
              <a:t>261.8%</a:t>
            </a:r>
            <a:r>
              <a:rPr lang="fa-IR" baseline="0" dirty="0" smtClean="0">
                <a:cs typeface="B Jalal" panose="00000400000000000000" pitchFamily="2" charset="-78"/>
              </a:rPr>
              <a:t> فیبوناچی هدفی است که زیاد به چشم می خورد</a:t>
            </a:r>
            <a:endParaRPr lang="fa-IR" dirty="0" smtClean="0">
              <a:cs typeface="B Jalal" panose="00000400000000000000" pitchFamily="2" charset="-78"/>
            </a:endParaRPr>
          </a:p>
        </p:txBody>
      </p:sp>
      <p:sp>
        <p:nvSpPr>
          <p:cNvPr id="4" name="Slide Number Placeholder 3"/>
          <p:cNvSpPr>
            <a:spLocks noGrp="1"/>
          </p:cNvSpPr>
          <p:nvPr>
            <p:ph type="sldNum" sz="quarter" idx="10"/>
          </p:nvPr>
        </p:nvSpPr>
        <p:spPr/>
        <p:txBody>
          <a:bodyPr/>
          <a:lstStyle/>
          <a:p>
            <a:fld id="{9AB66EA2-E670-41BA-855F-4DC4F5B6E9C3}" type="slidenum">
              <a:rPr lang="en-US" smtClean="0"/>
              <a:t>107</a:t>
            </a:fld>
            <a:endParaRPr lang="en-US"/>
          </a:p>
        </p:txBody>
      </p:sp>
    </p:spTree>
    <p:extLst>
      <p:ext uri="{BB962C8B-B14F-4D97-AF65-F5344CB8AC3E}">
        <p14:creationId xmlns:p14="http://schemas.microsoft.com/office/powerpoint/2010/main" val="96876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AA3F07-3DA1-4192-8600-DBF70D92B878}" type="datetimeFigureOut">
              <a:rPr lang="en-US" smtClean="0"/>
              <a:t>7/31/2016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F14F4-CC56-4DD1-B4F0-7A7A942F8E0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 y="435770"/>
            <a:ext cx="618147" cy="762793"/>
          </a:xfrm>
          <a:prstGeom prst="rect">
            <a:avLst/>
          </a:prstGeom>
        </p:spPr>
      </p:pic>
      <p:sp>
        <p:nvSpPr>
          <p:cNvPr id="8" name="TextBox 7"/>
          <p:cNvSpPr txBox="1"/>
          <p:nvPr userDrawn="1"/>
        </p:nvSpPr>
        <p:spPr>
          <a:xfrm>
            <a:off x="76200" y="63045"/>
            <a:ext cx="3300583" cy="306467"/>
          </a:xfrm>
          <a:prstGeom prst="round2DiagRect">
            <a:avLst>
              <a:gd name="adj1" fmla="val 50000"/>
              <a:gd name="adj2" fmla="val 0"/>
            </a:avLst>
          </a:prstGeom>
          <a:solidFill>
            <a:srgbClr val="DDDDDD"/>
          </a:solidFill>
        </p:spPr>
        <p:txBody>
          <a:bodyPr wrap="none" rtlCol="1">
            <a:spAutoFit/>
          </a:bodyPr>
          <a:lstStyle/>
          <a:p>
            <a:r>
              <a:rPr lang="en-US" sz="1200" spc="600" dirty="0" smtClean="0"/>
              <a:t>www.khanesarmaye.com</a:t>
            </a:r>
            <a:endParaRPr lang="fa-IR" sz="1200" spc="600" dirty="0"/>
          </a:p>
        </p:txBody>
      </p:sp>
    </p:spTree>
    <p:extLst>
      <p:ext uri="{BB962C8B-B14F-4D97-AF65-F5344CB8AC3E}">
        <p14:creationId xmlns:p14="http://schemas.microsoft.com/office/powerpoint/2010/main" val="18290580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A3F07-3DA1-4192-8600-DBF70D92B878}" type="datetimeFigureOut">
              <a:rPr lang="en-US" smtClean="0"/>
              <a:t>7/31/2016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360127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A3F07-3DA1-4192-8600-DBF70D92B878}" type="datetimeFigureOut">
              <a:rPr lang="en-US" smtClean="0"/>
              <a:t>7/31/2016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168811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cs typeface="B Jalal" panose="000004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AA3F07-3DA1-4192-8600-DBF70D92B878}" type="datetimeFigureOut">
              <a:rPr lang="en-US" smtClean="0"/>
              <a:t>7/31/2016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F14F4-CC56-4DD1-B4F0-7A7A942F8E0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900" y="435770"/>
            <a:ext cx="618147" cy="762793"/>
          </a:xfrm>
          <a:prstGeom prst="rect">
            <a:avLst/>
          </a:prstGeom>
        </p:spPr>
      </p:pic>
      <p:sp>
        <p:nvSpPr>
          <p:cNvPr id="8" name="TextBox 7"/>
          <p:cNvSpPr txBox="1"/>
          <p:nvPr userDrawn="1"/>
        </p:nvSpPr>
        <p:spPr>
          <a:xfrm>
            <a:off x="76200" y="63045"/>
            <a:ext cx="3300583" cy="306467"/>
          </a:xfrm>
          <a:prstGeom prst="round2DiagRect">
            <a:avLst>
              <a:gd name="adj1" fmla="val 50000"/>
              <a:gd name="adj2" fmla="val 0"/>
            </a:avLst>
          </a:prstGeom>
          <a:solidFill>
            <a:srgbClr val="DDDDDD"/>
          </a:solidFill>
        </p:spPr>
        <p:txBody>
          <a:bodyPr wrap="none" rtlCol="1">
            <a:spAutoFit/>
          </a:bodyPr>
          <a:lstStyle/>
          <a:p>
            <a:r>
              <a:rPr lang="en-US" sz="1200" spc="600" dirty="0" smtClean="0"/>
              <a:t>www.khanesarmaye.com</a:t>
            </a:r>
            <a:endParaRPr lang="fa-IR" sz="1200" spc="600" dirty="0"/>
          </a:p>
        </p:txBody>
      </p:sp>
    </p:spTree>
    <p:extLst>
      <p:ext uri="{BB962C8B-B14F-4D97-AF65-F5344CB8AC3E}">
        <p14:creationId xmlns:p14="http://schemas.microsoft.com/office/powerpoint/2010/main" val="39933492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AA3F07-3DA1-4192-8600-DBF70D92B878}" type="datetimeFigureOut">
              <a:rPr lang="en-US" smtClean="0"/>
              <a:t>7/31/2016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3722522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AA3F07-3DA1-4192-8600-DBF70D92B878}" type="datetimeFigureOut">
              <a:rPr lang="en-US" smtClean="0"/>
              <a:t>7/31/2016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264642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AA3F07-3DA1-4192-8600-DBF70D92B878}" type="datetimeFigureOut">
              <a:rPr lang="en-US" smtClean="0"/>
              <a:t>7/31/2016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303831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A3F07-3DA1-4192-8600-DBF70D92B878}" type="datetimeFigureOut">
              <a:rPr lang="en-US" smtClean="0"/>
              <a:t>7/31/2016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3573201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A3F07-3DA1-4192-8600-DBF70D92B878}" type="datetimeFigureOut">
              <a:rPr lang="en-US" smtClean="0"/>
              <a:t>7/31/2016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286240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A3F07-3DA1-4192-8600-DBF70D92B878}" type="datetimeFigureOut">
              <a:rPr lang="en-US" smtClean="0"/>
              <a:t>7/31/2016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859438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A3F07-3DA1-4192-8600-DBF70D92B878}" type="datetimeFigureOut">
              <a:rPr lang="en-US" smtClean="0"/>
              <a:t>7/31/2016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F14F4-CC56-4DD1-B4F0-7A7A942F8E0C}" type="slidenum">
              <a:rPr lang="en-US" smtClean="0"/>
              <a:t>‹#›</a:t>
            </a:fld>
            <a:endParaRPr lang="en-US"/>
          </a:p>
        </p:txBody>
      </p:sp>
    </p:spTree>
    <p:extLst>
      <p:ext uri="{BB962C8B-B14F-4D97-AF65-F5344CB8AC3E}">
        <p14:creationId xmlns:p14="http://schemas.microsoft.com/office/powerpoint/2010/main" val="348707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A3F07-3DA1-4192-8600-DBF70D92B878}" type="datetimeFigureOut">
              <a:rPr lang="en-US" smtClean="0"/>
              <a:t>7/31/2016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1F14F4-CC56-4DD1-B4F0-7A7A942F8E0C}" type="slidenum">
              <a:rPr lang="en-US" smtClean="0"/>
              <a:t>‹#›</a:t>
            </a:fld>
            <a:endParaRPr lang="en-US"/>
          </a:p>
        </p:txBody>
      </p:sp>
    </p:spTree>
    <p:extLst>
      <p:ext uri="{BB962C8B-B14F-4D97-AF65-F5344CB8AC3E}">
        <p14:creationId xmlns:p14="http://schemas.microsoft.com/office/powerpoint/2010/main" val="3266238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smtClean="0">
                <a:cs typeface="B Jalal" panose="00000400000000000000" pitchFamily="2" charset="-78"/>
              </a:rPr>
              <a:t>کشف امواج شگفت انگیز</a:t>
            </a:r>
            <a:endParaRPr lang="en-US" b="1" dirty="0">
              <a:cs typeface="B Jalal" panose="00000400000000000000" pitchFamily="2" charset="-78"/>
            </a:endParaRPr>
          </a:p>
        </p:txBody>
      </p:sp>
      <p:sp>
        <p:nvSpPr>
          <p:cNvPr id="3" name="Subtitle 2"/>
          <p:cNvSpPr>
            <a:spLocks noGrp="1"/>
          </p:cNvSpPr>
          <p:nvPr>
            <p:ph type="subTitle" idx="1"/>
          </p:nvPr>
        </p:nvSpPr>
        <p:spPr>
          <a:xfrm>
            <a:off x="1524000" y="3602038"/>
            <a:ext cx="9144000" cy="1911794"/>
          </a:xfrm>
        </p:spPr>
        <p:txBody>
          <a:bodyPr>
            <a:normAutofit/>
          </a:bodyPr>
          <a:lstStyle/>
          <a:p>
            <a:r>
              <a:rPr lang="fa-IR" b="1" dirty="0" smtClean="0">
                <a:cs typeface="B Jalal" panose="00000400000000000000" pitchFamily="2" charset="-78"/>
              </a:rPr>
              <a:t>آموزش امواج الیوت ( مهندس صابریان )</a:t>
            </a:r>
          </a:p>
          <a:p>
            <a:r>
              <a:rPr lang="fa-IR" b="1" dirty="0" smtClean="0">
                <a:cs typeface="B Jalal" panose="00000400000000000000" pitchFamily="2" charset="-78"/>
              </a:rPr>
              <a:t>از سری دوره های پیشرفته تحلیل تکنیکال</a:t>
            </a:r>
          </a:p>
          <a:p>
            <a:r>
              <a:rPr lang="fa-IR" b="1" dirty="0" smtClean="0">
                <a:cs typeface="B Jalal" panose="00000400000000000000" pitchFamily="2" charset="-78"/>
              </a:rPr>
              <a:t>برگزار کننده </a:t>
            </a:r>
            <a:r>
              <a:rPr lang="fa-IR" b="1" dirty="0" smtClean="0">
                <a:cs typeface="B Jalal" panose="00000400000000000000" pitchFamily="2" charset="-78"/>
              </a:rPr>
              <a:t>:خانه سرمای</a:t>
            </a:r>
            <a:r>
              <a:rPr lang="fa-IR" b="1" dirty="0">
                <a:cs typeface="B Jalal" panose="00000400000000000000" pitchFamily="2" charset="-78"/>
              </a:rPr>
              <a:t>ه</a:t>
            </a:r>
            <a:endParaRPr lang="fa-IR" b="1" dirty="0" smtClean="0">
              <a:cs typeface="B Jalal" panose="00000400000000000000" pitchFamily="2" charset="-78"/>
            </a:endParaRPr>
          </a:p>
        </p:txBody>
      </p:sp>
      <p:sp>
        <p:nvSpPr>
          <p:cNvPr id="5" name="TextBox 4"/>
          <p:cNvSpPr txBox="1"/>
          <p:nvPr/>
        </p:nvSpPr>
        <p:spPr>
          <a:xfrm>
            <a:off x="76200" y="72570"/>
            <a:ext cx="3300583" cy="306467"/>
          </a:xfrm>
          <a:prstGeom prst="round2DiagRect">
            <a:avLst>
              <a:gd name="adj1" fmla="val 50000"/>
              <a:gd name="adj2" fmla="val 0"/>
            </a:avLst>
          </a:prstGeom>
          <a:solidFill>
            <a:srgbClr val="DDDDDD"/>
          </a:solidFill>
        </p:spPr>
        <p:txBody>
          <a:bodyPr wrap="none" rtlCol="1">
            <a:spAutoFit/>
          </a:bodyPr>
          <a:lstStyle/>
          <a:p>
            <a:r>
              <a:rPr lang="en-US" sz="1200" spc="600" dirty="0" smtClean="0"/>
              <a:t>www.khanesarmaye.com</a:t>
            </a:r>
            <a:endParaRPr lang="fa-IR" sz="1200" spc="600" dirty="0"/>
          </a:p>
        </p:txBody>
      </p:sp>
    </p:spTree>
    <p:extLst>
      <p:ext uri="{BB962C8B-B14F-4D97-AF65-F5344CB8AC3E}">
        <p14:creationId xmlns:p14="http://schemas.microsoft.com/office/powerpoint/2010/main" val="159381988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فراکتال ( </a:t>
            </a:r>
            <a:r>
              <a:rPr lang="en-US" dirty="0" smtClean="0"/>
              <a:t>Fractal </a:t>
            </a:r>
            <a:r>
              <a:rPr lang="fa-IR" dirty="0" smtClean="0"/>
              <a:t> )</a:t>
            </a:r>
            <a:endParaRPr lang="en-US" dirty="0"/>
          </a:p>
        </p:txBody>
      </p:sp>
      <p:sp>
        <p:nvSpPr>
          <p:cNvPr id="3" name="Rectangle 2"/>
          <p:cNvSpPr/>
          <p:nvPr/>
        </p:nvSpPr>
        <p:spPr>
          <a:xfrm>
            <a:off x="1914144" y="1971979"/>
            <a:ext cx="9753600" cy="369332"/>
          </a:xfrm>
          <a:prstGeom prst="rect">
            <a:avLst/>
          </a:prstGeom>
        </p:spPr>
        <p:txBody>
          <a:bodyPr wrap="square">
            <a:spAutoFit/>
          </a:bodyPr>
          <a:lstStyle/>
          <a:p>
            <a:pPr algn="r" rtl="1"/>
            <a:r>
              <a:rPr lang="fa-IR" b="0" i="0" dirty="0" smtClean="0">
                <a:solidFill>
                  <a:srgbClr val="000000"/>
                </a:solidFill>
                <a:effectLst/>
                <a:latin typeface="Tahoma" panose="020B0604030504040204" pitchFamily="34" charset="0"/>
                <a:cs typeface="B Jalal" panose="00000400000000000000" pitchFamily="2" charset="-78"/>
              </a:rPr>
              <a:t>ساختاری هندسی است متشکل از اجزایی که با بزرگ کردن هر جزء به نسبت معین، همان ساختار اولیه به دست آید</a:t>
            </a:r>
            <a:endParaRPr lang="en-US" dirty="0">
              <a:cs typeface="B Jalal" panose="00000400000000000000" pitchFamily="2" charset="-78"/>
            </a:endParaRPr>
          </a:p>
        </p:txBody>
      </p:sp>
      <p:pic>
        <p:nvPicPr>
          <p:cNvPr id="6146" name="Picture 2" descr="http://upload.wikimedia.org/wikipedia/commons/a/ae/Cauliflower_Fractal_AV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312355"/>
            <a:ext cx="3647145" cy="24482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31402" y="3093292"/>
            <a:ext cx="1742465" cy="1219063"/>
          </a:xfrm>
          <a:prstGeom prst="rect">
            <a:avLst/>
          </a:prstGeom>
        </p:spPr>
      </p:pic>
      <p:pic>
        <p:nvPicPr>
          <p:cNvPr id="5" name="Picture 4"/>
          <p:cNvPicPr>
            <a:picLocks noChangeAspect="1"/>
          </p:cNvPicPr>
          <p:nvPr/>
        </p:nvPicPr>
        <p:blipFill>
          <a:blip r:embed="rId5"/>
          <a:stretch>
            <a:fillRect/>
          </a:stretch>
        </p:blipFill>
        <p:spPr>
          <a:xfrm>
            <a:off x="2540649" y="3093292"/>
            <a:ext cx="1944696" cy="1219063"/>
          </a:xfrm>
          <a:prstGeom prst="rect">
            <a:avLst/>
          </a:prstGeom>
        </p:spPr>
      </p:pic>
      <p:pic>
        <p:nvPicPr>
          <p:cNvPr id="8" name="Picture 7"/>
          <p:cNvPicPr>
            <a:picLocks noChangeAspect="1"/>
          </p:cNvPicPr>
          <p:nvPr/>
        </p:nvPicPr>
        <p:blipFill>
          <a:blip r:embed="rId6"/>
          <a:stretch>
            <a:fillRect/>
          </a:stretch>
        </p:blipFill>
        <p:spPr>
          <a:xfrm>
            <a:off x="4678186" y="3093291"/>
            <a:ext cx="3919621" cy="3667285"/>
          </a:xfrm>
          <a:prstGeom prst="rect">
            <a:avLst/>
          </a:prstGeom>
        </p:spPr>
      </p:pic>
    </p:spTree>
    <p:extLst>
      <p:ext uri="{BB962C8B-B14F-4D97-AF65-F5344CB8AC3E}">
        <p14:creationId xmlns:p14="http://schemas.microsoft.com/office/powerpoint/2010/main" val="4080972358"/>
      </p:ext>
    </p:extLst>
  </p:cSld>
  <p:clrMapOvr>
    <a:masterClrMapping/>
  </p:clrMapOvr>
  <p:transition spd="slow">
    <p:push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en-US" u="sng" dirty="0" err="1" smtClean="0">
                <a:cs typeface="B Jalal" panose="00000400000000000000" pitchFamily="2" charset="-78"/>
              </a:rPr>
              <a:t>extention</a:t>
            </a:r>
            <a:endParaRPr lang="fa-IR" dirty="0" smtClean="0">
              <a:cs typeface="B Jalal" panose="00000400000000000000" pitchFamily="2" charset="-78"/>
            </a:endParaRPr>
          </a:p>
        </p:txBody>
      </p:sp>
      <p:pic>
        <p:nvPicPr>
          <p:cNvPr id="4" name="Picture 3"/>
          <p:cNvPicPr>
            <a:picLocks noChangeAspect="1"/>
          </p:cNvPicPr>
          <p:nvPr/>
        </p:nvPicPr>
        <p:blipFill>
          <a:blip r:embed="rId3"/>
          <a:stretch>
            <a:fillRect/>
          </a:stretch>
        </p:blipFill>
        <p:spPr>
          <a:xfrm>
            <a:off x="838200" y="2073275"/>
            <a:ext cx="7896225" cy="4238625"/>
          </a:xfrm>
          <a:prstGeom prst="rect">
            <a:avLst/>
          </a:prstGeom>
        </p:spPr>
      </p:pic>
    </p:spTree>
    <p:extLst>
      <p:ext uri="{BB962C8B-B14F-4D97-AF65-F5344CB8AC3E}">
        <p14:creationId xmlns:p14="http://schemas.microsoft.com/office/powerpoint/2010/main" val="2962521770"/>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en-US" u="sng" dirty="0" err="1" smtClean="0">
                <a:cs typeface="B Jalal" panose="00000400000000000000" pitchFamily="2" charset="-78"/>
              </a:rPr>
              <a:t>extention</a:t>
            </a: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838200" y="2293313"/>
            <a:ext cx="6550152" cy="4018587"/>
          </a:xfrm>
          <a:prstGeom prst="rect">
            <a:avLst/>
          </a:prstGeom>
        </p:spPr>
      </p:pic>
    </p:spTree>
    <p:extLst>
      <p:ext uri="{BB962C8B-B14F-4D97-AF65-F5344CB8AC3E}">
        <p14:creationId xmlns:p14="http://schemas.microsoft.com/office/powerpoint/2010/main" val="4092831322"/>
      </p:ext>
    </p:extLst>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en-US" u="sng" dirty="0" err="1" smtClean="0">
                <a:cs typeface="B Jalal" panose="00000400000000000000" pitchFamily="2" charset="-78"/>
              </a:rPr>
              <a:t>extention</a:t>
            </a:r>
            <a:endParaRPr lang="fa-IR" dirty="0" smtClean="0">
              <a:cs typeface="B Jalal" panose="00000400000000000000" pitchFamily="2" charset="-78"/>
            </a:endParaRPr>
          </a:p>
        </p:txBody>
      </p:sp>
      <p:pic>
        <p:nvPicPr>
          <p:cNvPr id="4" name="Picture 3"/>
          <p:cNvPicPr>
            <a:picLocks noChangeAspect="1"/>
          </p:cNvPicPr>
          <p:nvPr/>
        </p:nvPicPr>
        <p:blipFill>
          <a:blip r:embed="rId3"/>
          <a:stretch>
            <a:fillRect/>
          </a:stretch>
        </p:blipFill>
        <p:spPr>
          <a:xfrm>
            <a:off x="1033271" y="1690689"/>
            <a:ext cx="6218663" cy="4353064"/>
          </a:xfrm>
          <a:prstGeom prst="rect">
            <a:avLst/>
          </a:prstGeom>
        </p:spPr>
      </p:pic>
    </p:spTree>
    <p:extLst>
      <p:ext uri="{BB962C8B-B14F-4D97-AF65-F5344CB8AC3E}">
        <p14:creationId xmlns:p14="http://schemas.microsoft.com/office/powerpoint/2010/main" val="49917780"/>
      </p:ext>
    </p:extLst>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فیبوناچی اکستنشن موج 3</a:t>
            </a:r>
          </a:p>
          <a:p>
            <a:pPr lvl="1" algn="r" rtl="1"/>
            <a:r>
              <a:rPr lang="fa-IR" dirty="0" smtClean="0">
                <a:cs typeface="B Jalal" panose="00000400000000000000" pitchFamily="2" charset="-78"/>
              </a:rPr>
              <a:t>100%</a:t>
            </a:r>
          </a:p>
          <a:p>
            <a:pPr lvl="1" algn="r" rtl="1"/>
            <a:r>
              <a:rPr lang="fa-IR" dirty="0" smtClean="0">
                <a:cs typeface="B Jalal" panose="00000400000000000000" pitchFamily="2" charset="-78"/>
              </a:rPr>
              <a:t>161.8%</a:t>
            </a:r>
          </a:p>
          <a:p>
            <a:pPr lvl="1" algn="r" rtl="1"/>
            <a:r>
              <a:rPr lang="fa-IR" u="sng" dirty="0" smtClean="0">
                <a:cs typeface="B Jalal" panose="00000400000000000000" pitchFamily="2" charset="-78"/>
              </a:rPr>
              <a:t>261.8%</a:t>
            </a:r>
          </a:p>
          <a:p>
            <a:pPr lvl="1" algn="r" rtl="1"/>
            <a:r>
              <a:rPr lang="fa-IR" u="sng" dirty="0" smtClean="0">
                <a:cs typeface="B Jalal" panose="00000400000000000000" pitchFamily="2" charset="-78"/>
              </a:rPr>
              <a:t>423.6%</a:t>
            </a:r>
          </a:p>
        </p:txBody>
      </p:sp>
      <p:pic>
        <p:nvPicPr>
          <p:cNvPr id="3" name="Picture 2"/>
          <p:cNvPicPr>
            <a:picLocks noChangeAspect="1"/>
          </p:cNvPicPr>
          <p:nvPr/>
        </p:nvPicPr>
        <p:blipFill>
          <a:blip r:embed="rId3"/>
          <a:stretch>
            <a:fillRect/>
          </a:stretch>
        </p:blipFill>
        <p:spPr>
          <a:xfrm>
            <a:off x="1506781" y="2157047"/>
            <a:ext cx="5281484" cy="4154854"/>
          </a:xfrm>
          <a:prstGeom prst="rect">
            <a:avLst/>
          </a:prstGeom>
        </p:spPr>
      </p:pic>
    </p:spTree>
    <p:extLst>
      <p:ext uri="{BB962C8B-B14F-4D97-AF65-F5344CB8AC3E}">
        <p14:creationId xmlns:p14="http://schemas.microsoft.com/office/powerpoint/2010/main" val="21267743"/>
      </p:ext>
    </p:extLst>
  </p:cSld>
  <p:clrMapOvr>
    <a:masterClrMapping/>
  </p:clrMapOvr>
  <p:transition spd="slow">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aterergoodman.com/wp-content/uploads/2013/11/Man-with-question-ma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6101"/>
            <a:ext cx="12192000" cy="80067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r" rtl="1"/>
            <a:r>
              <a:rPr lang="fa-IR" dirty="0" smtClean="0"/>
              <a:t>سوال</a:t>
            </a:r>
            <a:endParaRPr lang="en-US" dirty="0"/>
          </a:p>
        </p:txBody>
      </p:sp>
      <p:sp>
        <p:nvSpPr>
          <p:cNvPr id="5" name="Content Placeholder 2"/>
          <p:cNvSpPr>
            <a:spLocks noGrp="1"/>
          </p:cNvSpPr>
          <p:nvPr>
            <p:ph idx="1"/>
          </p:nvPr>
        </p:nvSpPr>
        <p:spPr>
          <a:xfrm>
            <a:off x="8159262" y="1444504"/>
            <a:ext cx="3522784" cy="4351338"/>
          </a:xfrm>
        </p:spPr>
        <p:txBody>
          <a:bodyPr/>
          <a:lstStyle/>
          <a:p>
            <a:pPr algn="r" rtl="1"/>
            <a:r>
              <a:rPr lang="fa-IR" dirty="0" smtClean="0">
                <a:cs typeface="B Jalal" panose="00000400000000000000" pitchFamily="2" charset="-78"/>
              </a:rPr>
              <a:t>چطور بفهمیم تا کدام هدف رشد می کند ؟</a:t>
            </a:r>
            <a:endParaRPr lang="fa-IR" u="sng" dirty="0" smtClean="0">
              <a:cs typeface="B Jalal" panose="00000400000000000000" pitchFamily="2" charset="-78"/>
            </a:endParaRPr>
          </a:p>
        </p:txBody>
      </p:sp>
    </p:spTree>
    <p:extLst>
      <p:ext uri="{BB962C8B-B14F-4D97-AF65-F5344CB8AC3E}">
        <p14:creationId xmlns:p14="http://schemas.microsoft.com/office/powerpoint/2010/main" val="890471333"/>
      </p:ext>
    </p:extLst>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موج 5</a:t>
            </a:r>
          </a:p>
        </p:txBody>
      </p:sp>
      <p:pic>
        <p:nvPicPr>
          <p:cNvPr id="3" name="Picture 2"/>
          <p:cNvPicPr>
            <a:picLocks noChangeAspect="1"/>
          </p:cNvPicPr>
          <p:nvPr/>
        </p:nvPicPr>
        <p:blipFill>
          <a:blip r:embed="rId3"/>
          <a:stretch>
            <a:fillRect/>
          </a:stretch>
        </p:blipFill>
        <p:spPr>
          <a:xfrm>
            <a:off x="1356180" y="1825625"/>
            <a:ext cx="6212051" cy="4503737"/>
          </a:xfrm>
          <a:prstGeom prst="rect">
            <a:avLst/>
          </a:prstGeom>
        </p:spPr>
      </p:pic>
    </p:spTree>
    <p:extLst>
      <p:ext uri="{BB962C8B-B14F-4D97-AF65-F5344CB8AC3E}">
        <p14:creationId xmlns:p14="http://schemas.microsoft.com/office/powerpoint/2010/main" val="606128283"/>
      </p:ext>
    </p:extLst>
  </p:cSld>
  <p:clrMapOvr>
    <a:masterClrMapping/>
  </p:clrMapOvr>
  <p:transition spd="slow">
    <p:push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موج 5 </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زمانی که موج 3 کشیده است</a:t>
            </a:r>
          </a:p>
          <a:p>
            <a:pPr marL="514350" indent="-514350" algn="r" rtl="1">
              <a:buFont typeface="+mj-lt"/>
              <a:buAutoNum type="arabicPeriod"/>
            </a:pPr>
            <a:r>
              <a:rPr lang="fa-IR" dirty="0" smtClean="0">
                <a:cs typeface="B Jalal" panose="00000400000000000000" pitchFamily="2" charset="-78"/>
              </a:rPr>
              <a:t>برابر موج 1 ( 100% )</a:t>
            </a:r>
          </a:p>
          <a:p>
            <a:pPr marL="514350" indent="-514350" algn="r" rtl="1">
              <a:buFont typeface="+mj-lt"/>
              <a:buAutoNum type="arabicPeriod"/>
            </a:pPr>
            <a:r>
              <a:rPr lang="fa-IR" dirty="0" smtClean="0">
                <a:cs typeface="B Jalal" panose="00000400000000000000" pitchFamily="2" charset="-78"/>
              </a:rPr>
              <a:t>0.618 موج 1</a:t>
            </a:r>
          </a:p>
          <a:p>
            <a:pPr marL="514350" indent="-514350" algn="r" rtl="1">
              <a:buFont typeface="+mj-lt"/>
              <a:buAutoNum type="arabicPeriod"/>
            </a:pPr>
            <a:r>
              <a:rPr lang="fa-IR" dirty="0" smtClean="0">
                <a:cs typeface="B Jalal" panose="00000400000000000000" pitchFamily="2" charset="-78"/>
              </a:rPr>
              <a:t>1.618 موج 1</a:t>
            </a:r>
          </a:p>
          <a:p>
            <a:pPr marL="514350" indent="-514350" algn="r" rtl="1">
              <a:buFont typeface="+mj-lt"/>
              <a:buAutoNum type="arabicPeriod"/>
            </a:pPr>
            <a:r>
              <a:rPr lang="fa-IR" dirty="0" smtClean="0">
                <a:cs typeface="B Jalal" panose="00000400000000000000" pitchFamily="2" charset="-78"/>
              </a:rPr>
              <a:t>0.618 ابتدای موج 1 تا انتهای موج 3</a:t>
            </a:r>
            <a:endParaRPr lang="fa-IR" dirty="0">
              <a:cs typeface="B Jalal" panose="00000400000000000000" pitchFamily="2" charset="-78"/>
            </a:endParaRPr>
          </a:p>
          <a:p>
            <a:pPr marL="514350" indent="-514350" algn="r" rtl="1">
              <a:buFont typeface="+mj-lt"/>
              <a:buAutoNum type="arabicPeriod"/>
            </a:pPr>
            <a:endParaRPr lang="fa-IR" dirty="0" smtClean="0">
              <a:cs typeface="B Jalal" panose="00000400000000000000" pitchFamily="2" charset="-78"/>
            </a:endParaRPr>
          </a:p>
          <a:p>
            <a:pPr marL="514350" indent="-514350" algn="r" rtl="1">
              <a:buFont typeface="+mj-lt"/>
              <a:buAutoNum type="arabicPeriod"/>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717551" y="3083169"/>
            <a:ext cx="5206663" cy="3774831"/>
          </a:xfrm>
          <a:prstGeom prst="rect">
            <a:avLst/>
          </a:prstGeom>
        </p:spPr>
      </p:pic>
    </p:spTree>
    <p:extLst>
      <p:ext uri="{BB962C8B-B14F-4D97-AF65-F5344CB8AC3E}">
        <p14:creationId xmlns:p14="http://schemas.microsoft.com/office/powerpoint/2010/main" val="218693095"/>
      </p:ext>
    </p:extLst>
  </p:cSld>
  <p:clrMapOvr>
    <a:masterClrMapping/>
  </p:clrMapOvr>
  <p:transition spd="slow">
    <p:push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موج 5 </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زمانی که موج 5 کشیده است</a:t>
            </a:r>
          </a:p>
          <a:p>
            <a:pPr marL="514350" indent="-514350" algn="r" rtl="1">
              <a:buFont typeface="+mj-lt"/>
              <a:buAutoNum type="arabicPeriod"/>
            </a:pPr>
            <a:r>
              <a:rPr lang="fa-IR" dirty="0" smtClean="0">
                <a:cs typeface="B Jalal" panose="00000400000000000000" pitchFamily="2" charset="-78"/>
              </a:rPr>
              <a:t>برابر ابتدای موج 1 تا انتهای موج 3</a:t>
            </a:r>
          </a:p>
          <a:p>
            <a:pPr marL="514350" indent="-514350" algn="r" rtl="1">
              <a:buFont typeface="+mj-lt"/>
              <a:buAutoNum type="arabicPeriod"/>
            </a:pPr>
            <a:r>
              <a:rPr lang="fa-IR" dirty="0" smtClean="0">
                <a:cs typeface="B Jalal" panose="00000400000000000000" pitchFamily="2" charset="-78"/>
              </a:rPr>
              <a:t>1.618 برابر ابتدای موج 1 تا انتهای موج 3</a:t>
            </a:r>
          </a:p>
          <a:p>
            <a:pPr marL="514350" indent="-514350" algn="r" rtl="1">
              <a:buFont typeface="+mj-lt"/>
              <a:buAutoNum type="arabicPeriod"/>
            </a:pPr>
            <a:endParaRPr lang="fa-IR" dirty="0" smtClean="0">
              <a:cs typeface="B Jalal" panose="00000400000000000000" pitchFamily="2" charset="-78"/>
            </a:endParaRP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717552" y="2860430"/>
            <a:ext cx="5347966" cy="3905959"/>
          </a:xfrm>
          <a:prstGeom prst="rect">
            <a:avLst/>
          </a:prstGeom>
        </p:spPr>
      </p:pic>
    </p:spTree>
    <p:extLst>
      <p:ext uri="{BB962C8B-B14F-4D97-AF65-F5344CB8AC3E}">
        <p14:creationId xmlns:p14="http://schemas.microsoft.com/office/powerpoint/2010/main" val="2905689079"/>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aterergoodman.com/wp-content/uploads/2013/11/Man-with-question-mar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067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r" rtl="1"/>
            <a:r>
              <a:rPr lang="fa-IR" dirty="0" smtClean="0"/>
              <a:t>سوال</a:t>
            </a:r>
            <a:endParaRPr lang="en-US" dirty="0"/>
          </a:p>
        </p:txBody>
      </p:sp>
      <p:sp>
        <p:nvSpPr>
          <p:cNvPr id="5" name="Content Placeholder 2"/>
          <p:cNvSpPr>
            <a:spLocks noGrp="1"/>
          </p:cNvSpPr>
          <p:nvPr>
            <p:ph idx="1"/>
          </p:nvPr>
        </p:nvSpPr>
        <p:spPr>
          <a:xfrm>
            <a:off x="8159262" y="1444504"/>
            <a:ext cx="3522784" cy="4351338"/>
          </a:xfrm>
        </p:spPr>
        <p:txBody>
          <a:bodyPr/>
          <a:lstStyle/>
          <a:p>
            <a:pPr algn="r" rtl="1"/>
            <a:r>
              <a:rPr lang="fa-IR" dirty="0" smtClean="0">
                <a:cs typeface="B Jalal" panose="00000400000000000000" pitchFamily="2" charset="-78"/>
              </a:rPr>
              <a:t>چطور بفهمیم تا کدام هدف رشد می کند ؟</a:t>
            </a:r>
            <a:endParaRPr lang="fa-IR" u="sng" dirty="0" smtClean="0">
              <a:cs typeface="B Jalal" panose="00000400000000000000" pitchFamily="2" charset="-78"/>
            </a:endParaRPr>
          </a:p>
        </p:txBody>
      </p:sp>
    </p:spTree>
    <p:extLst>
      <p:ext uri="{BB962C8B-B14F-4D97-AF65-F5344CB8AC3E}">
        <p14:creationId xmlns:p14="http://schemas.microsoft.com/office/powerpoint/2010/main" val="1804100946"/>
      </p:ext>
    </p:extLst>
  </p:cSld>
  <p:clrMapOvr>
    <a:masterClrMapping/>
  </p:clrMapOvr>
  <p:transition spd="slow">
    <p:push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یک راهنمایی در مورد موج 1</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زمانی که موج 1 کشیده است</a:t>
            </a:r>
          </a:p>
          <a:p>
            <a:pPr marL="514350" indent="-514350" algn="r" rtl="1">
              <a:buFont typeface="+mj-lt"/>
              <a:buAutoNum type="arabicPeriod"/>
            </a:pPr>
            <a:r>
              <a:rPr lang="fa-IR" dirty="0" smtClean="0">
                <a:cs typeface="B Jalal" panose="00000400000000000000" pitchFamily="2" charset="-78"/>
              </a:rPr>
              <a:t>1.618 برابر فاصله بین انتهای موج 3 تا انتهای موج 5</a:t>
            </a:r>
          </a:p>
        </p:txBody>
      </p:sp>
      <p:pic>
        <p:nvPicPr>
          <p:cNvPr id="3" name="Picture 2"/>
          <p:cNvPicPr>
            <a:picLocks noChangeAspect="1"/>
          </p:cNvPicPr>
          <p:nvPr/>
        </p:nvPicPr>
        <p:blipFill>
          <a:blip r:embed="rId3"/>
          <a:stretch>
            <a:fillRect/>
          </a:stretch>
        </p:blipFill>
        <p:spPr>
          <a:xfrm>
            <a:off x="962526" y="2923674"/>
            <a:ext cx="4979093" cy="3616592"/>
          </a:xfrm>
          <a:prstGeom prst="rect">
            <a:avLst/>
          </a:prstGeom>
        </p:spPr>
      </p:pic>
    </p:spTree>
    <p:extLst>
      <p:ext uri="{BB962C8B-B14F-4D97-AF65-F5344CB8AC3E}">
        <p14:creationId xmlns:p14="http://schemas.microsoft.com/office/powerpoint/2010/main" val="257942884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الگو های اصلی</a:t>
            </a:r>
            <a:endParaRPr lang="en-US" dirty="0"/>
          </a:p>
        </p:txBody>
      </p:sp>
      <p:pic>
        <p:nvPicPr>
          <p:cNvPr id="3" name="Picture 2"/>
          <p:cNvPicPr>
            <a:picLocks noChangeAspect="1"/>
          </p:cNvPicPr>
          <p:nvPr/>
        </p:nvPicPr>
        <p:blipFill>
          <a:blip r:embed="rId3"/>
          <a:stretch>
            <a:fillRect/>
          </a:stretch>
        </p:blipFill>
        <p:spPr>
          <a:xfrm>
            <a:off x="2387423" y="1428750"/>
            <a:ext cx="4752975" cy="5429250"/>
          </a:xfrm>
          <a:prstGeom prst="rect">
            <a:avLst/>
          </a:prstGeom>
        </p:spPr>
      </p:pic>
    </p:spTree>
    <p:extLst>
      <p:ext uri="{BB962C8B-B14F-4D97-AF65-F5344CB8AC3E}">
        <p14:creationId xmlns:p14="http://schemas.microsoft.com/office/powerpoint/2010/main" val="342259222"/>
      </p:ext>
    </p:extLst>
  </p:cSld>
  <p:clrMapOvr>
    <a:masterClrMapping/>
  </p:clrMapOvr>
  <p:transition spd="slow">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موج 5 </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زمانی که موج 5 کشیده است</a:t>
            </a:r>
          </a:p>
          <a:p>
            <a:pPr marL="514350" indent="-514350" algn="r" rtl="1">
              <a:buFont typeface="+mj-lt"/>
              <a:buAutoNum type="arabicPeriod"/>
            </a:pPr>
            <a:r>
              <a:rPr lang="fa-IR" dirty="0" smtClean="0">
                <a:cs typeface="B Jalal" panose="00000400000000000000" pitchFamily="2" charset="-78"/>
              </a:rPr>
              <a:t>برابر ابتدای موج 1 تا انتهای موج 3</a:t>
            </a:r>
          </a:p>
          <a:p>
            <a:pPr marL="514350" indent="-514350" algn="r" rtl="1">
              <a:buFont typeface="+mj-lt"/>
              <a:buAutoNum type="arabicPeriod"/>
            </a:pPr>
            <a:r>
              <a:rPr lang="fa-IR" dirty="0" smtClean="0">
                <a:cs typeface="B Jalal" panose="00000400000000000000" pitchFamily="2" charset="-78"/>
              </a:rPr>
              <a:t>1.618 برابر ابتدای موج 1 تا انتهای موج 3</a:t>
            </a:r>
          </a:p>
          <a:p>
            <a:pPr marL="514350" indent="-514350" algn="r" rtl="1">
              <a:buFont typeface="+mj-lt"/>
              <a:buAutoNum type="arabicPeriod"/>
            </a:pPr>
            <a:endParaRPr lang="fa-IR" dirty="0" smtClean="0">
              <a:cs typeface="B Jalal" panose="00000400000000000000" pitchFamily="2" charset="-78"/>
            </a:endParaRP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717552" y="2860430"/>
            <a:ext cx="5347966" cy="3905959"/>
          </a:xfrm>
          <a:prstGeom prst="rect">
            <a:avLst/>
          </a:prstGeom>
        </p:spPr>
      </p:pic>
    </p:spTree>
    <p:extLst>
      <p:ext uri="{BB962C8B-B14F-4D97-AF65-F5344CB8AC3E}">
        <p14:creationId xmlns:p14="http://schemas.microsoft.com/office/powerpoint/2010/main" val="1129858653"/>
      </p:ext>
    </p:extLst>
  </p:cSld>
  <p:clrMapOvr>
    <a:masterClrMapping/>
  </p:clrMapOvr>
  <p:transition spd="slow">
    <p:push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5214" y="365125"/>
            <a:ext cx="5508585" cy="1325563"/>
          </a:xfrm>
        </p:spPr>
        <p:txBody>
          <a:bodyPr/>
          <a:lstStyle/>
          <a:p>
            <a:pPr algn="r" rtl="1"/>
            <a:r>
              <a:rPr lang="fa-IR" dirty="0" smtClean="0"/>
              <a:t>سخن بزرگان</a:t>
            </a:r>
            <a:endParaRPr lang="en-US" dirty="0"/>
          </a:p>
        </p:txBody>
      </p:sp>
      <p:sp>
        <p:nvSpPr>
          <p:cNvPr id="4" name="Rectangle 3"/>
          <p:cNvSpPr/>
          <p:nvPr/>
        </p:nvSpPr>
        <p:spPr>
          <a:xfrm>
            <a:off x="4921956" y="2316266"/>
            <a:ext cx="5803674" cy="1938992"/>
          </a:xfrm>
          <a:prstGeom prst="rect">
            <a:avLst/>
          </a:prstGeom>
        </p:spPr>
        <p:txBody>
          <a:bodyPr wrap="square">
            <a:spAutoFit/>
          </a:bodyPr>
          <a:lstStyle/>
          <a:p>
            <a:pPr algn="r" rtl="1"/>
            <a:r>
              <a:rPr lang="fa-IR" sz="2000" b="1" dirty="0" smtClean="0">
                <a:cs typeface="B Jalal" panose="00000400000000000000" pitchFamily="2" charset="-78"/>
              </a:rPr>
              <a:t>خانم نین</a:t>
            </a:r>
          </a:p>
          <a:p>
            <a:pPr algn="r" rtl="1"/>
            <a:r>
              <a:rPr lang="fa-IR" sz="1600" dirty="0" smtClean="0">
                <a:cs typeface="B Jalal" panose="00000400000000000000" pitchFamily="2" charset="-78"/>
              </a:rPr>
              <a:t>نویسنده فرانسوی</a:t>
            </a:r>
          </a:p>
          <a:p>
            <a:pPr algn="r" rtl="1"/>
            <a:endParaRPr lang="fa-IR" sz="2000" b="1" dirty="0" smtClean="0">
              <a:solidFill>
                <a:srgbClr val="252525"/>
              </a:solidFill>
              <a:latin typeface="Arial" panose="020B0604020202020204" pitchFamily="34" charset="0"/>
              <a:cs typeface="B Jalal" panose="00000400000000000000" pitchFamily="2" charset="-78"/>
            </a:endParaRPr>
          </a:p>
          <a:p>
            <a:pPr algn="r" rtl="1"/>
            <a:r>
              <a:rPr lang="fa-IR" sz="2000" b="1" dirty="0" smtClean="0">
                <a:solidFill>
                  <a:srgbClr val="252525"/>
                </a:solidFill>
                <a:latin typeface="Arial" panose="020B0604020202020204" pitchFamily="34" charset="0"/>
                <a:cs typeface="B Jalal" panose="00000400000000000000" pitchFamily="2" charset="-78"/>
              </a:rPr>
              <a:t>وقتی در اوایل راه تحت فشار ریسکی که کردید قرار بگیرید به مراتب   دردناک تر از فشار ریسکی است که در اولین گام می توانستید بردارید</a:t>
            </a:r>
            <a:endParaRPr lang="en-US" sz="2000" dirty="0">
              <a:cs typeface="B Jalal" panose="00000400000000000000" pitchFamily="2" charset="-78"/>
            </a:endParaRPr>
          </a:p>
        </p:txBody>
      </p:sp>
      <p:pic>
        <p:nvPicPr>
          <p:cNvPr id="7" name="Picture 2" descr="http://upload.wikimedia.org/wikipedia/commons/6/6c/Anais_N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898" y="1939220"/>
            <a:ext cx="3457575"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295199"/>
      </p:ext>
    </p:extLst>
  </p:cSld>
  <p:clrMapOvr>
    <a:masterClrMapping/>
  </p:clrMapOvr>
  <p:transition spd="slow">
    <p:push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فصل سوم : امواج اصلاحی (</a:t>
            </a:r>
            <a:r>
              <a:rPr lang="en-US" sz="4000" dirty="0" smtClean="0"/>
              <a:t>corrective waves</a:t>
            </a:r>
            <a:r>
              <a:rPr lang="fa-IR" sz="4000" dirty="0" smtClean="0"/>
              <a:t>)</a:t>
            </a:r>
            <a:endParaRPr lang="en-US" sz="4000" dirty="0"/>
          </a:p>
        </p:txBody>
      </p:sp>
      <p:sp>
        <p:nvSpPr>
          <p:cNvPr id="8" name="Content Placeholder 7"/>
          <p:cNvSpPr>
            <a:spLocks noGrp="1"/>
          </p:cNvSpPr>
          <p:nvPr>
            <p:ph idx="1"/>
          </p:nvPr>
        </p:nvSpPr>
        <p:spPr/>
        <p:txBody>
          <a:bodyPr/>
          <a:lstStyle/>
          <a:p>
            <a:pPr algn="r" rtl="1"/>
            <a:r>
              <a:rPr lang="fa-IR" dirty="0" smtClean="0">
                <a:cs typeface="B Jalal" panose="00000400000000000000" pitchFamily="2" charset="-78"/>
              </a:rPr>
              <a:t>بعد از 5 موجی ها رخ می دهند </a:t>
            </a:r>
          </a:p>
          <a:p>
            <a:pPr algn="r" rtl="1"/>
            <a:r>
              <a:rPr lang="fa-IR" dirty="0" smtClean="0">
                <a:cs typeface="B Jalal" panose="00000400000000000000" pitchFamily="2" charset="-78"/>
              </a:rPr>
              <a:t>معمولا در حالت </a:t>
            </a:r>
            <a:r>
              <a:rPr lang="en-US" dirty="0" smtClean="0">
                <a:cs typeface="B Jalal" panose="00000400000000000000" pitchFamily="2" charset="-78"/>
              </a:rPr>
              <a:t>ABC</a:t>
            </a:r>
            <a:r>
              <a:rPr lang="fa-IR" dirty="0" smtClean="0">
                <a:cs typeface="B Jalal" panose="00000400000000000000" pitchFamily="2" charset="-78"/>
              </a:rPr>
              <a:t> رخ می دهند به جاز مثلث ها!</a:t>
            </a:r>
          </a:p>
          <a:p>
            <a:pPr algn="r" rtl="1"/>
            <a:endParaRPr lang="en-US" dirty="0">
              <a:cs typeface="B Jalal" panose="00000400000000000000" pitchFamily="2" charset="-78"/>
            </a:endParaRPr>
          </a:p>
        </p:txBody>
      </p:sp>
    </p:spTree>
    <p:extLst>
      <p:ext uri="{BB962C8B-B14F-4D97-AF65-F5344CB8AC3E}">
        <p14:creationId xmlns:p14="http://schemas.microsoft.com/office/powerpoint/2010/main" val="2258305383"/>
      </p:ext>
    </p:extLst>
  </p:cSld>
  <p:clrMapOvr>
    <a:masterClrMapping/>
  </p:clrMapOvr>
  <p:transition spd="slow">
    <p:push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فصل سوم : امواج اصلاحی (</a:t>
            </a:r>
            <a:r>
              <a:rPr lang="en-US" sz="4000" dirty="0" smtClean="0"/>
              <a:t>corrective waves</a:t>
            </a:r>
            <a:r>
              <a:rPr lang="fa-IR" sz="4000" dirty="0" smtClean="0"/>
              <a:t>)</a:t>
            </a:r>
            <a:endParaRPr lang="en-US" sz="4000" dirty="0"/>
          </a:p>
        </p:txBody>
      </p:sp>
      <p:pic>
        <p:nvPicPr>
          <p:cNvPr id="3" name="Content Placeholder 2"/>
          <p:cNvPicPr>
            <a:picLocks noGrp="1" noChangeAspect="1"/>
          </p:cNvPicPr>
          <p:nvPr>
            <p:ph idx="1"/>
          </p:nvPr>
        </p:nvPicPr>
        <p:blipFill>
          <a:blip r:embed="rId3"/>
          <a:stretch>
            <a:fillRect/>
          </a:stretch>
        </p:blipFill>
        <p:spPr>
          <a:xfrm>
            <a:off x="2756002" y="1690688"/>
            <a:ext cx="7977017" cy="4538379"/>
          </a:xfrm>
          <a:prstGeom prst="rect">
            <a:avLst/>
          </a:prstGeom>
        </p:spPr>
      </p:pic>
    </p:spTree>
    <p:extLst>
      <p:ext uri="{BB962C8B-B14F-4D97-AF65-F5344CB8AC3E}">
        <p14:creationId xmlns:p14="http://schemas.microsoft.com/office/powerpoint/2010/main" val="3147251733"/>
      </p:ext>
    </p:extLst>
  </p:cSld>
  <p:clrMapOvr>
    <a:masterClrMapping/>
  </p:clrMapOvr>
  <p:transition spd="slow">
    <p:push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فصل سوم : امواج اصلاحی (</a:t>
            </a:r>
            <a:r>
              <a:rPr lang="en-US" sz="4000" dirty="0" smtClean="0"/>
              <a:t>corrective waves</a:t>
            </a:r>
            <a:r>
              <a:rPr lang="fa-IR" sz="4000" dirty="0" smtClean="0"/>
              <a:t>)</a:t>
            </a:r>
            <a:endParaRPr lang="en-US" sz="4000" dirty="0"/>
          </a:p>
        </p:txBody>
      </p:sp>
      <p:pic>
        <p:nvPicPr>
          <p:cNvPr id="3" name="Content Placeholder 2"/>
          <p:cNvPicPr>
            <a:picLocks noGrp="1" noChangeAspect="1"/>
          </p:cNvPicPr>
          <p:nvPr>
            <p:ph idx="1"/>
          </p:nvPr>
        </p:nvPicPr>
        <p:blipFill>
          <a:blip r:embed="rId3"/>
          <a:stretch>
            <a:fillRect/>
          </a:stretch>
        </p:blipFill>
        <p:spPr>
          <a:xfrm>
            <a:off x="838200" y="2269066"/>
            <a:ext cx="5075401" cy="2887557"/>
          </a:xfrm>
          <a:prstGeom prst="rect">
            <a:avLst/>
          </a:prstGeom>
        </p:spPr>
      </p:pic>
      <p:sp>
        <p:nvSpPr>
          <p:cNvPr id="7" name="Content Placeholder 2"/>
          <p:cNvSpPr txBox="1">
            <a:spLocks/>
          </p:cNvSpPr>
          <p:nvPr/>
        </p:nvSpPr>
        <p:spPr>
          <a:xfrm>
            <a:off x="5669280" y="1825625"/>
            <a:ext cx="56845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Jalal" panose="00000400000000000000" pitchFamily="2" charset="-78"/>
              </a:rPr>
              <a:t>بازار همچنان صعودی و خرسی است</a:t>
            </a:r>
          </a:p>
          <a:p>
            <a:pPr algn="r" rtl="1"/>
            <a:r>
              <a:rPr lang="fa-IR" dirty="0" smtClean="0">
                <a:cs typeface="B Jalal" panose="00000400000000000000" pitchFamily="2" charset="-78"/>
              </a:rPr>
              <a:t>ممکن است فقط یک اصلاح از روند صعودی باشد</a:t>
            </a:r>
          </a:p>
          <a:p>
            <a:pPr algn="r" rtl="1"/>
            <a:r>
              <a:rPr lang="fa-IR" dirty="0" smtClean="0">
                <a:cs typeface="B Jalal" panose="00000400000000000000" pitchFamily="2" charset="-78"/>
              </a:rPr>
              <a:t>آماده خرید در انتهای امواج اصلاحی باشیم</a:t>
            </a:r>
          </a:p>
          <a:p>
            <a:pPr algn="r" rtl="1"/>
            <a:endParaRPr lang="fa-IR" dirty="0" smtClean="0">
              <a:cs typeface="B Jalal" panose="00000400000000000000" pitchFamily="2" charset="-78"/>
            </a:endParaRPr>
          </a:p>
        </p:txBody>
      </p:sp>
    </p:spTree>
    <p:extLst>
      <p:ext uri="{BB962C8B-B14F-4D97-AF65-F5344CB8AC3E}">
        <p14:creationId xmlns:p14="http://schemas.microsoft.com/office/powerpoint/2010/main" val="3221817096"/>
      </p:ext>
    </p:extLst>
  </p:cSld>
  <p:clrMapOvr>
    <a:masterClrMapping/>
  </p:clrMapOvr>
  <p:transition spd="slow">
    <p:push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t>تله موج </a:t>
            </a:r>
            <a:r>
              <a:rPr lang="en-US" sz="4000" dirty="0" smtClean="0"/>
              <a:t>B</a:t>
            </a:r>
            <a:r>
              <a:rPr lang="fa-IR" sz="4000" dirty="0" smtClean="0"/>
              <a:t> را فراموش نکنیم</a:t>
            </a:r>
            <a:endParaRPr lang="fa-IR" sz="4000" dirty="0"/>
          </a:p>
        </p:txBody>
      </p:sp>
      <p:sp>
        <p:nvSpPr>
          <p:cNvPr id="7" name="Content Placeholder 2"/>
          <p:cNvSpPr txBox="1">
            <a:spLocks/>
          </p:cNvSpPr>
          <p:nvPr/>
        </p:nvSpPr>
        <p:spPr>
          <a:xfrm>
            <a:off x="5669280" y="1825625"/>
            <a:ext cx="56845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Jalal" panose="00000400000000000000" pitchFamily="2" charset="-78"/>
              </a:rPr>
              <a:t>معمولا معامله گران سرخوش هستند! و فکر می نند روند جدیدی شروع خواهد شد</a:t>
            </a:r>
          </a:p>
          <a:p>
            <a:pPr algn="r" rtl="1"/>
            <a:r>
              <a:rPr lang="fa-IR" dirty="0" smtClean="0">
                <a:cs typeface="B Jalal" panose="00000400000000000000" pitchFamily="2" charset="-78"/>
              </a:rPr>
              <a:t>اگر در بازار امکان معامله فروش وجود دارد موقیعت خوب کسب سود است</a:t>
            </a:r>
          </a:p>
          <a:p>
            <a:pPr algn="r" rtl="1"/>
            <a:endParaRPr lang="fa-IR" dirty="0" smtClean="0">
              <a:cs typeface="B Jalal" panose="00000400000000000000" pitchFamily="2" charset="-78"/>
            </a:endParaRPr>
          </a:p>
        </p:txBody>
      </p:sp>
      <p:pic>
        <p:nvPicPr>
          <p:cNvPr id="9" name="Content Placeholder 8"/>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838200" y="2722087"/>
            <a:ext cx="7255933" cy="4028668"/>
          </a:xfrm>
          <a:prstGeom prst="rect">
            <a:avLst/>
          </a:prstGeom>
        </p:spPr>
      </p:pic>
    </p:spTree>
    <p:extLst>
      <p:ext uri="{BB962C8B-B14F-4D97-AF65-F5344CB8AC3E}">
        <p14:creationId xmlns:p14="http://schemas.microsoft.com/office/powerpoint/2010/main" val="873329879"/>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موج </a:t>
            </a:r>
            <a:r>
              <a:rPr lang="en-US" sz="4000" dirty="0"/>
              <a:t>C</a:t>
            </a:r>
            <a:endParaRPr lang="fa-IR" sz="4000" dirty="0"/>
          </a:p>
        </p:txBody>
      </p:sp>
      <p:sp>
        <p:nvSpPr>
          <p:cNvPr id="7" name="Content Placeholder 2"/>
          <p:cNvSpPr txBox="1">
            <a:spLocks/>
          </p:cNvSpPr>
          <p:nvPr/>
        </p:nvSpPr>
        <p:spPr>
          <a:xfrm>
            <a:off x="5669280" y="1825625"/>
            <a:ext cx="56845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Jalal" panose="00000400000000000000" pitchFamily="2" charset="-78"/>
              </a:rPr>
              <a:t>بازار را به شدت به پائین می کشد</a:t>
            </a:r>
          </a:p>
          <a:p>
            <a:pPr algn="r" rtl="1"/>
            <a:r>
              <a:rPr lang="fa-IR" dirty="0" smtClean="0">
                <a:cs typeface="B Jalal" panose="00000400000000000000" pitchFamily="2" charset="-78"/>
              </a:rPr>
              <a:t>معمولا یک موج کشیده است اما وقتی که تمام می شود موقعیت بسیار خوبی برای خرید است</a:t>
            </a:r>
          </a:p>
        </p:txBody>
      </p:sp>
      <p:pic>
        <p:nvPicPr>
          <p:cNvPr id="5" name="Content Placeholder 4"/>
          <p:cNvPicPr>
            <a:picLocks noGrp="1" noChangeAspect="1"/>
          </p:cNvPicPr>
          <p:nvPr>
            <p:ph idx="1"/>
          </p:nvPr>
        </p:nvPicPr>
        <p:blipFill>
          <a:blip r:embed="rId3"/>
          <a:stretch>
            <a:fillRect/>
          </a:stretch>
        </p:blipFill>
        <p:spPr>
          <a:xfrm>
            <a:off x="1036865" y="2415821"/>
            <a:ext cx="4635870" cy="3918759"/>
          </a:xfrm>
          <a:prstGeom prst="rect">
            <a:avLst/>
          </a:prstGeom>
        </p:spPr>
      </p:pic>
    </p:spTree>
    <p:extLst>
      <p:ext uri="{BB962C8B-B14F-4D97-AF65-F5344CB8AC3E}">
        <p14:creationId xmlns:p14="http://schemas.microsoft.com/office/powerpoint/2010/main" val="1073842853"/>
      </p:ext>
    </p:extLst>
  </p:cSld>
  <p:clrMapOvr>
    <a:masterClrMapping/>
  </p:clrMapOvr>
  <p:transition spd="slow">
    <p:push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انواع امواج اصلاحی</a:t>
            </a:r>
            <a:endParaRPr lang="fa-IR" sz="4000" dirty="0"/>
          </a:p>
        </p:txBody>
      </p:sp>
      <p:sp>
        <p:nvSpPr>
          <p:cNvPr id="7" name="Content Placeholder 2"/>
          <p:cNvSpPr txBox="1">
            <a:spLocks/>
          </p:cNvSpPr>
          <p:nvPr/>
        </p:nvSpPr>
        <p:spPr>
          <a:xfrm>
            <a:off x="5669280" y="1825625"/>
            <a:ext cx="56845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mj-lt"/>
              <a:buAutoNum type="arabicPeriod"/>
            </a:pPr>
            <a:r>
              <a:rPr lang="fa-IR" dirty="0" smtClean="0">
                <a:cs typeface="B Jalal" panose="00000400000000000000" pitchFamily="2" charset="-78"/>
              </a:rPr>
              <a:t>تیز (</a:t>
            </a:r>
            <a:r>
              <a:rPr lang="en-US" dirty="0" smtClean="0">
                <a:cs typeface="B Jalal" panose="00000400000000000000" pitchFamily="2" charset="-78"/>
              </a:rPr>
              <a:t>Sharp</a:t>
            </a:r>
            <a:r>
              <a:rPr lang="fa-IR" dirty="0" smtClean="0">
                <a:cs typeface="B Jalal" panose="00000400000000000000" pitchFamily="2" charset="-78"/>
              </a:rPr>
              <a:t>)</a:t>
            </a:r>
          </a:p>
          <a:p>
            <a:pPr marL="514350" indent="-514350" algn="r" rtl="1">
              <a:buFont typeface="+mj-lt"/>
              <a:buAutoNum type="arabicPeriod"/>
            </a:pPr>
            <a:r>
              <a:rPr lang="fa-IR" dirty="0" smtClean="0">
                <a:cs typeface="B Jalal" panose="00000400000000000000" pitchFamily="2" charset="-78"/>
              </a:rPr>
              <a:t>مایل یا حاشیه دار </a:t>
            </a:r>
            <a:r>
              <a:rPr lang="fa-IR" dirty="0">
                <a:cs typeface="B Jalal" panose="00000400000000000000" pitchFamily="2" charset="-78"/>
              </a:rPr>
              <a:t>(</a:t>
            </a:r>
            <a:r>
              <a:rPr lang="en-US" dirty="0" smtClean="0">
                <a:cs typeface="B Jalal" panose="00000400000000000000" pitchFamily="2" charset="-78"/>
              </a:rPr>
              <a:t>Sideways</a:t>
            </a:r>
            <a:r>
              <a:rPr lang="fa-IR" dirty="0" smtClean="0">
                <a:cs typeface="B Jalal" panose="00000400000000000000" pitchFamily="2" charset="-78"/>
              </a:rPr>
              <a:t>)</a:t>
            </a:r>
          </a:p>
          <a:p>
            <a:pPr marL="0" indent="0" algn="r" rtl="1">
              <a:buNone/>
            </a:pPr>
            <a:endParaRPr lang="fa-IR" dirty="0">
              <a:cs typeface="B Jalal" panose="00000400000000000000" pitchFamily="2" charset="-78"/>
            </a:endParaRPr>
          </a:p>
        </p:txBody>
      </p:sp>
    </p:spTree>
    <p:extLst>
      <p:ext uri="{BB962C8B-B14F-4D97-AF65-F5344CB8AC3E}">
        <p14:creationId xmlns:p14="http://schemas.microsoft.com/office/powerpoint/2010/main" val="984981113"/>
      </p:ext>
    </p:extLst>
  </p:cSld>
  <p:clrMapOvr>
    <a:masterClrMapping/>
  </p:clrMapOvr>
  <p:transition spd="slow">
    <p:push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انواع امواج اصلاحی</a:t>
            </a:r>
            <a:r>
              <a:rPr lang="en-US" sz="4000" dirty="0" smtClean="0"/>
              <a:t> </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mj-lt"/>
              <a:buAutoNum type="arabicPeriod"/>
            </a:pPr>
            <a:r>
              <a:rPr lang="fa-IR" dirty="0" smtClean="0">
                <a:cs typeface="B Jalal" panose="00000400000000000000" pitchFamily="2" charset="-78"/>
              </a:rPr>
              <a:t>زیگزاگ (تیز )</a:t>
            </a:r>
          </a:p>
          <a:p>
            <a:pPr marL="514350" indent="-514350" algn="r" rtl="1">
              <a:buFont typeface="+mj-lt"/>
              <a:buAutoNum type="arabicPeriod"/>
            </a:pPr>
            <a:r>
              <a:rPr lang="fa-IR" dirty="0" smtClean="0">
                <a:cs typeface="B Jalal" panose="00000400000000000000" pitchFamily="2" charset="-78"/>
              </a:rPr>
              <a:t>مسطح یا همان تخت (مایل-3 نوع )</a:t>
            </a:r>
          </a:p>
          <a:p>
            <a:pPr marL="514350" indent="-514350" algn="r" rtl="1">
              <a:buFont typeface="+mj-lt"/>
              <a:buAutoNum type="arabicPeriod"/>
            </a:pPr>
            <a:r>
              <a:rPr lang="fa-IR" dirty="0" smtClean="0">
                <a:cs typeface="B Jalal" panose="00000400000000000000" pitchFamily="2" charset="-78"/>
              </a:rPr>
              <a:t>مثلث ها (مایل-4 </a:t>
            </a:r>
            <a:r>
              <a:rPr lang="fa-IR" dirty="0">
                <a:cs typeface="B Jalal" panose="00000400000000000000" pitchFamily="2" charset="-78"/>
              </a:rPr>
              <a:t>نوع )</a:t>
            </a:r>
          </a:p>
          <a:p>
            <a:pPr marL="514350" indent="-514350" algn="r" rtl="1">
              <a:buFont typeface="+mj-lt"/>
              <a:buAutoNum type="arabicPeriod"/>
            </a:pPr>
            <a:endParaRPr lang="fa-IR" dirty="0">
              <a:cs typeface="B Jalal" panose="00000400000000000000" pitchFamily="2" charset="-78"/>
            </a:endParaRPr>
          </a:p>
        </p:txBody>
      </p:sp>
    </p:spTree>
    <p:extLst>
      <p:ext uri="{BB962C8B-B14F-4D97-AF65-F5344CB8AC3E}">
        <p14:creationId xmlns:p14="http://schemas.microsoft.com/office/powerpoint/2010/main" val="1523329739"/>
      </p:ext>
    </p:extLst>
  </p:cSld>
  <p:clrMapOvr>
    <a:masterClrMapping/>
  </p:clrMapOvr>
  <p:transition spd="slow">
    <p:push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انواع امواج اصلاحی</a:t>
            </a:r>
            <a:r>
              <a:rPr lang="en-US" sz="4000" dirty="0" smtClean="0"/>
              <a:t> </a:t>
            </a:r>
            <a:endParaRPr lang="fa-IR" sz="4000" dirty="0"/>
          </a:p>
        </p:txBody>
      </p:sp>
      <p:pic>
        <p:nvPicPr>
          <p:cNvPr id="8" name="Content Placeholder 7"/>
          <p:cNvPicPr>
            <a:picLocks noGrp="1" noChangeAspect="1"/>
          </p:cNvPicPr>
          <p:nvPr>
            <p:ph idx="1"/>
          </p:nvPr>
        </p:nvPicPr>
        <p:blipFill>
          <a:blip r:embed="rId3"/>
          <a:stretch>
            <a:fillRect/>
          </a:stretch>
        </p:blipFill>
        <p:spPr>
          <a:xfrm>
            <a:off x="1575976" y="1893359"/>
            <a:ext cx="9581915" cy="4351338"/>
          </a:xfrm>
          <a:prstGeom prst="rect">
            <a:avLst/>
          </a:prstGeom>
        </p:spPr>
      </p:pic>
    </p:spTree>
    <p:extLst>
      <p:ext uri="{BB962C8B-B14F-4D97-AF65-F5344CB8AC3E}">
        <p14:creationId xmlns:p14="http://schemas.microsoft.com/office/powerpoint/2010/main" val="377155046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الگو های اصلی</a:t>
            </a:r>
            <a:endParaRPr lang="en-US" dirty="0"/>
          </a:p>
        </p:txBody>
      </p:sp>
      <p:pic>
        <p:nvPicPr>
          <p:cNvPr id="3" name="Picture 2"/>
          <p:cNvPicPr>
            <a:picLocks noChangeAspect="1"/>
          </p:cNvPicPr>
          <p:nvPr/>
        </p:nvPicPr>
        <p:blipFill>
          <a:blip r:embed="rId3"/>
          <a:stretch>
            <a:fillRect/>
          </a:stretch>
        </p:blipFill>
        <p:spPr>
          <a:xfrm>
            <a:off x="2387423" y="1428750"/>
            <a:ext cx="4752975" cy="5429250"/>
          </a:xfrm>
          <a:prstGeom prst="rect">
            <a:avLst/>
          </a:prstGeom>
        </p:spPr>
      </p:pic>
    </p:spTree>
    <p:extLst>
      <p:ext uri="{BB962C8B-B14F-4D97-AF65-F5344CB8AC3E}">
        <p14:creationId xmlns:p14="http://schemas.microsoft.com/office/powerpoint/2010/main" val="2713262446"/>
      </p:ext>
    </p:extLst>
  </p:cSld>
  <p:clrMapOvr>
    <a:masterClrMapping/>
  </p:clrMapOvr>
  <p:transition spd="slow">
    <p:push dir="u"/>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کاراکتر زیگزاگ</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r" rtl="1">
              <a:buFont typeface="+mj-lt"/>
              <a:buAutoNum type="arabicPeriod"/>
            </a:pPr>
            <a:r>
              <a:rPr lang="fa-IR" dirty="0" smtClean="0">
                <a:cs typeface="B Jalal" panose="00000400000000000000" pitchFamily="2" charset="-78"/>
              </a:rPr>
              <a:t>در یک روند صعودی در جهت مخالف روند حرکت می کنند</a:t>
            </a:r>
          </a:p>
          <a:p>
            <a:pPr marL="514350" indent="-514350" algn="r" rtl="1">
              <a:buFont typeface="+mj-lt"/>
              <a:buAutoNum type="arabicPeriod"/>
            </a:pPr>
            <a:r>
              <a:rPr lang="fa-IR" dirty="0" smtClean="0">
                <a:cs typeface="B Jalal" panose="00000400000000000000" pitchFamily="2" charset="-78"/>
              </a:rPr>
              <a:t>عضو خانواده اصلاح های تیز هستند</a:t>
            </a:r>
            <a:endParaRPr lang="fa-IR" dirty="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717551" y="1983243"/>
            <a:ext cx="3829050" cy="4600575"/>
          </a:xfrm>
          <a:prstGeom prst="rect">
            <a:avLst/>
          </a:prstGeom>
        </p:spPr>
      </p:pic>
    </p:spTree>
    <p:extLst>
      <p:ext uri="{BB962C8B-B14F-4D97-AF65-F5344CB8AC3E}">
        <p14:creationId xmlns:p14="http://schemas.microsoft.com/office/powerpoint/2010/main" val="3874195116"/>
      </p:ext>
    </p:extLst>
  </p:cSld>
  <p:clrMapOvr>
    <a:masterClrMapping/>
  </p:clrMapOvr>
  <p:transition spd="slow">
    <p:push di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داخلی زیگزاگ ها</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ساختار اصلاحی سه موجی </a:t>
            </a:r>
            <a:r>
              <a:rPr lang="en-US" dirty="0" smtClean="0">
                <a:cs typeface="B Jalal" panose="00000400000000000000" pitchFamily="2" charset="-78"/>
              </a:rPr>
              <a:t>A-B-C</a:t>
            </a:r>
          </a:p>
          <a:p>
            <a:pPr marL="457200" lvl="1" indent="0" algn="r" rtl="1">
              <a:buNone/>
            </a:pPr>
            <a:r>
              <a:rPr lang="fa-IR" dirty="0" smtClean="0">
                <a:cs typeface="B Jalal" panose="00000400000000000000" pitchFamily="2" charset="-78"/>
              </a:rPr>
              <a:t>موج </a:t>
            </a:r>
            <a:r>
              <a:rPr lang="en-US" dirty="0" smtClean="0">
                <a:cs typeface="B Jalal" panose="00000400000000000000" pitchFamily="2" charset="-78"/>
              </a:rPr>
              <a:t>A</a:t>
            </a:r>
            <a:r>
              <a:rPr lang="fa-IR" dirty="0" smtClean="0">
                <a:cs typeface="B Jalal" panose="00000400000000000000" pitchFamily="2" charset="-78"/>
              </a:rPr>
              <a:t> و </a:t>
            </a:r>
            <a:r>
              <a:rPr lang="en-US" dirty="0" smtClean="0">
                <a:cs typeface="B Jalal" panose="00000400000000000000" pitchFamily="2" charset="-78"/>
              </a:rPr>
              <a:t>C</a:t>
            </a:r>
            <a:r>
              <a:rPr lang="fa-IR" dirty="0" smtClean="0">
                <a:cs typeface="B Jalal" panose="00000400000000000000" pitchFamily="2" charset="-78"/>
              </a:rPr>
              <a:t> هر دو 5 موجی هستند</a:t>
            </a:r>
          </a:p>
          <a:p>
            <a:pPr marL="457200" lvl="1" indent="0" algn="r" rtl="1">
              <a:buNone/>
            </a:pPr>
            <a:r>
              <a:rPr lang="fa-IR" dirty="0" smtClean="0">
                <a:cs typeface="B Jalal" panose="00000400000000000000" pitchFamily="2" charset="-78"/>
              </a:rPr>
              <a:t>با موج </a:t>
            </a:r>
            <a:r>
              <a:rPr lang="en-US" dirty="0" smtClean="0">
                <a:cs typeface="B Jalal" panose="00000400000000000000" pitchFamily="2" charset="-78"/>
              </a:rPr>
              <a:t>B </a:t>
            </a:r>
            <a:r>
              <a:rPr lang="fa-IR" dirty="0" smtClean="0">
                <a:cs typeface="B Jalal" panose="00000400000000000000" pitchFamily="2" charset="-78"/>
              </a:rPr>
              <a:t> سه موجی اصلاح می شوند</a:t>
            </a:r>
          </a:p>
          <a:p>
            <a:pPr marL="457200" lvl="1" indent="0" algn="r" rtl="1">
              <a:buNone/>
            </a:pPr>
            <a:endParaRPr lang="fa-IR" dirty="0">
              <a:cs typeface="B Jalal" panose="00000400000000000000" pitchFamily="2" charset="-78"/>
            </a:endParaRPr>
          </a:p>
          <a:p>
            <a:pPr marL="0" indent="0" algn="r" rtl="1">
              <a:buNone/>
            </a:pPr>
            <a:r>
              <a:rPr lang="fa-IR" dirty="0" smtClean="0">
                <a:cs typeface="B Jalal" panose="00000400000000000000" pitchFamily="2" charset="-78"/>
              </a:rPr>
              <a:t>جنبشی – اصلاحی - جنبشی</a:t>
            </a:r>
          </a:p>
          <a:p>
            <a:pPr marL="457200" lvl="1" indent="0" algn="r" rtl="1">
              <a:buNone/>
            </a:pPr>
            <a:endParaRPr lang="fa-IR" dirty="0">
              <a:cs typeface="B Jalal" panose="00000400000000000000" pitchFamily="2" charset="-78"/>
            </a:endParaRPr>
          </a:p>
          <a:p>
            <a:pPr marL="0" indent="0" algn="r" rtl="1">
              <a:buNone/>
            </a:pPr>
            <a:endParaRPr lang="fa-IR" dirty="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717551" y="1983243"/>
            <a:ext cx="3829050" cy="4600575"/>
          </a:xfrm>
          <a:prstGeom prst="rect">
            <a:avLst/>
          </a:prstGeom>
        </p:spPr>
      </p:pic>
    </p:spTree>
    <p:extLst>
      <p:ext uri="{BB962C8B-B14F-4D97-AF65-F5344CB8AC3E}">
        <p14:creationId xmlns:p14="http://schemas.microsoft.com/office/powerpoint/2010/main" val="1691826502"/>
      </p:ext>
    </p:extLst>
  </p:cSld>
  <p:clrMapOvr>
    <a:masterClrMapping/>
  </p:clrMapOvr>
  <p:transition spd="slow">
    <p:push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کاراکتر مسطح  یا همان فلت (</a:t>
            </a:r>
            <a:r>
              <a:rPr lang="en-US" sz="4000" dirty="0" smtClean="0"/>
              <a:t>Flat</a:t>
            </a:r>
            <a:r>
              <a:rPr lang="fa-IR" sz="4000" dirty="0" smtClean="0"/>
              <a:t> )</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Jalal" panose="00000400000000000000" pitchFamily="2" charset="-78"/>
              </a:rPr>
              <a:t>از ساختار امواج اصلاحی مایل هستند</a:t>
            </a:r>
          </a:p>
          <a:p>
            <a:pPr algn="r" rtl="1"/>
            <a:r>
              <a:rPr lang="fa-IR" dirty="0" smtClean="0">
                <a:cs typeface="B Jalal" panose="00000400000000000000" pitchFamily="2" charset="-78"/>
              </a:rPr>
              <a:t>تخت ها به سه دسته تقسیم می شوند</a:t>
            </a:r>
          </a:p>
          <a:p>
            <a:pPr lvl="1" algn="r" rtl="1"/>
            <a:r>
              <a:rPr lang="fa-IR" dirty="0" smtClean="0">
                <a:cs typeface="B Jalal" panose="00000400000000000000" pitchFamily="2" charset="-78"/>
              </a:rPr>
              <a:t>تخت منظم (</a:t>
            </a:r>
            <a:r>
              <a:rPr lang="en-US" dirty="0" smtClean="0">
                <a:cs typeface="B Jalal" panose="00000400000000000000" pitchFamily="2" charset="-78"/>
              </a:rPr>
              <a:t>Regular</a:t>
            </a:r>
            <a:r>
              <a:rPr lang="fa-IR" dirty="0" smtClean="0">
                <a:cs typeface="B Jalal" panose="00000400000000000000" pitchFamily="2" charset="-78"/>
              </a:rPr>
              <a:t>)</a:t>
            </a:r>
          </a:p>
          <a:p>
            <a:pPr lvl="1" algn="r" rtl="1"/>
            <a:r>
              <a:rPr lang="fa-IR" dirty="0" smtClean="0">
                <a:cs typeface="B Jalal" panose="00000400000000000000" pitchFamily="2" charset="-78"/>
              </a:rPr>
              <a:t>تخت نا منظم</a:t>
            </a:r>
            <a:r>
              <a:rPr lang="en-US" dirty="0" smtClean="0">
                <a:cs typeface="B Jalal" panose="00000400000000000000" pitchFamily="2" charset="-78"/>
              </a:rPr>
              <a:t> </a:t>
            </a:r>
            <a:r>
              <a:rPr lang="fa-IR" dirty="0" smtClean="0">
                <a:cs typeface="B Jalal" panose="00000400000000000000" pitchFamily="2" charset="-78"/>
              </a:rPr>
              <a:t> یا بازشونده (</a:t>
            </a:r>
            <a:r>
              <a:rPr lang="en-US" dirty="0" smtClean="0">
                <a:cs typeface="B Jalal" panose="00000400000000000000" pitchFamily="2" charset="-78"/>
              </a:rPr>
              <a:t>Irregular or expanded</a:t>
            </a:r>
            <a:r>
              <a:rPr lang="fa-IR" dirty="0" smtClean="0">
                <a:cs typeface="B Jalal" panose="00000400000000000000" pitchFamily="2" charset="-78"/>
              </a:rPr>
              <a:t>)</a:t>
            </a:r>
            <a:endParaRPr lang="en-US" dirty="0" smtClean="0">
              <a:cs typeface="B Jalal" panose="00000400000000000000" pitchFamily="2" charset="-78"/>
            </a:endParaRPr>
          </a:p>
          <a:p>
            <a:pPr lvl="1" algn="r" rtl="1"/>
            <a:r>
              <a:rPr lang="fa-IR" dirty="0" smtClean="0">
                <a:cs typeface="B Jalal" panose="00000400000000000000" pitchFamily="2" charset="-78"/>
              </a:rPr>
              <a:t>تخت دونده (</a:t>
            </a:r>
            <a:r>
              <a:rPr lang="en-US" dirty="0" smtClean="0">
                <a:cs typeface="B Jalal" panose="00000400000000000000" pitchFamily="2" charset="-78"/>
              </a:rPr>
              <a:t>running</a:t>
            </a:r>
            <a:r>
              <a:rPr lang="fa-IR" dirty="0" smtClean="0">
                <a:cs typeface="B Jalal" panose="00000400000000000000" pitchFamily="2" charset="-78"/>
              </a:rPr>
              <a:t>)</a:t>
            </a:r>
          </a:p>
          <a:p>
            <a:pPr lvl="1" algn="r" rtl="1"/>
            <a:endParaRPr lang="fa-IR" dirty="0" smtClean="0">
              <a:cs typeface="B Jalal" panose="00000400000000000000" pitchFamily="2" charset="-78"/>
            </a:endParaRPr>
          </a:p>
          <a:p>
            <a:pPr marL="514350" indent="-514350" algn="r" rtl="1">
              <a:buFont typeface="+mj-lt"/>
              <a:buAutoNum type="arabicPeriod"/>
            </a:pPr>
            <a:endParaRPr lang="fa-IR" dirty="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838200" y="2467856"/>
            <a:ext cx="3400425" cy="4067175"/>
          </a:xfrm>
          <a:prstGeom prst="rect">
            <a:avLst/>
          </a:prstGeom>
        </p:spPr>
      </p:pic>
    </p:spTree>
    <p:extLst>
      <p:ext uri="{BB962C8B-B14F-4D97-AF65-F5344CB8AC3E}">
        <p14:creationId xmlns:p14="http://schemas.microsoft.com/office/powerpoint/2010/main" val="4174366870"/>
      </p:ext>
    </p:extLst>
  </p:cSld>
  <p:clrMapOvr>
    <a:masterClrMapping/>
  </p:clrMapOvr>
  <p:transition spd="slow">
    <p:push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نحوه تشخیص نوع موج تخت </a:t>
            </a:r>
            <a:endParaRPr lang="fa-IR" sz="4000" dirty="0"/>
          </a:p>
        </p:txBody>
      </p:sp>
      <p:pic>
        <p:nvPicPr>
          <p:cNvPr id="3" name="Picture 2"/>
          <p:cNvPicPr>
            <a:picLocks noChangeAspect="1"/>
          </p:cNvPicPr>
          <p:nvPr/>
        </p:nvPicPr>
        <p:blipFill>
          <a:blip r:embed="rId3"/>
          <a:stretch>
            <a:fillRect/>
          </a:stretch>
        </p:blipFill>
        <p:spPr>
          <a:xfrm>
            <a:off x="1520824" y="1478669"/>
            <a:ext cx="9953625" cy="5210175"/>
          </a:xfrm>
          <a:prstGeom prst="rect">
            <a:avLst/>
          </a:prstGeom>
        </p:spPr>
      </p:pic>
    </p:spTree>
    <p:extLst>
      <p:ext uri="{BB962C8B-B14F-4D97-AF65-F5344CB8AC3E}">
        <p14:creationId xmlns:p14="http://schemas.microsoft.com/office/powerpoint/2010/main" val="897076349"/>
      </p:ext>
    </p:extLst>
  </p:cSld>
  <p:clrMapOvr>
    <a:masterClrMapping/>
  </p:clrMapOvr>
  <p:transition spd="slow">
    <p:push di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سایپا </a:t>
            </a:r>
            <a:endParaRPr lang="fa-IR" sz="4000" dirty="0"/>
          </a:p>
        </p:txBody>
      </p:sp>
      <p:pic>
        <p:nvPicPr>
          <p:cNvPr id="7" name="Picture 6"/>
          <p:cNvPicPr>
            <a:picLocks noChangeAspect="1"/>
          </p:cNvPicPr>
          <p:nvPr/>
        </p:nvPicPr>
        <p:blipFill>
          <a:blip r:embed="rId3"/>
          <a:stretch>
            <a:fillRect/>
          </a:stretch>
        </p:blipFill>
        <p:spPr>
          <a:xfrm>
            <a:off x="2345872" y="1503095"/>
            <a:ext cx="8496300" cy="5354905"/>
          </a:xfrm>
          <a:prstGeom prst="rect">
            <a:avLst/>
          </a:prstGeom>
        </p:spPr>
      </p:pic>
    </p:spTree>
    <p:extLst>
      <p:ext uri="{BB962C8B-B14F-4D97-AF65-F5344CB8AC3E}">
        <p14:creationId xmlns:p14="http://schemas.microsoft.com/office/powerpoint/2010/main" val="4095912883"/>
      </p:ext>
    </p:extLst>
  </p:cSld>
  <p:clrMapOvr>
    <a:masterClrMapping/>
  </p:clrMapOvr>
  <p:transition spd="slow">
    <p:push di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داخلی تخت ها</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ساختار اصلاحی سه موجی </a:t>
            </a:r>
            <a:r>
              <a:rPr lang="en-US" dirty="0" smtClean="0">
                <a:cs typeface="B Jalal" panose="00000400000000000000" pitchFamily="2" charset="-78"/>
              </a:rPr>
              <a:t>A-B-C</a:t>
            </a:r>
          </a:p>
          <a:p>
            <a:pPr marL="457200" lvl="1" indent="0" algn="r" rtl="1">
              <a:buNone/>
            </a:pPr>
            <a:r>
              <a:rPr lang="fa-IR" dirty="0" smtClean="0">
                <a:cs typeface="B Jalal" panose="00000400000000000000" pitchFamily="2" charset="-78"/>
              </a:rPr>
              <a:t>موج </a:t>
            </a:r>
            <a:r>
              <a:rPr lang="en-US" dirty="0" smtClean="0">
                <a:cs typeface="B Jalal" panose="00000400000000000000" pitchFamily="2" charset="-78"/>
              </a:rPr>
              <a:t>A</a:t>
            </a:r>
            <a:r>
              <a:rPr lang="fa-IR" dirty="0" smtClean="0">
                <a:cs typeface="B Jalal" panose="00000400000000000000" pitchFamily="2" charset="-78"/>
              </a:rPr>
              <a:t> و </a:t>
            </a:r>
            <a:r>
              <a:rPr lang="en-US" dirty="0" smtClean="0">
                <a:cs typeface="B Jalal" panose="00000400000000000000" pitchFamily="2" charset="-78"/>
              </a:rPr>
              <a:t>B</a:t>
            </a:r>
            <a:r>
              <a:rPr lang="fa-IR" dirty="0" smtClean="0">
                <a:cs typeface="B Jalal" panose="00000400000000000000" pitchFamily="2" charset="-78"/>
              </a:rPr>
              <a:t> هر دو </a:t>
            </a:r>
            <a:r>
              <a:rPr lang="en-US" dirty="0" smtClean="0">
                <a:cs typeface="B Jalal" panose="00000400000000000000" pitchFamily="2" charset="-78"/>
              </a:rPr>
              <a:t>3</a:t>
            </a:r>
            <a:r>
              <a:rPr lang="fa-IR" dirty="0" smtClean="0">
                <a:cs typeface="B Jalal" panose="00000400000000000000" pitchFamily="2" charset="-78"/>
              </a:rPr>
              <a:t> موجی هستند</a:t>
            </a:r>
          </a:p>
          <a:p>
            <a:pPr marL="457200" lvl="1" indent="0" algn="r" rtl="1">
              <a:buNone/>
            </a:pPr>
            <a:r>
              <a:rPr lang="fa-IR" dirty="0" smtClean="0">
                <a:cs typeface="B Jalal" panose="00000400000000000000" pitchFamily="2" charset="-78"/>
              </a:rPr>
              <a:t>با موج </a:t>
            </a:r>
            <a:r>
              <a:rPr lang="en-US" dirty="0" smtClean="0">
                <a:cs typeface="B Jalal" panose="00000400000000000000" pitchFamily="2" charset="-78"/>
              </a:rPr>
              <a:t>C </a:t>
            </a:r>
            <a:r>
              <a:rPr lang="fa-IR" dirty="0" smtClean="0">
                <a:cs typeface="B Jalal" panose="00000400000000000000" pitchFamily="2" charset="-78"/>
              </a:rPr>
              <a:t> پنج موجی است</a:t>
            </a:r>
          </a:p>
          <a:p>
            <a:pPr marL="457200" lvl="1" indent="0" algn="r" rtl="1">
              <a:buNone/>
            </a:pPr>
            <a:r>
              <a:rPr lang="fa-IR" dirty="0" smtClean="0">
                <a:cs typeface="B Jalal" panose="00000400000000000000" pitchFamily="2" charset="-78"/>
              </a:rPr>
              <a:t>معمولا در موج 4 رخ می دهند</a:t>
            </a:r>
          </a:p>
          <a:p>
            <a:pPr marL="457200" lvl="1" indent="0" algn="r" rtl="1">
              <a:buNone/>
            </a:pPr>
            <a:endParaRPr lang="fa-IR" dirty="0">
              <a:cs typeface="B Jalal" panose="00000400000000000000" pitchFamily="2" charset="-78"/>
            </a:endParaRPr>
          </a:p>
          <a:p>
            <a:pPr marL="0" indent="0" algn="r" rtl="1">
              <a:buNone/>
            </a:pPr>
            <a:r>
              <a:rPr lang="fa-IR" dirty="0">
                <a:cs typeface="B Jalal" panose="00000400000000000000" pitchFamily="2" charset="-78"/>
              </a:rPr>
              <a:t>اصلاحی</a:t>
            </a:r>
            <a:r>
              <a:rPr lang="fa-IR" dirty="0" smtClean="0">
                <a:cs typeface="B Jalal" panose="00000400000000000000" pitchFamily="2" charset="-78"/>
              </a:rPr>
              <a:t>– اصلاحی - جنبشی</a:t>
            </a:r>
          </a:p>
          <a:p>
            <a:pPr marL="457200" lvl="1" indent="0" algn="r" rtl="1">
              <a:buNone/>
            </a:pPr>
            <a:endParaRPr lang="fa-IR" dirty="0">
              <a:cs typeface="B Jalal" panose="00000400000000000000" pitchFamily="2" charset="-78"/>
            </a:endParaRPr>
          </a:p>
          <a:p>
            <a:pPr marL="0" indent="0" algn="r" rtl="1">
              <a:buNone/>
            </a:pPr>
            <a:endParaRPr lang="fa-IR" dirty="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1036865" y="2225675"/>
            <a:ext cx="3705225" cy="4086225"/>
          </a:xfrm>
          <a:prstGeom prst="rect">
            <a:avLst/>
          </a:prstGeom>
        </p:spPr>
      </p:pic>
    </p:spTree>
    <p:extLst>
      <p:ext uri="{BB962C8B-B14F-4D97-AF65-F5344CB8AC3E}">
        <p14:creationId xmlns:p14="http://schemas.microsoft.com/office/powerpoint/2010/main" val="546725126"/>
      </p:ext>
    </p:extLst>
  </p:cSld>
  <p:clrMapOvr>
    <a:masterClrMapping/>
  </p:clrMapOvr>
  <p:transition spd="slow">
    <p:push di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کاراکتر مثلث ها(</a:t>
            </a:r>
            <a:r>
              <a:rPr lang="en-US" sz="4000" dirty="0" smtClean="0"/>
              <a:t>Triangles</a:t>
            </a:r>
            <a:r>
              <a:rPr lang="fa-IR" sz="4000" dirty="0" smtClean="0"/>
              <a:t> )</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Jalal" panose="00000400000000000000" pitchFamily="2" charset="-78"/>
              </a:rPr>
              <a:t>ساختار مایل دارند که به صورت جمع شونده و باز شونده دیده می شوند</a:t>
            </a:r>
          </a:p>
          <a:p>
            <a:pPr algn="r" rtl="1"/>
            <a:r>
              <a:rPr lang="fa-IR" dirty="0" smtClean="0">
                <a:cs typeface="B Jalal" panose="00000400000000000000" pitchFamily="2" charset="-78"/>
              </a:rPr>
              <a:t>5 موجی هستند که در جهت خلاف روند شکل می گیرند </a:t>
            </a:r>
            <a:r>
              <a:rPr lang="en-US" dirty="0" smtClean="0">
                <a:cs typeface="B Jalal" panose="00000400000000000000" pitchFamily="2" charset="-78"/>
              </a:rPr>
              <a:t>ABCDE</a:t>
            </a:r>
          </a:p>
          <a:p>
            <a:pPr algn="r" rtl="1"/>
            <a:r>
              <a:rPr lang="fa-IR" dirty="0" smtClean="0">
                <a:cs typeface="B Jalal" panose="00000400000000000000" pitchFamily="2" charset="-78"/>
              </a:rPr>
              <a:t>چهار دسته دارند :</a:t>
            </a:r>
          </a:p>
          <a:p>
            <a:pPr marL="1371600" lvl="2" indent="-457200" algn="r" rtl="1">
              <a:buFont typeface="+mj-lt"/>
              <a:buAutoNum type="arabicPeriod"/>
            </a:pPr>
            <a:r>
              <a:rPr lang="fa-IR" dirty="0" smtClean="0">
                <a:cs typeface="B Jalal" panose="00000400000000000000" pitchFamily="2" charset="-78"/>
              </a:rPr>
              <a:t>متقارن</a:t>
            </a:r>
          </a:p>
          <a:p>
            <a:pPr marL="1371600" lvl="2" indent="-457200" algn="r" rtl="1">
              <a:buFont typeface="+mj-lt"/>
              <a:buAutoNum type="arabicPeriod"/>
            </a:pPr>
            <a:r>
              <a:rPr lang="fa-IR" dirty="0" smtClean="0">
                <a:cs typeface="B Jalal" panose="00000400000000000000" pitchFamily="2" charset="-78"/>
              </a:rPr>
              <a:t>صعودی</a:t>
            </a:r>
          </a:p>
          <a:p>
            <a:pPr marL="1371600" lvl="2" indent="-457200" algn="r" rtl="1">
              <a:buFont typeface="+mj-lt"/>
              <a:buAutoNum type="arabicPeriod"/>
            </a:pPr>
            <a:r>
              <a:rPr lang="fa-IR" dirty="0" smtClean="0">
                <a:cs typeface="B Jalal" panose="00000400000000000000" pitchFamily="2" charset="-78"/>
              </a:rPr>
              <a:t>نزولی</a:t>
            </a:r>
            <a:r>
              <a:rPr lang="en-US" dirty="0" smtClean="0">
                <a:cs typeface="B Jalal" panose="00000400000000000000" pitchFamily="2" charset="-78"/>
              </a:rPr>
              <a:t> </a:t>
            </a:r>
          </a:p>
          <a:p>
            <a:pPr marL="1371600" lvl="2" indent="-457200" algn="r" rtl="1">
              <a:buFont typeface="+mj-lt"/>
              <a:buAutoNum type="arabicPeriod"/>
            </a:pPr>
            <a:r>
              <a:rPr lang="fa-IR" dirty="0" smtClean="0">
                <a:cs typeface="B Jalal" panose="00000400000000000000" pitchFamily="2" charset="-78"/>
              </a:rPr>
              <a:t>متقارن برعکس</a:t>
            </a:r>
          </a:p>
        </p:txBody>
      </p:sp>
      <p:pic>
        <p:nvPicPr>
          <p:cNvPr id="3" name="Picture 2"/>
          <p:cNvPicPr>
            <a:picLocks noChangeAspect="1"/>
          </p:cNvPicPr>
          <p:nvPr/>
        </p:nvPicPr>
        <p:blipFill>
          <a:blip r:embed="rId3"/>
          <a:stretch>
            <a:fillRect/>
          </a:stretch>
        </p:blipFill>
        <p:spPr>
          <a:xfrm>
            <a:off x="717551" y="2447925"/>
            <a:ext cx="3695700" cy="4410075"/>
          </a:xfrm>
          <a:prstGeom prst="rect">
            <a:avLst/>
          </a:prstGeom>
        </p:spPr>
      </p:pic>
    </p:spTree>
    <p:extLst>
      <p:ext uri="{BB962C8B-B14F-4D97-AF65-F5344CB8AC3E}">
        <p14:creationId xmlns:p14="http://schemas.microsoft.com/office/powerpoint/2010/main" val="4108150762"/>
      </p:ext>
    </p:extLst>
  </p:cSld>
  <p:clrMapOvr>
    <a:masterClrMapping/>
  </p:clrMapOvr>
  <p:transition spd="slow">
    <p:push dir="u"/>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مثلث ها</a:t>
            </a:r>
            <a:endParaRPr lang="fa-IR" sz="4000" dirty="0"/>
          </a:p>
        </p:txBody>
      </p:sp>
      <p:pic>
        <p:nvPicPr>
          <p:cNvPr id="5" name="Picture 4"/>
          <p:cNvPicPr>
            <a:picLocks noChangeAspect="1"/>
          </p:cNvPicPr>
          <p:nvPr/>
        </p:nvPicPr>
        <p:blipFill>
          <a:blip r:embed="rId3"/>
          <a:stretch>
            <a:fillRect/>
          </a:stretch>
        </p:blipFill>
        <p:spPr>
          <a:xfrm>
            <a:off x="2627313" y="1690688"/>
            <a:ext cx="7939088" cy="4908784"/>
          </a:xfrm>
          <a:prstGeom prst="rect">
            <a:avLst/>
          </a:prstGeom>
        </p:spPr>
      </p:pic>
    </p:spTree>
    <p:extLst>
      <p:ext uri="{BB962C8B-B14F-4D97-AF65-F5344CB8AC3E}">
        <p14:creationId xmlns:p14="http://schemas.microsoft.com/office/powerpoint/2010/main" val="3490644634"/>
      </p:ext>
    </p:extLst>
  </p:cSld>
  <p:clrMapOvr>
    <a:masterClrMapping/>
  </p:clrMapOvr>
  <p:transition spd="slow">
    <p:push dir="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داخلی مثلث ها</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ساختار اصلاحی سه موجی </a:t>
            </a:r>
            <a:r>
              <a:rPr lang="en-US" dirty="0" smtClean="0">
                <a:cs typeface="B Jalal" panose="00000400000000000000" pitchFamily="2" charset="-78"/>
              </a:rPr>
              <a:t>A-B-C-D-E</a:t>
            </a:r>
          </a:p>
          <a:p>
            <a:pPr marL="457200" lvl="1" indent="0" algn="r" rtl="1">
              <a:buNone/>
            </a:pPr>
            <a:r>
              <a:rPr lang="fa-IR" dirty="0" smtClean="0">
                <a:cs typeface="B Jalal" panose="00000400000000000000" pitchFamily="2" charset="-78"/>
              </a:rPr>
              <a:t>تمام سه موجی هستند</a:t>
            </a:r>
          </a:p>
          <a:p>
            <a:pPr marL="457200" lvl="1" indent="0" algn="r" rtl="1">
              <a:buNone/>
            </a:pPr>
            <a:endParaRPr lang="fa-IR" dirty="0">
              <a:cs typeface="B Jalal" panose="00000400000000000000" pitchFamily="2" charset="-78"/>
            </a:endParaRPr>
          </a:p>
          <a:p>
            <a:pPr marL="0" indent="0" algn="r" rtl="1">
              <a:buNone/>
            </a:pPr>
            <a:r>
              <a:rPr lang="fa-IR" dirty="0">
                <a:cs typeface="B Jalal" panose="00000400000000000000" pitchFamily="2" charset="-78"/>
              </a:rPr>
              <a:t>اصلاحی</a:t>
            </a:r>
            <a:r>
              <a:rPr lang="fa-IR" dirty="0" smtClean="0">
                <a:cs typeface="B Jalal" panose="00000400000000000000" pitchFamily="2" charset="-78"/>
              </a:rPr>
              <a:t>– اصلاحی – </a:t>
            </a:r>
            <a:r>
              <a:rPr lang="fa-IR" dirty="0">
                <a:cs typeface="B Jalal" panose="00000400000000000000" pitchFamily="2" charset="-78"/>
              </a:rPr>
              <a:t>اصلاحی – اصلاحی – اصلاحی </a:t>
            </a:r>
            <a:endParaRPr lang="fa-IR" dirty="0" smtClean="0">
              <a:cs typeface="B Jalal" panose="00000400000000000000" pitchFamily="2" charset="-78"/>
            </a:endParaRPr>
          </a:p>
          <a:p>
            <a:pPr marL="457200" lvl="1" indent="0" algn="r" rtl="1">
              <a:buNone/>
            </a:pPr>
            <a:endParaRPr lang="fa-IR" dirty="0">
              <a:cs typeface="B Jalal" panose="00000400000000000000" pitchFamily="2" charset="-78"/>
            </a:endParaRPr>
          </a:p>
          <a:p>
            <a:pPr marL="0" indent="0" algn="r" rtl="1">
              <a:buNone/>
            </a:pPr>
            <a:endParaRPr lang="fa-IR" dirty="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838200" y="1983243"/>
            <a:ext cx="3638550" cy="4591050"/>
          </a:xfrm>
          <a:prstGeom prst="rect">
            <a:avLst/>
          </a:prstGeom>
        </p:spPr>
      </p:pic>
    </p:spTree>
    <p:extLst>
      <p:ext uri="{BB962C8B-B14F-4D97-AF65-F5344CB8AC3E}">
        <p14:creationId xmlns:p14="http://schemas.microsoft.com/office/powerpoint/2010/main" val="3674339813"/>
      </p:ext>
    </p:extLst>
  </p:cSld>
  <p:clrMapOvr>
    <a:masterClrMapping/>
  </p:clrMapOvr>
  <p:transition spd="slow">
    <p:push di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مرور</a:t>
            </a:r>
            <a:endParaRPr lang="fa-IR" sz="4000" dirty="0"/>
          </a:p>
        </p:txBody>
      </p:sp>
      <p:sp>
        <p:nvSpPr>
          <p:cNvPr id="7" name="Content Placeholder 2"/>
          <p:cNvSpPr txBox="1">
            <a:spLocks/>
          </p:cNvSpPr>
          <p:nvPr/>
        </p:nvSpPr>
        <p:spPr>
          <a:xfrm>
            <a:off x="4233333" y="1825625"/>
            <a:ext cx="71204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a:cs typeface="B Jalal" panose="00000400000000000000" pitchFamily="2" charset="-78"/>
            </a:endParaRPr>
          </a:p>
        </p:txBody>
      </p:sp>
      <p:graphicFrame>
        <p:nvGraphicFramePr>
          <p:cNvPr id="8" name="Table 7"/>
          <p:cNvGraphicFramePr>
            <a:graphicFrameLocks noGrp="1"/>
          </p:cNvGraphicFramePr>
          <p:nvPr>
            <p:extLst>
              <p:ext uri="{D42A27DB-BD31-4B8C-83A1-F6EECF244321}">
                <p14:modId xmlns:p14="http://schemas.microsoft.com/office/powerpoint/2010/main" val="3489896208"/>
              </p:ext>
            </p:extLst>
          </p:nvPr>
        </p:nvGraphicFramePr>
        <p:xfrm>
          <a:off x="2619022" y="2029177"/>
          <a:ext cx="8127999" cy="3662680"/>
        </p:xfrm>
        <a:graphic>
          <a:graphicData uri="http://schemas.openxmlformats.org/drawingml/2006/table">
            <a:tbl>
              <a:tblPr firstRow="1" bandRow="1">
                <a:tableStyleId>{5C22544A-7EE6-4342-B048-85BDC9FD1C3A}</a:tableStyleId>
              </a:tblPr>
              <a:tblGrid>
                <a:gridCol w="2709333"/>
                <a:gridCol w="2709333"/>
                <a:gridCol w="2709333"/>
              </a:tblGrid>
              <a:tr h="370840">
                <a:tc>
                  <a:txBody>
                    <a:bodyPr/>
                    <a:lstStyle/>
                    <a:p>
                      <a:pPr algn="ctr" rtl="1"/>
                      <a:r>
                        <a:rPr lang="fa-IR" dirty="0" smtClean="0">
                          <a:cs typeface="B Jalal" panose="00000400000000000000" pitchFamily="2" charset="-78"/>
                        </a:rPr>
                        <a:t>نوع</a:t>
                      </a:r>
                      <a:endParaRPr lang="en-US" dirty="0">
                        <a:cs typeface="B Jalal" panose="00000400000000000000" pitchFamily="2" charset="-78"/>
                      </a:endParaRPr>
                    </a:p>
                  </a:txBody>
                  <a:tcPr/>
                </a:tc>
                <a:tc>
                  <a:txBody>
                    <a:bodyPr/>
                    <a:lstStyle/>
                    <a:p>
                      <a:pPr algn="ctr" rtl="1"/>
                      <a:r>
                        <a:rPr lang="fa-IR" dirty="0" smtClean="0">
                          <a:cs typeface="B Jalal" panose="00000400000000000000" pitchFamily="2" charset="-78"/>
                        </a:rPr>
                        <a:t>کاراکتر و شخصیت</a:t>
                      </a:r>
                      <a:endParaRPr lang="en-US" dirty="0">
                        <a:cs typeface="B Jalal" panose="00000400000000000000" pitchFamily="2" charset="-78"/>
                      </a:endParaRPr>
                    </a:p>
                  </a:txBody>
                  <a:tcPr/>
                </a:tc>
                <a:tc>
                  <a:txBody>
                    <a:bodyPr/>
                    <a:lstStyle/>
                    <a:p>
                      <a:pPr algn="ctr" rtl="1"/>
                      <a:r>
                        <a:rPr lang="fa-IR" dirty="0" smtClean="0">
                          <a:cs typeface="B Jalal" panose="00000400000000000000" pitchFamily="2" charset="-78"/>
                        </a:rPr>
                        <a:t>انواع</a:t>
                      </a:r>
                      <a:endParaRPr lang="en-US" dirty="0">
                        <a:cs typeface="B Jalal" panose="00000400000000000000" pitchFamily="2" charset="-78"/>
                      </a:endParaRPr>
                    </a:p>
                  </a:txBody>
                  <a:tcPr/>
                </a:tc>
              </a:tr>
              <a:tr h="370840">
                <a:tc>
                  <a:txBody>
                    <a:bodyPr/>
                    <a:lstStyle/>
                    <a:p>
                      <a:pPr algn="ctr" rtl="1"/>
                      <a:r>
                        <a:rPr lang="fa-IR" dirty="0" smtClean="0">
                          <a:cs typeface="B Jalal" panose="00000400000000000000" pitchFamily="2" charset="-78"/>
                        </a:rPr>
                        <a:t>زیگزاگ</a:t>
                      </a:r>
                      <a:endParaRPr lang="en-US" dirty="0">
                        <a:cs typeface="B Jalal" panose="00000400000000000000" pitchFamily="2" charset="-78"/>
                      </a:endParaRPr>
                    </a:p>
                  </a:txBody>
                  <a:tcPr/>
                </a:tc>
                <a:tc>
                  <a:txBody>
                    <a:bodyPr/>
                    <a:lstStyle/>
                    <a:p>
                      <a:pPr algn="r" rtl="1"/>
                      <a:r>
                        <a:rPr lang="fa-IR" dirty="0" smtClean="0">
                          <a:cs typeface="B Jalal" panose="00000400000000000000" pitchFamily="2" charset="-78"/>
                        </a:rPr>
                        <a:t>تیز</a:t>
                      </a:r>
                    </a:p>
                    <a:p>
                      <a:pPr algn="r" rtl="1"/>
                      <a:r>
                        <a:rPr lang="fa-IR" dirty="0" smtClean="0">
                          <a:cs typeface="B Jalal" panose="00000400000000000000" pitchFamily="2" charset="-78"/>
                        </a:rPr>
                        <a:t>3</a:t>
                      </a:r>
                      <a:r>
                        <a:rPr lang="fa-IR" baseline="0" dirty="0" smtClean="0">
                          <a:cs typeface="B Jalal" panose="00000400000000000000" pitchFamily="2" charset="-78"/>
                        </a:rPr>
                        <a:t> موجی </a:t>
                      </a:r>
                      <a:r>
                        <a:rPr lang="en-US" baseline="0" dirty="0" smtClean="0">
                          <a:cs typeface="B Jalal" panose="00000400000000000000" pitchFamily="2" charset="-78"/>
                        </a:rPr>
                        <a:t>A-B-C</a:t>
                      </a:r>
                      <a:endParaRPr lang="en-US" dirty="0">
                        <a:cs typeface="B Jalal" panose="00000400000000000000" pitchFamily="2" charset="-78"/>
                      </a:endParaRPr>
                    </a:p>
                  </a:txBody>
                  <a:tcPr/>
                </a:tc>
                <a:tc>
                  <a:txBody>
                    <a:bodyPr/>
                    <a:lstStyle/>
                    <a:p>
                      <a:pPr algn="r" rtl="1"/>
                      <a:endParaRPr lang="en-US" dirty="0">
                        <a:cs typeface="B Jalal" panose="00000400000000000000" pitchFamily="2" charset="-78"/>
                      </a:endParaRPr>
                    </a:p>
                  </a:txBody>
                  <a:tcPr/>
                </a:tc>
              </a:tr>
              <a:tr h="370840">
                <a:tc>
                  <a:txBody>
                    <a:bodyPr/>
                    <a:lstStyle/>
                    <a:p>
                      <a:pPr algn="ctr" rtl="1"/>
                      <a:r>
                        <a:rPr lang="fa-IR" dirty="0" smtClean="0">
                          <a:cs typeface="B Jalal" panose="00000400000000000000" pitchFamily="2" charset="-78"/>
                        </a:rPr>
                        <a:t>تخت</a:t>
                      </a:r>
                      <a:endParaRPr lang="en-US" dirty="0">
                        <a:cs typeface="B Jalal" panose="00000400000000000000" pitchFamily="2" charset="-78"/>
                      </a:endParaRPr>
                    </a:p>
                  </a:txBody>
                  <a:tcPr/>
                </a:tc>
                <a:tc>
                  <a:txBody>
                    <a:bodyPr/>
                    <a:lstStyle/>
                    <a:p>
                      <a:pPr algn="r" rtl="1"/>
                      <a:r>
                        <a:rPr lang="fa-IR" dirty="0" smtClean="0">
                          <a:cs typeface="B Jalal" panose="00000400000000000000" pitchFamily="2" charset="-78"/>
                        </a:rPr>
                        <a:t>ساده</a:t>
                      </a:r>
                      <a:r>
                        <a:rPr lang="fa-IR" baseline="0" dirty="0" smtClean="0">
                          <a:cs typeface="B Jalal" panose="00000400000000000000" pitchFamily="2" charset="-78"/>
                        </a:rPr>
                        <a:t> و مایل</a:t>
                      </a:r>
                    </a:p>
                    <a:p>
                      <a:pPr algn="r" rtl="1"/>
                      <a:r>
                        <a:rPr lang="fa-IR" dirty="0" smtClean="0">
                          <a:cs typeface="B Jalal" panose="00000400000000000000" pitchFamily="2" charset="-78"/>
                        </a:rPr>
                        <a:t>3</a:t>
                      </a:r>
                      <a:r>
                        <a:rPr lang="fa-IR" baseline="0" dirty="0" smtClean="0">
                          <a:cs typeface="B Jalal" panose="00000400000000000000" pitchFamily="2" charset="-78"/>
                        </a:rPr>
                        <a:t> موجی </a:t>
                      </a:r>
                      <a:r>
                        <a:rPr lang="en-US" baseline="0" dirty="0" smtClean="0">
                          <a:cs typeface="B Jalal" panose="00000400000000000000" pitchFamily="2" charset="-78"/>
                        </a:rPr>
                        <a:t>A-B-C</a:t>
                      </a:r>
                      <a:endParaRPr lang="fa-IR" baseline="0" dirty="0" smtClean="0">
                        <a:cs typeface="B Jalal" panose="00000400000000000000" pitchFamily="2" charset="-78"/>
                      </a:endParaRPr>
                    </a:p>
                    <a:p>
                      <a:pPr algn="r" rtl="1"/>
                      <a:r>
                        <a:rPr lang="fa-IR" baseline="0" dirty="0" smtClean="0">
                          <a:cs typeface="B Jalal" panose="00000400000000000000" pitchFamily="2" charset="-78"/>
                        </a:rPr>
                        <a:t>بر اساس انواع </a:t>
                      </a:r>
                      <a:r>
                        <a:rPr lang="en-US" baseline="0" dirty="0" smtClean="0">
                          <a:cs typeface="B Jalal" panose="00000400000000000000" pitchFamily="2" charset="-78"/>
                        </a:rPr>
                        <a:t>B </a:t>
                      </a:r>
                      <a:r>
                        <a:rPr lang="fa-IR" baseline="0" dirty="0" smtClean="0">
                          <a:cs typeface="B Jalal" panose="00000400000000000000" pitchFamily="2" charset="-78"/>
                        </a:rPr>
                        <a:t> و </a:t>
                      </a:r>
                      <a:r>
                        <a:rPr lang="en-US" baseline="0" dirty="0" smtClean="0">
                          <a:cs typeface="B Jalal" panose="00000400000000000000" pitchFamily="2" charset="-78"/>
                        </a:rPr>
                        <a:t>C</a:t>
                      </a:r>
                      <a:r>
                        <a:rPr lang="fa-IR" baseline="0" dirty="0" smtClean="0">
                          <a:cs typeface="B Jalal" panose="00000400000000000000" pitchFamily="2" charset="-78"/>
                        </a:rPr>
                        <a:t> تفاوت دارند</a:t>
                      </a:r>
                    </a:p>
                    <a:p>
                      <a:pPr algn="r" rtl="1"/>
                      <a:endParaRPr lang="en-US" dirty="0">
                        <a:cs typeface="B Jalal" panose="00000400000000000000" pitchFamily="2" charset="-78"/>
                      </a:endParaRPr>
                    </a:p>
                  </a:txBody>
                  <a:tcPr/>
                </a:tc>
                <a:tc>
                  <a:txBody>
                    <a:bodyPr/>
                    <a:lstStyle/>
                    <a:p>
                      <a:pPr marL="285750" indent="-285750" algn="r" rtl="1">
                        <a:buFont typeface="Arial" panose="020B0604020202020204" pitchFamily="34" charset="0"/>
                        <a:buChar char="•"/>
                      </a:pPr>
                      <a:r>
                        <a:rPr lang="fa-IR" dirty="0" smtClean="0">
                          <a:cs typeface="B Jalal" panose="00000400000000000000" pitchFamily="2" charset="-78"/>
                        </a:rPr>
                        <a:t>منظم</a:t>
                      </a:r>
                    </a:p>
                    <a:p>
                      <a:pPr marL="285750" indent="-285750" algn="r" rtl="1">
                        <a:buFont typeface="Arial" panose="020B0604020202020204" pitchFamily="34" charset="0"/>
                        <a:buChar char="•"/>
                      </a:pPr>
                      <a:r>
                        <a:rPr lang="fa-IR" dirty="0" smtClean="0">
                          <a:cs typeface="B Jalal" panose="00000400000000000000" pitchFamily="2" charset="-78"/>
                        </a:rPr>
                        <a:t>نامنظم</a:t>
                      </a:r>
                    </a:p>
                    <a:p>
                      <a:pPr marL="285750" indent="-285750" algn="r" rtl="1">
                        <a:buFont typeface="Arial" panose="020B0604020202020204" pitchFamily="34" charset="0"/>
                        <a:buChar char="•"/>
                      </a:pPr>
                      <a:r>
                        <a:rPr lang="fa-IR" dirty="0" smtClean="0">
                          <a:cs typeface="B Jalal" panose="00000400000000000000" pitchFamily="2" charset="-78"/>
                        </a:rPr>
                        <a:t>دونده</a:t>
                      </a:r>
                      <a:endParaRPr lang="en-US" dirty="0">
                        <a:cs typeface="B Jalal" panose="00000400000000000000" pitchFamily="2" charset="-78"/>
                      </a:endParaRPr>
                    </a:p>
                  </a:txBody>
                  <a:tcPr/>
                </a:tc>
              </a:tr>
              <a:tr h="370840">
                <a:tc>
                  <a:txBody>
                    <a:bodyPr/>
                    <a:lstStyle/>
                    <a:p>
                      <a:pPr algn="ctr" rtl="1"/>
                      <a:r>
                        <a:rPr lang="fa-IR" dirty="0" smtClean="0">
                          <a:cs typeface="B Jalal" panose="00000400000000000000" pitchFamily="2" charset="-78"/>
                        </a:rPr>
                        <a:t>مثلث</a:t>
                      </a:r>
                      <a:endParaRPr lang="en-US" dirty="0">
                        <a:cs typeface="B Jalal" panose="00000400000000000000"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cs typeface="B Jalal" panose="00000400000000000000" pitchFamily="2" charset="-78"/>
                        </a:rPr>
                        <a:t>ساده</a:t>
                      </a:r>
                      <a:r>
                        <a:rPr lang="fa-IR" baseline="0" dirty="0" smtClean="0">
                          <a:cs typeface="B Jalal" panose="00000400000000000000" pitchFamily="2" charset="-78"/>
                        </a:rPr>
                        <a:t> و مایل</a:t>
                      </a:r>
                    </a:p>
                    <a:p>
                      <a:pPr marL="0" marR="0" indent="0" algn="r" defTabSz="914400" rtl="1" eaLnBrk="1" fontAlgn="auto" latinLnBrk="0" hangingPunct="1">
                        <a:lnSpc>
                          <a:spcPct val="100000"/>
                        </a:lnSpc>
                        <a:spcBef>
                          <a:spcPts val="0"/>
                        </a:spcBef>
                        <a:spcAft>
                          <a:spcPts val="0"/>
                        </a:spcAft>
                        <a:buClrTx/>
                        <a:buSzTx/>
                        <a:buFontTx/>
                        <a:buNone/>
                        <a:tabLst/>
                        <a:defRPr/>
                      </a:pPr>
                      <a:r>
                        <a:rPr lang="fa-IR" baseline="0" dirty="0" smtClean="0">
                          <a:cs typeface="B Jalal" panose="00000400000000000000" pitchFamily="2" charset="-78"/>
                        </a:rPr>
                        <a:t>5 موجی </a:t>
                      </a:r>
                      <a:r>
                        <a:rPr lang="en-US" baseline="0" dirty="0" smtClean="0">
                          <a:cs typeface="B Jalal" panose="00000400000000000000" pitchFamily="2" charset="-78"/>
                        </a:rPr>
                        <a:t>ABCDE</a:t>
                      </a:r>
                    </a:p>
                    <a:p>
                      <a:pPr marL="0" marR="0" indent="0" algn="r" defTabSz="914400" rtl="1" eaLnBrk="1" fontAlgn="auto" latinLnBrk="0" hangingPunct="1">
                        <a:lnSpc>
                          <a:spcPct val="100000"/>
                        </a:lnSpc>
                        <a:spcBef>
                          <a:spcPts val="0"/>
                        </a:spcBef>
                        <a:spcAft>
                          <a:spcPts val="0"/>
                        </a:spcAft>
                        <a:buClrTx/>
                        <a:buSzTx/>
                        <a:buFontTx/>
                        <a:buNone/>
                        <a:tabLst/>
                        <a:defRPr/>
                      </a:pPr>
                      <a:endParaRPr lang="fa-IR" baseline="0" dirty="0" smtClean="0">
                        <a:cs typeface="B Jalal" panose="00000400000000000000" pitchFamily="2" charset="-78"/>
                      </a:endParaRPr>
                    </a:p>
                    <a:p>
                      <a:pPr algn="r" rtl="1"/>
                      <a:endParaRPr lang="en-US" dirty="0">
                        <a:cs typeface="B Jalal" panose="00000400000000000000" pitchFamily="2" charset="-78"/>
                      </a:endParaRPr>
                    </a:p>
                  </a:txBody>
                  <a:tcPr/>
                </a:tc>
                <a:tc>
                  <a:txBody>
                    <a:bodyPr/>
                    <a:lstStyle/>
                    <a:p>
                      <a:pPr marL="0" lvl="0" indent="0" algn="r" rtl="1">
                        <a:buFont typeface="+mj-lt"/>
                        <a:buNone/>
                      </a:pPr>
                      <a:r>
                        <a:rPr lang="fa-IR" dirty="0" smtClean="0">
                          <a:cs typeface="B Jalal" panose="00000400000000000000" pitchFamily="2" charset="-78"/>
                        </a:rPr>
                        <a:t>متقارن</a:t>
                      </a:r>
                      <a:endParaRPr lang="en-US" dirty="0" smtClean="0">
                        <a:cs typeface="B Jalal" panose="00000400000000000000" pitchFamily="2" charset="-78"/>
                      </a:endParaRPr>
                    </a:p>
                    <a:p>
                      <a:pPr marL="0" lvl="0" indent="0" algn="r" rtl="1">
                        <a:buFont typeface="+mj-lt"/>
                        <a:buNone/>
                      </a:pPr>
                      <a:r>
                        <a:rPr lang="fa-IR" dirty="0" smtClean="0">
                          <a:cs typeface="B Jalal" panose="00000400000000000000" pitchFamily="2" charset="-78"/>
                        </a:rPr>
                        <a:t>صعودی</a:t>
                      </a:r>
                      <a:endParaRPr lang="en-US" dirty="0" smtClean="0">
                        <a:cs typeface="B Jalal" panose="00000400000000000000" pitchFamily="2" charset="-78"/>
                      </a:endParaRPr>
                    </a:p>
                    <a:p>
                      <a:pPr marL="0" lvl="0" indent="0" algn="r" rtl="1">
                        <a:buFont typeface="+mj-lt"/>
                        <a:buNone/>
                      </a:pPr>
                      <a:r>
                        <a:rPr lang="fa-IR" dirty="0" smtClean="0">
                          <a:cs typeface="B Jalal" panose="00000400000000000000" pitchFamily="2" charset="-78"/>
                        </a:rPr>
                        <a:t>نزولی</a:t>
                      </a:r>
                      <a:r>
                        <a:rPr lang="en-US" dirty="0" smtClean="0">
                          <a:cs typeface="B Jalal" panose="00000400000000000000" pitchFamily="2" charset="-78"/>
                        </a:rPr>
                        <a:t> </a:t>
                      </a:r>
                    </a:p>
                    <a:p>
                      <a:pPr marL="0" lvl="0" indent="0" algn="r" rtl="1">
                        <a:buFont typeface="+mj-lt"/>
                        <a:buNone/>
                      </a:pPr>
                      <a:r>
                        <a:rPr lang="fa-IR" dirty="0" smtClean="0">
                          <a:cs typeface="B Jalal" panose="00000400000000000000" pitchFamily="2" charset="-78"/>
                        </a:rPr>
                        <a:t>متقارن برعکس</a:t>
                      </a:r>
                    </a:p>
                    <a:p>
                      <a:pPr algn="r" rtl="1"/>
                      <a:endParaRPr lang="en-US" dirty="0">
                        <a:cs typeface="B Jalal" panose="00000400000000000000" pitchFamily="2" charset="-78"/>
                      </a:endParaRPr>
                    </a:p>
                  </a:txBody>
                  <a:tcPr/>
                </a:tc>
              </a:tr>
            </a:tbl>
          </a:graphicData>
        </a:graphic>
      </p:graphicFrame>
    </p:spTree>
    <p:extLst>
      <p:ext uri="{BB962C8B-B14F-4D97-AF65-F5344CB8AC3E}">
        <p14:creationId xmlns:p14="http://schemas.microsoft.com/office/powerpoint/2010/main" val="273179950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الگو های اصلی</a:t>
            </a:r>
            <a:endParaRPr lang="en-US" dirty="0"/>
          </a:p>
        </p:txBody>
      </p:sp>
      <p:pic>
        <p:nvPicPr>
          <p:cNvPr id="5124" name="Picture 4" descr="5-3 w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7" y="2900489"/>
            <a:ext cx="5000625"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628322"/>
      </p:ext>
    </p:extLst>
  </p:cSld>
  <p:clrMapOvr>
    <a:masterClrMapping/>
  </p:clrMapOvr>
  <p:transition spd="slow">
    <p:push dir="u"/>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ترکیب امواج اصلاحی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اصلاح تیز زیگزاگ</a:t>
            </a:r>
          </a:p>
          <a:p>
            <a:pPr marL="514350" indent="-514350" algn="r" rtl="1">
              <a:buFont typeface="+mj-lt"/>
              <a:buAutoNum type="arabicPeriod"/>
            </a:pPr>
            <a:r>
              <a:rPr lang="fa-IR" dirty="0" smtClean="0">
                <a:cs typeface="B Jalal" panose="00000400000000000000" pitchFamily="2" charset="-78"/>
              </a:rPr>
              <a:t>زیگزاگ دوتایی – دو الگوی زیگزاگ که بهم وصل شده اند</a:t>
            </a:r>
          </a:p>
          <a:p>
            <a:pPr marL="514350" indent="-514350" algn="r" rtl="1">
              <a:buFont typeface="+mj-lt"/>
              <a:buAutoNum type="arabicPeriod"/>
            </a:pPr>
            <a:r>
              <a:rPr lang="fa-IR" dirty="0" smtClean="0">
                <a:cs typeface="B Jalal" panose="00000400000000000000" pitchFamily="2" charset="-78"/>
              </a:rPr>
              <a:t>زیگزاگ سه تایی  </a:t>
            </a:r>
          </a:p>
        </p:txBody>
      </p:sp>
    </p:spTree>
    <p:extLst>
      <p:ext uri="{BB962C8B-B14F-4D97-AF65-F5344CB8AC3E}">
        <p14:creationId xmlns:p14="http://schemas.microsoft.com/office/powerpoint/2010/main" val="1440135082"/>
      </p:ext>
    </p:extLst>
  </p:cSld>
  <p:clrMapOvr>
    <a:masterClrMapping/>
  </p:clrMapOvr>
  <p:transition spd="slow">
    <p:push dir="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t>زیگزاگ دوتایی </a:t>
            </a:r>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سریع در جهت خلاف روند حرکت می کند</a:t>
            </a:r>
          </a:p>
          <a:p>
            <a:pPr marL="0" indent="0" algn="r" rtl="1">
              <a:buNone/>
            </a:pPr>
            <a:r>
              <a:rPr lang="fa-IR" dirty="0" smtClean="0">
                <a:cs typeface="B Jalal" panose="00000400000000000000" pitchFamily="2" charset="-78"/>
              </a:rPr>
              <a:t>حالت </a:t>
            </a:r>
            <a:r>
              <a:rPr lang="en-US" dirty="0" smtClean="0">
                <a:cs typeface="B Jalal" panose="00000400000000000000" pitchFamily="2" charset="-78"/>
              </a:rPr>
              <a:t>WXY</a:t>
            </a:r>
            <a:r>
              <a:rPr lang="fa-IR" dirty="0" smtClean="0">
                <a:cs typeface="B Jalal" panose="00000400000000000000" pitchFamily="2" charset="-78"/>
              </a:rPr>
              <a:t> دارد که </a:t>
            </a:r>
            <a:r>
              <a:rPr lang="en-US" dirty="0" smtClean="0">
                <a:cs typeface="B Jalal" panose="00000400000000000000" pitchFamily="2" charset="-78"/>
              </a:rPr>
              <a:t>W</a:t>
            </a:r>
            <a:r>
              <a:rPr lang="fa-IR" dirty="0" smtClean="0">
                <a:cs typeface="B Jalal" panose="00000400000000000000" pitchFamily="2" charset="-78"/>
              </a:rPr>
              <a:t> و </a:t>
            </a:r>
            <a:r>
              <a:rPr lang="en-US" dirty="0" smtClean="0">
                <a:cs typeface="B Jalal" panose="00000400000000000000" pitchFamily="2" charset="-78"/>
              </a:rPr>
              <a:t>Y</a:t>
            </a:r>
            <a:r>
              <a:rPr lang="fa-IR" dirty="0" smtClean="0">
                <a:cs typeface="B Jalal" panose="00000400000000000000" pitchFamily="2" charset="-78"/>
              </a:rPr>
              <a:t> هر دو زیگزاگ هستند و با </a:t>
            </a:r>
            <a:r>
              <a:rPr lang="en-US" dirty="0" smtClean="0">
                <a:cs typeface="B Jalal" panose="00000400000000000000" pitchFamily="2" charset="-78"/>
              </a:rPr>
              <a:t>X</a:t>
            </a:r>
            <a:r>
              <a:rPr lang="fa-IR" dirty="0" smtClean="0">
                <a:cs typeface="B Jalal" panose="00000400000000000000" pitchFamily="2" charset="-78"/>
              </a:rPr>
              <a:t> به هم وصل شده اند</a:t>
            </a:r>
          </a:p>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2406648" y="3431117"/>
            <a:ext cx="7208271" cy="3426883"/>
          </a:xfrm>
          <a:prstGeom prst="rect">
            <a:avLst/>
          </a:prstGeom>
        </p:spPr>
      </p:pic>
    </p:spTree>
    <p:extLst>
      <p:ext uri="{BB962C8B-B14F-4D97-AF65-F5344CB8AC3E}">
        <p14:creationId xmlns:p14="http://schemas.microsoft.com/office/powerpoint/2010/main" val="2684313123"/>
      </p:ext>
    </p:extLst>
  </p:cSld>
  <p:clrMapOvr>
    <a:masterClrMapping/>
  </p:clrMapOvr>
  <p:transition spd="slow">
    <p:push dir="u"/>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t>زیگزاگ </a:t>
            </a:r>
            <a:r>
              <a:rPr lang="fa-IR" sz="4000" dirty="0" smtClean="0"/>
              <a:t>سه تایی </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سریع در جهت خلاف روند حرکت می کند</a:t>
            </a:r>
          </a:p>
          <a:p>
            <a:pPr marL="0" indent="0" algn="r" rtl="1">
              <a:buNone/>
            </a:pPr>
            <a:r>
              <a:rPr lang="fa-IR" dirty="0" smtClean="0">
                <a:cs typeface="B Jalal" panose="00000400000000000000" pitchFamily="2" charset="-78"/>
              </a:rPr>
              <a:t>حالت </a:t>
            </a:r>
            <a:r>
              <a:rPr lang="en-US" dirty="0" smtClean="0">
                <a:cs typeface="B Jalal" panose="00000400000000000000" pitchFamily="2" charset="-78"/>
              </a:rPr>
              <a:t>WXYXZ</a:t>
            </a:r>
            <a:r>
              <a:rPr lang="fa-IR" dirty="0" smtClean="0">
                <a:cs typeface="B Jalal" panose="00000400000000000000" pitchFamily="2" charset="-78"/>
              </a:rPr>
              <a:t> دارد که </a:t>
            </a:r>
            <a:r>
              <a:rPr lang="en-US" dirty="0" smtClean="0">
                <a:cs typeface="B Jalal" panose="00000400000000000000" pitchFamily="2" charset="-78"/>
              </a:rPr>
              <a:t>W</a:t>
            </a:r>
            <a:r>
              <a:rPr lang="fa-IR" dirty="0" smtClean="0">
                <a:cs typeface="B Jalal" panose="00000400000000000000" pitchFamily="2" charset="-78"/>
              </a:rPr>
              <a:t> و </a:t>
            </a:r>
            <a:r>
              <a:rPr lang="en-US" dirty="0" smtClean="0">
                <a:cs typeface="B Jalal" panose="00000400000000000000" pitchFamily="2" charset="-78"/>
              </a:rPr>
              <a:t>Y</a:t>
            </a:r>
            <a:r>
              <a:rPr lang="fa-IR" dirty="0" smtClean="0">
                <a:cs typeface="B Jalal" panose="00000400000000000000" pitchFamily="2" charset="-78"/>
              </a:rPr>
              <a:t> </a:t>
            </a:r>
            <a:r>
              <a:rPr lang="fa-IR" dirty="0">
                <a:cs typeface="B Jalal" panose="00000400000000000000" pitchFamily="2" charset="-78"/>
              </a:rPr>
              <a:t> </a:t>
            </a:r>
            <a:r>
              <a:rPr lang="fa-IR" dirty="0" smtClean="0">
                <a:cs typeface="B Jalal" panose="00000400000000000000" pitchFamily="2" charset="-78"/>
              </a:rPr>
              <a:t>و </a:t>
            </a:r>
            <a:r>
              <a:rPr lang="en-US" dirty="0" smtClean="0">
                <a:cs typeface="B Jalal" panose="00000400000000000000" pitchFamily="2" charset="-78"/>
              </a:rPr>
              <a:t>Z </a:t>
            </a:r>
            <a:r>
              <a:rPr lang="fa-IR" dirty="0" smtClean="0">
                <a:cs typeface="B Jalal" panose="00000400000000000000" pitchFamily="2" charset="-78"/>
              </a:rPr>
              <a:t>هر دو زیگزاگ هستند و با </a:t>
            </a:r>
            <a:r>
              <a:rPr lang="en-US" dirty="0" smtClean="0">
                <a:cs typeface="B Jalal" panose="00000400000000000000" pitchFamily="2" charset="-78"/>
              </a:rPr>
              <a:t>X</a:t>
            </a:r>
            <a:r>
              <a:rPr lang="fa-IR" dirty="0" smtClean="0">
                <a:cs typeface="B Jalal" panose="00000400000000000000" pitchFamily="2" charset="-78"/>
              </a:rPr>
              <a:t> به هم وصل شده اند</a:t>
            </a:r>
          </a:p>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792412" y="3171434"/>
            <a:ext cx="6983765" cy="3686566"/>
          </a:xfrm>
          <a:prstGeom prst="rect">
            <a:avLst/>
          </a:prstGeom>
        </p:spPr>
      </p:pic>
    </p:spTree>
    <p:extLst>
      <p:ext uri="{BB962C8B-B14F-4D97-AF65-F5344CB8AC3E}">
        <p14:creationId xmlns:p14="http://schemas.microsoft.com/office/powerpoint/2010/main" val="3264173396"/>
      </p:ext>
    </p:extLst>
  </p:cSld>
  <p:clrMapOvr>
    <a:masterClrMapping/>
  </p:clrMapOvr>
  <p:transition spd="slow">
    <p:push dir="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ترکیب امواج اصلاحی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امواج مایل ترکیبی</a:t>
            </a:r>
          </a:p>
          <a:p>
            <a:pPr marL="514350" indent="-514350" algn="r" rtl="1">
              <a:buFont typeface="+mj-lt"/>
              <a:buAutoNum type="arabicPeriod"/>
            </a:pPr>
            <a:r>
              <a:rPr lang="fa-IR" dirty="0" smtClean="0">
                <a:cs typeface="B Jalal" panose="00000400000000000000" pitchFamily="2" charset="-78"/>
              </a:rPr>
              <a:t>دو الگوی اصلاحی که با یک الگوی اصلاحی </a:t>
            </a:r>
            <a:r>
              <a:rPr lang="en-US" dirty="0" smtClean="0">
                <a:cs typeface="B Jalal" panose="00000400000000000000" pitchFamily="2" charset="-78"/>
              </a:rPr>
              <a:t>X</a:t>
            </a:r>
            <a:r>
              <a:rPr lang="fa-IR" dirty="0" smtClean="0">
                <a:cs typeface="B Jalal" panose="00000400000000000000" pitchFamily="2" charset="-78"/>
              </a:rPr>
              <a:t> به هم وصل می شوند</a:t>
            </a:r>
          </a:p>
          <a:p>
            <a:pPr marL="514350" indent="-514350" algn="r" rtl="1">
              <a:buFont typeface="+mj-lt"/>
              <a:buAutoNum type="arabicPeriod"/>
            </a:pPr>
            <a:r>
              <a:rPr lang="fa-IR" dirty="0" smtClean="0">
                <a:cs typeface="B Jalal" panose="00000400000000000000" pitchFamily="2" charset="-78"/>
              </a:rPr>
              <a:t>سه الگوی اصلاحی</a:t>
            </a:r>
            <a:r>
              <a:rPr lang="en-US" dirty="0" smtClean="0">
                <a:cs typeface="B Jalal" panose="00000400000000000000" pitchFamily="2" charset="-78"/>
              </a:rPr>
              <a:t> </a:t>
            </a:r>
            <a:r>
              <a:rPr lang="fa-IR" dirty="0">
                <a:cs typeface="B Jalal" panose="00000400000000000000" pitchFamily="2" charset="-78"/>
              </a:rPr>
              <a:t>که با </a:t>
            </a:r>
            <a:r>
              <a:rPr lang="fa-IR" dirty="0" smtClean="0">
                <a:cs typeface="B Jalal" panose="00000400000000000000" pitchFamily="2" charset="-78"/>
              </a:rPr>
              <a:t>دو </a:t>
            </a:r>
            <a:r>
              <a:rPr lang="fa-IR" dirty="0">
                <a:cs typeface="B Jalal" panose="00000400000000000000" pitchFamily="2" charset="-78"/>
              </a:rPr>
              <a:t>الگوی </a:t>
            </a:r>
            <a:r>
              <a:rPr lang="fa-IR" dirty="0" smtClean="0">
                <a:cs typeface="B Jalal" panose="00000400000000000000" pitchFamily="2" charset="-78"/>
              </a:rPr>
              <a:t>اصلاحی </a:t>
            </a:r>
            <a:r>
              <a:rPr lang="en-US" dirty="0">
                <a:cs typeface="B Jalal" panose="00000400000000000000" pitchFamily="2" charset="-78"/>
              </a:rPr>
              <a:t>X</a:t>
            </a:r>
            <a:r>
              <a:rPr lang="fa-IR" dirty="0">
                <a:cs typeface="B Jalal" panose="00000400000000000000" pitchFamily="2" charset="-78"/>
              </a:rPr>
              <a:t> به هم وصل می شوند</a:t>
            </a:r>
          </a:p>
          <a:p>
            <a:pPr marL="514350" indent="-514350" algn="r" rtl="1">
              <a:buFont typeface="+mj-lt"/>
              <a:buAutoNum type="arabicPeriod"/>
            </a:pPr>
            <a:endParaRPr lang="fa-IR" dirty="0" smtClean="0">
              <a:cs typeface="B Jalal" panose="00000400000000000000" pitchFamily="2" charset="-78"/>
            </a:endParaRPr>
          </a:p>
        </p:txBody>
      </p:sp>
    </p:spTree>
    <p:extLst>
      <p:ext uri="{BB962C8B-B14F-4D97-AF65-F5344CB8AC3E}">
        <p14:creationId xmlns:p14="http://schemas.microsoft.com/office/powerpoint/2010/main" val="1580050514"/>
      </p:ext>
    </p:extLst>
  </p:cSld>
  <p:clrMapOvr>
    <a:masterClrMapping/>
  </p:clrMapOvr>
  <p:transition spd="slow">
    <p:push dir="u"/>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نوع 1</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به صورت مایل در جهت روند حرکت می کند</a:t>
            </a:r>
          </a:p>
          <a:p>
            <a:pPr marL="0" indent="0" algn="r" rtl="1">
              <a:buNone/>
            </a:pPr>
            <a:r>
              <a:rPr lang="fa-IR" dirty="0" smtClean="0">
                <a:cs typeface="B Jalal" panose="00000400000000000000" pitchFamily="2" charset="-78"/>
              </a:rPr>
              <a:t>ساختار </a:t>
            </a:r>
            <a:r>
              <a:rPr lang="en-US" dirty="0" smtClean="0">
                <a:cs typeface="B Jalal" panose="00000400000000000000" pitchFamily="2" charset="-78"/>
              </a:rPr>
              <a:t>WXY</a:t>
            </a:r>
            <a:r>
              <a:rPr lang="fa-IR" dirty="0" smtClean="0">
                <a:cs typeface="B Jalal" panose="00000400000000000000" pitchFamily="2" charset="-78"/>
              </a:rPr>
              <a:t> دارد که </a:t>
            </a:r>
            <a:r>
              <a:rPr lang="en-US" dirty="0" smtClean="0">
                <a:cs typeface="B Jalal" panose="00000400000000000000" pitchFamily="2" charset="-78"/>
              </a:rPr>
              <a:t>W</a:t>
            </a:r>
            <a:r>
              <a:rPr lang="fa-IR" dirty="0" smtClean="0">
                <a:cs typeface="B Jalal" panose="00000400000000000000" pitchFamily="2" charset="-78"/>
              </a:rPr>
              <a:t>و</a:t>
            </a:r>
            <a:r>
              <a:rPr lang="en-US" dirty="0" smtClean="0">
                <a:cs typeface="B Jalal" panose="00000400000000000000" pitchFamily="2" charset="-78"/>
              </a:rPr>
              <a:t>Y </a:t>
            </a:r>
            <a:r>
              <a:rPr lang="fa-IR" dirty="0" smtClean="0">
                <a:cs typeface="B Jalal" panose="00000400000000000000" pitchFamily="2" charset="-78"/>
              </a:rPr>
              <a:t> با </a:t>
            </a:r>
            <a:r>
              <a:rPr lang="en-US" dirty="0" smtClean="0">
                <a:cs typeface="B Jalal" panose="00000400000000000000" pitchFamily="2" charset="-78"/>
              </a:rPr>
              <a:t>X </a:t>
            </a:r>
            <a:r>
              <a:rPr lang="fa-IR" dirty="0" smtClean="0">
                <a:cs typeface="B Jalal" panose="00000400000000000000" pitchFamily="2" charset="-78"/>
              </a:rPr>
              <a:t> به هم متصل شده اند</a:t>
            </a:r>
          </a:p>
          <a:p>
            <a:pPr marL="0" indent="0" algn="r" rtl="1">
              <a:buNone/>
            </a:pPr>
            <a:r>
              <a:rPr lang="fa-IR" dirty="0" smtClean="0">
                <a:cs typeface="B Jalal" panose="00000400000000000000" pitchFamily="2" charset="-78"/>
              </a:rPr>
              <a:t>در این مثال:</a:t>
            </a:r>
            <a:r>
              <a:rPr lang="en-US" dirty="0" smtClean="0">
                <a:cs typeface="B Jalal" panose="00000400000000000000" pitchFamily="2" charset="-78"/>
              </a:rPr>
              <a:t>W </a:t>
            </a:r>
            <a:r>
              <a:rPr lang="fa-IR" dirty="0" smtClean="0">
                <a:cs typeface="B Jalal" panose="00000400000000000000" pitchFamily="2" charset="-78"/>
              </a:rPr>
              <a:t> ....  است و </a:t>
            </a:r>
            <a:r>
              <a:rPr lang="en-US" dirty="0" smtClean="0">
                <a:cs typeface="B Jalal" panose="00000400000000000000" pitchFamily="2" charset="-78"/>
              </a:rPr>
              <a:t>Y </a:t>
            </a:r>
            <a:r>
              <a:rPr lang="fa-IR" dirty="0" smtClean="0">
                <a:cs typeface="B Jalal" panose="00000400000000000000" pitchFamily="2" charset="-78"/>
              </a:rPr>
              <a:t>.... است</a:t>
            </a:r>
          </a:p>
        </p:txBody>
      </p:sp>
      <p:pic>
        <p:nvPicPr>
          <p:cNvPr id="3" name="Picture 2"/>
          <p:cNvPicPr>
            <a:picLocks noChangeAspect="1"/>
          </p:cNvPicPr>
          <p:nvPr/>
        </p:nvPicPr>
        <p:blipFill>
          <a:blip r:embed="rId3"/>
          <a:stretch>
            <a:fillRect/>
          </a:stretch>
        </p:blipFill>
        <p:spPr>
          <a:xfrm>
            <a:off x="1726491" y="4001294"/>
            <a:ext cx="8905875" cy="2800350"/>
          </a:xfrm>
          <a:prstGeom prst="rect">
            <a:avLst/>
          </a:prstGeom>
        </p:spPr>
      </p:pic>
    </p:spTree>
    <p:extLst>
      <p:ext uri="{BB962C8B-B14F-4D97-AF65-F5344CB8AC3E}">
        <p14:creationId xmlns:p14="http://schemas.microsoft.com/office/powerpoint/2010/main" val="3749382945"/>
      </p:ext>
    </p:extLst>
  </p:cSld>
  <p:clrMapOvr>
    <a:masterClrMapping/>
  </p:clrMapOvr>
  <p:transition spd="slow">
    <p:push dir="u"/>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داخلی امواج </a:t>
            </a:r>
            <a:r>
              <a:rPr lang="fa-IR" sz="4000" dirty="0"/>
              <a:t>نوع 1</a:t>
            </a:r>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در یک روند صعودی یا نزولی به صورت مایل حرکت می کند</a:t>
            </a:r>
          </a:p>
          <a:p>
            <a:pPr marL="0" indent="0" algn="r" rtl="1">
              <a:buNone/>
            </a:pPr>
            <a:r>
              <a:rPr lang="fa-IR" dirty="0" smtClean="0">
                <a:cs typeface="B Jalal" panose="00000400000000000000" pitchFamily="2" charset="-78"/>
              </a:rPr>
              <a:t>دو الگوی اصلاحی که با یک الگوی اصلاحی دیگر به هم متصل شده اند</a:t>
            </a:r>
          </a:p>
          <a:p>
            <a:pPr marL="0" indent="0" algn="r" rtl="1">
              <a:buNone/>
            </a:pPr>
            <a:r>
              <a:rPr lang="fa-IR" dirty="0" smtClean="0">
                <a:cs typeface="B Jalal" panose="00000400000000000000" pitchFamily="2" charset="-78"/>
              </a:rPr>
              <a:t>اصلاحی – اصلاحی –اصلاحی</a:t>
            </a:r>
          </a:p>
          <a:p>
            <a:pPr marL="0" indent="0" algn="r" rtl="1">
              <a:buNone/>
            </a:pPr>
            <a:r>
              <a:rPr lang="fa-IR" dirty="0" smtClean="0">
                <a:cs typeface="B Jalal" panose="00000400000000000000" pitchFamily="2" charset="-78"/>
              </a:rPr>
              <a:t>در این مثال ...</a:t>
            </a:r>
          </a:p>
        </p:txBody>
      </p:sp>
      <p:pic>
        <p:nvPicPr>
          <p:cNvPr id="5" name="Picture 4"/>
          <p:cNvPicPr>
            <a:picLocks noChangeAspect="1"/>
          </p:cNvPicPr>
          <p:nvPr/>
        </p:nvPicPr>
        <p:blipFill>
          <a:blip r:embed="rId3"/>
          <a:stretch>
            <a:fillRect/>
          </a:stretch>
        </p:blipFill>
        <p:spPr>
          <a:xfrm>
            <a:off x="2561342" y="4001294"/>
            <a:ext cx="7362825" cy="2724150"/>
          </a:xfrm>
          <a:prstGeom prst="rect">
            <a:avLst/>
          </a:prstGeom>
        </p:spPr>
      </p:pic>
    </p:spTree>
    <p:extLst>
      <p:ext uri="{BB962C8B-B14F-4D97-AF65-F5344CB8AC3E}">
        <p14:creationId xmlns:p14="http://schemas.microsoft.com/office/powerpoint/2010/main" val="1964679425"/>
      </p:ext>
    </p:extLst>
  </p:cSld>
  <p:clrMapOvr>
    <a:masterClrMapping/>
  </p:clrMapOvr>
  <p:transition spd="slow">
    <p:push dir="u"/>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نوع 2</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به صورت مایل در جهت روند حرکت می کند</a:t>
            </a:r>
          </a:p>
          <a:p>
            <a:pPr marL="0" indent="0" algn="r" rtl="1">
              <a:buNone/>
            </a:pPr>
            <a:r>
              <a:rPr lang="fa-IR" dirty="0" smtClean="0">
                <a:cs typeface="B Jalal" panose="00000400000000000000" pitchFamily="2" charset="-78"/>
              </a:rPr>
              <a:t>ساختار </a:t>
            </a:r>
            <a:r>
              <a:rPr lang="en-US" dirty="0" smtClean="0">
                <a:cs typeface="B Jalal" panose="00000400000000000000" pitchFamily="2" charset="-78"/>
              </a:rPr>
              <a:t>WXYXZ</a:t>
            </a:r>
            <a:r>
              <a:rPr lang="fa-IR" dirty="0" smtClean="0">
                <a:cs typeface="B Jalal" panose="00000400000000000000" pitchFamily="2" charset="-78"/>
              </a:rPr>
              <a:t> دارد که </a:t>
            </a:r>
            <a:r>
              <a:rPr lang="en-US" dirty="0" smtClean="0">
                <a:cs typeface="B Jalal" panose="00000400000000000000" pitchFamily="2" charset="-78"/>
              </a:rPr>
              <a:t>W</a:t>
            </a:r>
            <a:r>
              <a:rPr lang="fa-IR" dirty="0" smtClean="0">
                <a:cs typeface="B Jalal" panose="00000400000000000000" pitchFamily="2" charset="-78"/>
              </a:rPr>
              <a:t>و</a:t>
            </a:r>
            <a:r>
              <a:rPr lang="en-US" dirty="0" smtClean="0">
                <a:cs typeface="B Jalal" panose="00000400000000000000" pitchFamily="2" charset="-78"/>
              </a:rPr>
              <a:t>Y  </a:t>
            </a:r>
            <a:r>
              <a:rPr lang="fa-IR" dirty="0" smtClean="0">
                <a:cs typeface="B Jalal" panose="00000400000000000000" pitchFamily="2" charset="-78"/>
              </a:rPr>
              <a:t>و </a:t>
            </a:r>
            <a:r>
              <a:rPr lang="en-US" dirty="0" smtClean="0">
                <a:cs typeface="B Jalal" panose="00000400000000000000" pitchFamily="2" charset="-78"/>
              </a:rPr>
              <a:t>Z</a:t>
            </a:r>
            <a:r>
              <a:rPr lang="fa-IR" dirty="0" smtClean="0">
                <a:cs typeface="B Jalal" panose="00000400000000000000" pitchFamily="2" charset="-78"/>
              </a:rPr>
              <a:t> با </a:t>
            </a:r>
            <a:r>
              <a:rPr lang="en-US" dirty="0" smtClean="0">
                <a:cs typeface="B Jalal" panose="00000400000000000000" pitchFamily="2" charset="-78"/>
              </a:rPr>
              <a:t>X </a:t>
            </a:r>
            <a:r>
              <a:rPr lang="fa-IR" dirty="0" smtClean="0">
                <a:cs typeface="B Jalal" panose="00000400000000000000" pitchFamily="2" charset="-78"/>
              </a:rPr>
              <a:t> به هم متصل شده اند</a:t>
            </a:r>
          </a:p>
          <a:p>
            <a:pPr marL="0" indent="0" algn="r" rtl="1">
              <a:buNone/>
            </a:pPr>
            <a:r>
              <a:rPr lang="fa-IR" dirty="0" smtClean="0">
                <a:cs typeface="B Jalal" panose="00000400000000000000" pitchFamily="2" charset="-78"/>
              </a:rPr>
              <a:t>در این مثال:</a:t>
            </a:r>
            <a:r>
              <a:rPr lang="en-US" dirty="0" smtClean="0">
                <a:cs typeface="B Jalal" panose="00000400000000000000" pitchFamily="2" charset="-78"/>
              </a:rPr>
              <a:t>W </a:t>
            </a:r>
            <a:r>
              <a:rPr lang="fa-IR" dirty="0" smtClean="0">
                <a:cs typeface="B Jalal" panose="00000400000000000000" pitchFamily="2" charset="-78"/>
              </a:rPr>
              <a:t> ....  است و </a:t>
            </a:r>
            <a:r>
              <a:rPr lang="en-US" dirty="0" smtClean="0">
                <a:cs typeface="B Jalal" panose="00000400000000000000" pitchFamily="2" charset="-78"/>
              </a:rPr>
              <a:t>Y </a:t>
            </a:r>
            <a:r>
              <a:rPr lang="fa-IR" dirty="0" smtClean="0">
                <a:cs typeface="B Jalal" panose="00000400000000000000" pitchFamily="2" charset="-78"/>
              </a:rPr>
              <a:t>.... است</a:t>
            </a:r>
            <a:endParaRPr lang="en-US" dirty="0" smtClean="0">
              <a:cs typeface="B Jalal" panose="00000400000000000000" pitchFamily="2" charset="-78"/>
            </a:endParaRPr>
          </a:p>
          <a:p>
            <a:pPr marL="0" indent="0" algn="r" rtl="1">
              <a:buNone/>
            </a:pPr>
            <a:r>
              <a:rPr lang="fa-IR" dirty="0" smtClean="0">
                <a:cs typeface="B Jalal" panose="00000400000000000000" pitchFamily="2" charset="-78"/>
              </a:rPr>
              <a:t>در این مثال ...</a:t>
            </a:r>
          </a:p>
        </p:txBody>
      </p:sp>
      <p:pic>
        <p:nvPicPr>
          <p:cNvPr id="8" name="Picture 7"/>
          <p:cNvPicPr>
            <a:picLocks noChangeAspect="1"/>
          </p:cNvPicPr>
          <p:nvPr/>
        </p:nvPicPr>
        <p:blipFill>
          <a:blip r:embed="rId3"/>
          <a:stretch>
            <a:fillRect/>
          </a:stretch>
        </p:blipFill>
        <p:spPr>
          <a:xfrm>
            <a:off x="2223912" y="3838575"/>
            <a:ext cx="8915400" cy="3019425"/>
          </a:xfrm>
          <a:prstGeom prst="rect">
            <a:avLst/>
          </a:prstGeom>
        </p:spPr>
      </p:pic>
    </p:spTree>
    <p:extLst>
      <p:ext uri="{BB962C8B-B14F-4D97-AF65-F5344CB8AC3E}">
        <p14:creationId xmlns:p14="http://schemas.microsoft.com/office/powerpoint/2010/main" val="3695217818"/>
      </p:ext>
    </p:extLst>
  </p:cSld>
  <p:clrMapOvr>
    <a:masterClrMapping/>
  </p:clrMapOvr>
  <p:transition spd="slow">
    <p:push dir="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داخلی </a:t>
            </a:r>
            <a:r>
              <a:rPr lang="fa-IR" sz="4000" dirty="0"/>
              <a:t>امواج نوع 2</a:t>
            </a:r>
          </a:p>
        </p:txBody>
      </p:sp>
      <p:sp>
        <p:nvSpPr>
          <p:cNvPr id="7" name="Content Placeholder 2"/>
          <p:cNvSpPr txBox="1">
            <a:spLocks/>
          </p:cNvSpPr>
          <p:nvPr/>
        </p:nvSpPr>
        <p:spPr>
          <a:xfrm>
            <a:off x="2009423" y="1825625"/>
            <a:ext cx="9344378" cy="24107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در یک روند صعودی یا نزولی به صورت مایل حرکت می کند </a:t>
            </a:r>
          </a:p>
          <a:p>
            <a:pPr marL="0" indent="0" algn="r" rtl="1">
              <a:buNone/>
            </a:pPr>
            <a:r>
              <a:rPr lang="fa-IR" dirty="0" smtClean="0">
                <a:cs typeface="B Jalal" panose="00000400000000000000" pitchFamily="2" charset="-78"/>
              </a:rPr>
              <a:t>نسبت به دوتا دوتایی به ندرت دیده می شوند</a:t>
            </a:r>
          </a:p>
          <a:p>
            <a:pPr marL="0" indent="0" algn="r" rtl="1">
              <a:buNone/>
            </a:pPr>
            <a:r>
              <a:rPr lang="fa-IR" dirty="0" smtClean="0">
                <a:cs typeface="B Jalal" panose="00000400000000000000" pitchFamily="2" charset="-78"/>
              </a:rPr>
              <a:t>سه الگوی اصلاحی که با دو الگوی اصلاحی دیگر به هم متصل شده اند</a:t>
            </a:r>
          </a:p>
          <a:p>
            <a:pPr marL="0" indent="0" algn="r" rtl="1">
              <a:buNone/>
            </a:pPr>
            <a:r>
              <a:rPr lang="fa-IR" dirty="0" smtClean="0">
                <a:cs typeface="B Jalal" panose="00000400000000000000" pitchFamily="2" charset="-78"/>
              </a:rPr>
              <a:t>اصلاحی – اصلاحی –اصلاحی-اصلاحی </a:t>
            </a:r>
            <a:r>
              <a:rPr lang="fa-IR" dirty="0">
                <a:cs typeface="B Jalal" panose="00000400000000000000" pitchFamily="2" charset="-78"/>
              </a:rPr>
              <a:t>–</a:t>
            </a:r>
            <a:r>
              <a:rPr lang="fa-IR" dirty="0" smtClean="0">
                <a:cs typeface="B Jalal" panose="00000400000000000000" pitchFamily="2" charset="-78"/>
              </a:rPr>
              <a:t>اصلاحی</a:t>
            </a:r>
          </a:p>
          <a:p>
            <a:pPr marL="0" indent="0" algn="r" rtl="1">
              <a:buNone/>
            </a:pPr>
            <a:r>
              <a:rPr lang="fa-IR" dirty="0" smtClean="0">
                <a:cs typeface="B Jalal" panose="00000400000000000000" pitchFamily="2" charset="-78"/>
              </a:rPr>
              <a:t>در این مثال</a:t>
            </a:r>
            <a:endParaRPr lang="fa-IR" dirty="0">
              <a:cs typeface="B Jalal" panose="00000400000000000000" pitchFamily="2" charset="-78"/>
            </a:endParaRPr>
          </a:p>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838200" y="4236417"/>
            <a:ext cx="7406393" cy="2500756"/>
          </a:xfrm>
          <a:prstGeom prst="rect">
            <a:avLst/>
          </a:prstGeom>
        </p:spPr>
      </p:pic>
    </p:spTree>
    <p:extLst>
      <p:ext uri="{BB962C8B-B14F-4D97-AF65-F5344CB8AC3E}">
        <p14:creationId xmlns:p14="http://schemas.microsoft.com/office/powerpoint/2010/main" val="3651604202"/>
      </p:ext>
    </p:extLst>
  </p:cSld>
  <p:clrMapOvr>
    <a:masterClrMapping/>
  </p:clrMapOvr>
  <p:transition spd="slow">
    <p:push dir="u"/>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داخلی امواج </a:t>
            </a:r>
            <a:r>
              <a:rPr lang="fa-IR" sz="4000" dirty="0"/>
              <a:t>نوع 2</a:t>
            </a:r>
          </a:p>
        </p:txBody>
      </p:sp>
      <p:pic>
        <p:nvPicPr>
          <p:cNvPr id="5" name="Picture 4"/>
          <p:cNvPicPr>
            <a:picLocks noChangeAspect="1"/>
          </p:cNvPicPr>
          <p:nvPr/>
        </p:nvPicPr>
        <p:blipFill>
          <a:blip r:embed="rId3"/>
          <a:stretch>
            <a:fillRect/>
          </a:stretch>
        </p:blipFill>
        <p:spPr>
          <a:xfrm>
            <a:off x="1216846" y="2695399"/>
            <a:ext cx="10222604" cy="3558645"/>
          </a:xfrm>
          <a:prstGeom prst="rect">
            <a:avLst/>
          </a:prstGeom>
        </p:spPr>
      </p:pic>
    </p:spTree>
    <p:extLst>
      <p:ext uri="{BB962C8B-B14F-4D97-AF65-F5344CB8AC3E}">
        <p14:creationId xmlns:p14="http://schemas.microsoft.com/office/powerpoint/2010/main" val="3647188925"/>
      </p:ext>
    </p:extLst>
  </p:cSld>
  <p:clrMapOvr>
    <a:masterClrMapping/>
  </p:clrMapOvr>
  <p:transition spd="slow">
    <p:push dir="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خلاصه الگو های ترکیبی امواج اصلاحی</a:t>
            </a:r>
            <a:endParaRPr lang="fa-IR" sz="4000" dirty="0"/>
          </a:p>
        </p:txBody>
      </p:sp>
      <p:pic>
        <p:nvPicPr>
          <p:cNvPr id="3" name="Picture 2"/>
          <p:cNvPicPr>
            <a:picLocks noChangeAspect="1"/>
          </p:cNvPicPr>
          <p:nvPr/>
        </p:nvPicPr>
        <p:blipFill>
          <a:blip r:embed="rId3"/>
          <a:stretch>
            <a:fillRect/>
          </a:stretch>
        </p:blipFill>
        <p:spPr>
          <a:xfrm>
            <a:off x="2535767" y="1983243"/>
            <a:ext cx="8053211" cy="4791993"/>
          </a:xfrm>
          <a:prstGeom prst="rect">
            <a:avLst/>
          </a:prstGeom>
        </p:spPr>
      </p:pic>
    </p:spTree>
    <p:extLst>
      <p:ext uri="{BB962C8B-B14F-4D97-AF65-F5344CB8AC3E}">
        <p14:creationId xmlns:p14="http://schemas.microsoft.com/office/powerpoint/2010/main" val="43162168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الگو های اصلی</a:t>
            </a:r>
            <a:endParaRPr lang="en-US" dirty="0"/>
          </a:p>
        </p:txBody>
      </p:sp>
      <p:pic>
        <p:nvPicPr>
          <p:cNvPr id="5" name="Picture 2" descr="http://forexsoho.com/wp-content/uploads/2010/02/5-3-wave-downtre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272" y="3363785"/>
            <a:ext cx="5000625"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14014"/>
      </p:ext>
    </p:extLst>
  </p:cSld>
  <p:clrMapOvr>
    <a:masterClrMapping/>
  </p:clrMapOvr>
  <p:transition spd="slow">
    <p:push dir="u"/>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خلاصه الگو های ترکیبی امواج اصلاحی</a:t>
            </a:r>
            <a:endParaRPr lang="fa-IR" sz="4000" dirty="0"/>
          </a:p>
        </p:txBody>
      </p:sp>
      <p:pic>
        <p:nvPicPr>
          <p:cNvPr id="5" name="Picture 4"/>
          <p:cNvPicPr>
            <a:picLocks noChangeAspect="1"/>
          </p:cNvPicPr>
          <p:nvPr/>
        </p:nvPicPr>
        <p:blipFill rotWithShape="1">
          <a:blip r:embed="rId3"/>
          <a:srcRect t="2273"/>
          <a:stretch/>
        </p:blipFill>
        <p:spPr>
          <a:xfrm>
            <a:off x="2285646" y="1690688"/>
            <a:ext cx="8438798" cy="4968711"/>
          </a:xfrm>
          <a:prstGeom prst="rect">
            <a:avLst/>
          </a:prstGeom>
        </p:spPr>
      </p:pic>
    </p:spTree>
    <p:extLst>
      <p:ext uri="{BB962C8B-B14F-4D97-AF65-F5344CB8AC3E}">
        <p14:creationId xmlns:p14="http://schemas.microsoft.com/office/powerpoint/2010/main" val="1452061449"/>
      </p:ext>
    </p:extLst>
  </p:cSld>
  <p:clrMapOvr>
    <a:masterClrMapping/>
  </p:clrMapOvr>
  <p:transition spd="slow">
    <p:push dir="u"/>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در مورد مثلث ها</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همیشه در امواج اصلاحی ترکیبی نوع 1 و نوع 2  آخرین موج است</a:t>
            </a:r>
          </a:p>
          <a:p>
            <a:pPr marL="0" indent="0" algn="r" rtl="1">
              <a:buNone/>
            </a:pPr>
            <a:r>
              <a:rPr lang="fa-IR" dirty="0" smtClean="0">
                <a:cs typeface="B Jalal" panose="00000400000000000000" pitchFamily="2" charset="-78"/>
              </a:rPr>
              <a:t>هیچ وقت بیشتر از یک مثلث در یک ترکیب نیست</a:t>
            </a:r>
          </a:p>
          <a:p>
            <a:pPr marL="0" indent="0" algn="r" rtl="1">
              <a:buNone/>
            </a:pPr>
            <a:r>
              <a:rPr lang="fa-IR" dirty="0" smtClean="0">
                <a:cs typeface="B Jalal" panose="00000400000000000000" pitchFamily="2" charset="-78"/>
              </a:rPr>
              <a:t>در موج 4 قبل از شروع موج 5 رخ می دهند</a:t>
            </a:r>
          </a:p>
          <a:p>
            <a:pPr marL="0" indent="0" algn="r" rtl="1">
              <a:buNone/>
            </a:pPr>
            <a:r>
              <a:rPr lang="fa-IR" dirty="0" smtClean="0">
                <a:cs typeface="B Jalal" panose="00000400000000000000" pitchFamily="2" charset="-78"/>
              </a:rPr>
              <a:t>در موج </a:t>
            </a:r>
            <a:r>
              <a:rPr lang="en-US" dirty="0" smtClean="0">
                <a:cs typeface="B Jalal" panose="00000400000000000000" pitchFamily="2" charset="-78"/>
              </a:rPr>
              <a:t>B</a:t>
            </a:r>
            <a:r>
              <a:rPr lang="fa-IR" dirty="0" smtClean="0">
                <a:cs typeface="B Jalal" panose="00000400000000000000" pitchFamily="2" charset="-78"/>
              </a:rPr>
              <a:t> قبل از موج </a:t>
            </a:r>
            <a:r>
              <a:rPr lang="en-US" dirty="0" smtClean="0">
                <a:cs typeface="B Jalal" panose="00000400000000000000" pitchFamily="2" charset="-78"/>
              </a:rPr>
              <a:t>C </a:t>
            </a:r>
            <a:r>
              <a:rPr lang="fa-IR" dirty="0" smtClean="0">
                <a:cs typeface="B Jalal" panose="00000400000000000000" pitchFamily="2" charset="-78"/>
              </a:rPr>
              <a:t> رخ می دهد</a:t>
            </a:r>
          </a:p>
        </p:txBody>
      </p:sp>
    </p:spTree>
    <p:extLst>
      <p:ext uri="{BB962C8B-B14F-4D97-AF65-F5344CB8AC3E}">
        <p14:creationId xmlns:p14="http://schemas.microsoft.com/office/powerpoint/2010/main" val="2355080978"/>
      </p:ext>
    </p:extLst>
  </p:cSld>
  <p:clrMapOvr>
    <a:masterClrMapping/>
  </p:clrMapOvr>
  <p:transition spd="slow">
    <p:push dir="u"/>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تحلیل نسبت امواج اصلاحی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3010429" y="2778125"/>
            <a:ext cx="6848475" cy="3533775"/>
          </a:xfrm>
          <a:prstGeom prst="rect">
            <a:avLst/>
          </a:prstGeom>
        </p:spPr>
      </p:pic>
    </p:spTree>
    <p:extLst>
      <p:ext uri="{BB962C8B-B14F-4D97-AF65-F5344CB8AC3E}">
        <p14:creationId xmlns:p14="http://schemas.microsoft.com/office/powerpoint/2010/main" val="2365579318"/>
      </p:ext>
    </p:extLst>
  </p:cSld>
  <p:clrMapOvr>
    <a:masterClrMapping/>
  </p:clrMapOvr>
  <p:transition spd="slow">
    <p:push dir="u"/>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تحلیل نسبت امواج اصلاحی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1356180" y="1825625"/>
            <a:ext cx="5876925" cy="4543425"/>
          </a:xfrm>
          <a:prstGeom prst="rect">
            <a:avLst/>
          </a:prstGeom>
        </p:spPr>
      </p:pic>
      <p:pic>
        <p:nvPicPr>
          <p:cNvPr id="9" name="Picture 8"/>
          <p:cNvPicPr>
            <a:picLocks noChangeAspect="1"/>
          </p:cNvPicPr>
          <p:nvPr/>
        </p:nvPicPr>
        <p:blipFill>
          <a:blip r:embed="rId4"/>
          <a:stretch>
            <a:fillRect/>
          </a:stretch>
        </p:blipFill>
        <p:spPr>
          <a:xfrm>
            <a:off x="7648575" y="2624931"/>
            <a:ext cx="3705225" cy="2752725"/>
          </a:xfrm>
          <a:prstGeom prst="rect">
            <a:avLst/>
          </a:prstGeom>
        </p:spPr>
      </p:pic>
    </p:spTree>
    <p:extLst>
      <p:ext uri="{BB962C8B-B14F-4D97-AF65-F5344CB8AC3E}">
        <p14:creationId xmlns:p14="http://schemas.microsoft.com/office/powerpoint/2010/main" val="928251086"/>
      </p:ext>
    </p:extLst>
  </p:cSld>
  <p:clrMapOvr>
    <a:masterClrMapping/>
  </p:clrMapOvr>
  <p:transition spd="slow">
    <p:push dir="u"/>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موج 4 چه می تواند باشد</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1356180" y="1825625"/>
            <a:ext cx="5876925" cy="4543425"/>
          </a:xfrm>
          <a:prstGeom prst="rect">
            <a:avLst/>
          </a:prstGeom>
        </p:spPr>
      </p:pic>
      <p:sp>
        <p:nvSpPr>
          <p:cNvPr id="10" name="Content Placeholder 2"/>
          <p:cNvSpPr txBox="1">
            <a:spLocks/>
          </p:cNvSpPr>
          <p:nvPr/>
        </p:nvSpPr>
        <p:spPr>
          <a:xfrm>
            <a:off x="7233105" y="1978025"/>
            <a:ext cx="42730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علاوه بر حالت تخت موج 4 می تواند یک .... یا ..... باشد</a:t>
            </a:r>
          </a:p>
          <a:p>
            <a:pPr marL="0" indent="0" algn="r" rtl="1">
              <a:buNone/>
            </a:pPr>
            <a:r>
              <a:rPr lang="fa-IR" dirty="0" smtClean="0">
                <a:cs typeface="B Jalal" panose="00000400000000000000" pitchFamily="2" charset="-78"/>
              </a:rPr>
              <a:t>انواع موج ترکیبی ممکن ... است</a:t>
            </a:r>
          </a:p>
          <a:p>
            <a:pPr marL="0" indent="0" algn="r" rtl="1">
              <a:buNone/>
            </a:pPr>
            <a:r>
              <a:rPr lang="fa-IR" dirty="0" smtClean="0">
                <a:cs typeface="B Jalal" panose="00000400000000000000" pitchFamily="2" charset="-78"/>
              </a:rPr>
              <a:t>موج 2 چگونه  تا کجا و با چه حال و هوایی رخ می دهد ؟</a:t>
            </a:r>
          </a:p>
          <a:p>
            <a:pPr marL="0" indent="0" algn="r" rtl="1">
              <a:buNone/>
            </a:pPr>
            <a:r>
              <a:rPr lang="fa-IR" dirty="0" smtClean="0">
                <a:cs typeface="B Jalal" panose="00000400000000000000" pitchFamily="2" charset="-78"/>
              </a:rPr>
              <a:t>موج 4 چطور؟</a:t>
            </a:r>
          </a:p>
          <a:p>
            <a:pPr marL="0" indent="0" algn="r" rtl="1">
              <a:buNone/>
            </a:pPr>
            <a:endParaRPr lang="fa-IR" dirty="0" smtClean="0">
              <a:cs typeface="B Jalal" panose="00000400000000000000" pitchFamily="2" charset="-78"/>
            </a:endParaRPr>
          </a:p>
          <a:p>
            <a:pPr marL="0" indent="0" algn="r" rtl="1">
              <a:buNone/>
            </a:pPr>
            <a:endParaRPr lang="fa-IR" dirty="0" smtClean="0">
              <a:cs typeface="B Jalal" panose="00000400000000000000" pitchFamily="2" charset="-78"/>
            </a:endParaRPr>
          </a:p>
        </p:txBody>
      </p:sp>
    </p:spTree>
    <p:extLst>
      <p:ext uri="{BB962C8B-B14F-4D97-AF65-F5344CB8AC3E}">
        <p14:creationId xmlns:p14="http://schemas.microsoft.com/office/powerpoint/2010/main" val="1172507635"/>
      </p:ext>
    </p:extLst>
  </p:cSld>
  <p:clrMapOvr>
    <a:masterClrMapping/>
  </p:clrMapOvr>
  <p:transition spd="slow">
    <p:push dir="u"/>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موج 4 چه می تواند باشد</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1356180" y="1825625"/>
            <a:ext cx="5876925" cy="4543425"/>
          </a:xfrm>
          <a:prstGeom prst="rect">
            <a:avLst/>
          </a:prstGeom>
        </p:spPr>
      </p:pic>
      <p:sp>
        <p:nvSpPr>
          <p:cNvPr id="10" name="Content Placeholder 2"/>
          <p:cNvSpPr txBox="1">
            <a:spLocks/>
          </p:cNvSpPr>
          <p:nvPr/>
        </p:nvSpPr>
        <p:spPr>
          <a:xfrm>
            <a:off x="7233105" y="1978025"/>
            <a:ext cx="42730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کجا خرید می کنید ؟</a:t>
            </a:r>
          </a:p>
          <a:p>
            <a:pPr marL="0" indent="0" algn="r" rtl="1">
              <a:buNone/>
            </a:pPr>
            <a:r>
              <a:rPr lang="fa-IR" dirty="0" smtClean="0">
                <a:cs typeface="B Jalal" panose="00000400000000000000" pitchFamily="2" charset="-78"/>
              </a:rPr>
              <a:t>مطمئن تر کجا خرید می کنید ؟</a:t>
            </a:r>
          </a:p>
          <a:p>
            <a:pPr marL="0" indent="0" algn="r" rtl="1">
              <a:buNone/>
            </a:pPr>
            <a:endParaRPr lang="fa-IR" dirty="0" smtClean="0">
              <a:cs typeface="B Jalal" panose="00000400000000000000" pitchFamily="2" charset="-78"/>
            </a:endParaRPr>
          </a:p>
        </p:txBody>
      </p:sp>
    </p:spTree>
    <p:extLst>
      <p:ext uri="{BB962C8B-B14F-4D97-AF65-F5344CB8AC3E}">
        <p14:creationId xmlns:p14="http://schemas.microsoft.com/office/powerpoint/2010/main" val="4050860749"/>
      </p:ext>
    </p:extLst>
  </p:cSld>
  <p:clrMapOvr>
    <a:masterClrMapping/>
  </p:clrMapOvr>
  <p:transition spd="slow">
    <p:push dir="u"/>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رابطه موج 2 و موج 4</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1356180" y="1825625"/>
            <a:ext cx="5876925" cy="4543425"/>
          </a:xfrm>
          <a:prstGeom prst="rect">
            <a:avLst/>
          </a:prstGeom>
        </p:spPr>
      </p:pic>
      <p:sp>
        <p:nvSpPr>
          <p:cNvPr id="10" name="Content Placeholder 2"/>
          <p:cNvSpPr txBox="1">
            <a:spLocks/>
          </p:cNvSpPr>
          <p:nvPr/>
        </p:nvSpPr>
        <p:spPr>
          <a:xfrm>
            <a:off x="7233105" y="1978025"/>
            <a:ext cx="42730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چون موج 2 ... بوده است پس موج 4 یک .... است</a:t>
            </a:r>
          </a:p>
        </p:txBody>
      </p:sp>
    </p:spTree>
    <p:extLst>
      <p:ext uri="{BB962C8B-B14F-4D97-AF65-F5344CB8AC3E}">
        <p14:creationId xmlns:p14="http://schemas.microsoft.com/office/powerpoint/2010/main" val="949500239"/>
      </p:ext>
    </p:extLst>
  </p:cSld>
  <p:clrMapOvr>
    <a:masterClrMapping/>
  </p:clrMapOvr>
  <p:transition spd="slow">
    <p:push dir="u"/>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میزان اصلاح موج 4</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1356180" y="1825625"/>
            <a:ext cx="5876925" cy="4543425"/>
          </a:xfrm>
          <a:prstGeom prst="rect">
            <a:avLst/>
          </a:prstGeom>
        </p:spPr>
      </p:pic>
      <p:sp>
        <p:nvSpPr>
          <p:cNvPr id="10" name="Content Placeholder 2"/>
          <p:cNvSpPr txBox="1">
            <a:spLocks/>
          </p:cNvSpPr>
          <p:nvPr/>
        </p:nvSpPr>
        <p:spPr>
          <a:xfrm>
            <a:off x="7233105" y="1978025"/>
            <a:ext cx="427309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0.236 موج 3</a:t>
            </a:r>
          </a:p>
          <a:p>
            <a:pPr marL="0" indent="0" algn="r" rtl="1">
              <a:buNone/>
            </a:pPr>
            <a:r>
              <a:rPr lang="fa-IR" dirty="0" smtClean="0">
                <a:cs typeface="B Jalal" panose="00000400000000000000" pitchFamily="2" charset="-78"/>
              </a:rPr>
              <a:t>0.382 موج 3</a:t>
            </a:r>
          </a:p>
          <a:p>
            <a:pPr marL="0" indent="0" algn="r" rtl="1">
              <a:buNone/>
            </a:pPr>
            <a:r>
              <a:rPr lang="fa-IR" dirty="0" smtClean="0">
                <a:cs typeface="B Jalal" panose="00000400000000000000" pitchFamily="2" charset="-78"/>
              </a:rPr>
              <a:t>0.50 موج 3</a:t>
            </a:r>
          </a:p>
          <a:p>
            <a:pPr marL="0" indent="0" algn="r" rtl="1">
              <a:buNone/>
            </a:pPr>
            <a:endParaRPr lang="fa-IR" dirty="0" smtClean="0">
              <a:cs typeface="B Jalal" panose="00000400000000000000" pitchFamily="2" charset="-78"/>
            </a:endParaRPr>
          </a:p>
          <a:p>
            <a:pPr marL="0" indent="0" algn="r" rtl="1">
              <a:buNone/>
            </a:pPr>
            <a:endParaRPr lang="fa-IR" dirty="0" smtClean="0">
              <a:cs typeface="B Jalal" panose="00000400000000000000" pitchFamily="2" charset="-78"/>
            </a:endParaRPr>
          </a:p>
        </p:txBody>
      </p:sp>
    </p:spTree>
    <p:extLst>
      <p:ext uri="{BB962C8B-B14F-4D97-AF65-F5344CB8AC3E}">
        <p14:creationId xmlns:p14="http://schemas.microsoft.com/office/powerpoint/2010/main" val="4247682640"/>
      </p:ext>
    </p:extLst>
  </p:cSld>
  <p:clrMapOvr>
    <a:masterClrMapping/>
  </p:clrMapOvr>
  <p:transition spd="slow">
    <p:push dir="u"/>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اصلاح موج 2 به صورت زیگزاگ</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7021689" y="1978025"/>
            <a:ext cx="44845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میزان اصلاح </a:t>
            </a:r>
            <a:r>
              <a:rPr lang="en-US" dirty="0" smtClean="0">
                <a:cs typeface="B Jalal" panose="00000400000000000000" pitchFamily="2" charset="-78"/>
              </a:rPr>
              <a:t>B </a:t>
            </a:r>
            <a:r>
              <a:rPr lang="fa-IR" dirty="0" smtClean="0">
                <a:cs typeface="B Jalal" panose="00000400000000000000" pitchFamily="2" charset="-78"/>
              </a:rPr>
              <a:t>بستگی به نوع اصلاح موج </a:t>
            </a:r>
            <a:r>
              <a:rPr lang="en-US" dirty="0" smtClean="0">
                <a:cs typeface="B Jalal" panose="00000400000000000000" pitchFamily="2" charset="-78"/>
              </a:rPr>
              <a:t>B</a:t>
            </a:r>
            <a:r>
              <a:rPr lang="fa-IR" dirty="0" smtClean="0">
                <a:cs typeface="B Jalal" panose="00000400000000000000" pitchFamily="2" charset="-78"/>
              </a:rPr>
              <a:t> دارد</a:t>
            </a:r>
          </a:p>
          <a:p>
            <a:pPr marL="0" indent="0" algn="r" rtl="1">
              <a:buNone/>
            </a:pPr>
            <a:r>
              <a:rPr lang="fa-IR" dirty="0" smtClean="0">
                <a:cs typeface="B Jalal" panose="00000400000000000000" pitchFamily="2" charset="-78"/>
              </a:rPr>
              <a:t>اگر </a:t>
            </a:r>
            <a:r>
              <a:rPr lang="en-US" dirty="0" smtClean="0">
                <a:cs typeface="B Jalal" panose="00000400000000000000" pitchFamily="2" charset="-78"/>
              </a:rPr>
              <a:t>B</a:t>
            </a:r>
          </a:p>
          <a:p>
            <a:pPr marL="0" indent="0" algn="r" rtl="1">
              <a:buNone/>
            </a:pPr>
            <a:r>
              <a:rPr lang="fa-IR" dirty="0" smtClean="0">
                <a:cs typeface="B Jalal" panose="00000400000000000000" pitchFamily="2" charset="-78"/>
              </a:rPr>
              <a:t>زیگزاگ باشد (50% تا 79% )</a:t>
            </a:r>
          </a:p>
          <a:p>
            <a:pPr marL="0" indent="0" algn="r" rtl="1">
              <a:buNone/>
            </a:pPr>
            <a:r>
              <a:rPr lang="fa-IR" dirty="0" smtClean="0">
                <a:cs typeface="B Jalal" panose="00000400000000000000" pitchFamily="2" charset="-78"/>
              </a:rPr>
              <a:t>مثلث دونده (10-40% موج </a:t>
            </a:r>
            <a:r>
              <a:rPr lang="en-US" dirty="0" smtClean="0">
                <a:cs typeface="B Jalal" panose="00000400000000000000" pitchFamily="2" charset="-78"/>
              </a:rPr>
              <a:t>A</a:t>
            </a:r>
            <a:r>
              <a:rPr lang="fa-IR" dirty="0" smtClean="0">
                <a:cs typeface="B Jalal" panose="00000400000000000000" pitchFamily="2" charset="-78"/>
              </a:rPr>
              <a:t> )</a:t>
            </a:r>
          </a:p>
          <a:p>
            <a:pPr marL="0" indent="0" algn="r" rtl="1">
              <a:buNone/>
            </a:pPr>
            <a:r>
              <a:rPr lang="fa-IR" dirty="0" smtClean="0">
                <a:cs typeface="B Jalal" panose="00000400000000000000" pitchFamily="2" charset="-78"/>
              </a:rPr>
              <a:t>مثلث (38-50%)</a:t>
            </a:r>
          </a:p>
        </p:txBody>
      </p:sp>
      <p:pic>
        <p:nvPicPr>
          <p:cNvPr id="3" name="Picture 2"/>
          <p:cNvPicPr>
            <a:picLocks noChangeAspect="1"/>
          </p:cNvPicPr>
          <p:nvPr/>
        </p:nvPicPr>
        <p:blipFill>
          <a:blip r:embed="rId3"/>
          <a:stretch>
            <a:fillRect/>
          </a:stretch>
        </p:blipFill>
        <p:spPr>
          <a:xfrm>
            <a:off x="1207734" y="1825625"/>
            <a:ext cx="5667375" cy="4762500"/>
          </a:xfrm>
          <a:prstGeom prst="rect">
            <a:avLst/>
          </a:prstGeom>
        </p:spPr>
      </p:pic>
      <p:pic>
        <p:nvPicPr>
          <p:cNvPr id="5" name="Picture 4"/>
          <p:cNvPicPr>
            <a:picLocks noChangeAspect="1"/>
          </p:cNvPicPr>
          <p:nvPr/>
        </p:nvPicPr>
        <p:blipFill>
          <a:blip r:embed="rId4"/>
          <a:stretch>
            <a:fillRect/>
          </a:stretch>
        </p:blipFill>
        <p:spPr>
          <a:xfrm>
            <a:off x="1238040" y="1591733"/>
            <a:ext cx="3008820" cy="1151361"/>
          </a:xfrm>
          <a:prstGeom prst="rect">
            <a:avLst/>
          </a:prstGeom>
        </p:spPr>
      </p:pic>
    </p:spTree>
    <p:extLst>
      <p:ext uri="{BB962C8B-B14F-4D97-AF65-F5344CB8AC3E}">
        <p14:creationId xmlns:p14="http://schemas.microsoft.com/office/powerpoint/2010/main" val="301141240"/>
      </p:ext>
    </p:extLst>
  </p:cSld>
  <p:clrMapOvr>
    <a:masterClrMapping/>
  </p:clrMapOvr>
  <p:transition spd="slow">
    <p:push dir="u"/>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اصلاح موج 2 به صورت زیگزاگ</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7021689" y="1978025"/>
            <a:ext cx="44845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میزان اصلاح موج </a:t>
            </a:r>
            <a:r>
              <a:rPr lang="en-US" dirty="0" smtClean="0">
                <a:cs typeface="B Jalal" panose="00000400000000000000" pitchFamily="2" charset="-78"/>
              </a:rPr>
              <a:t>C</a:t>
            </a:r>
          </a:p>
          <a:p>
            <a:pPr marL="0" indent="0" algn="r" rtl="1">
              <a:buNone/>
            </a:pPr>
            <a:r>
              <a:rPr lang="en-US" dirty="0" smtClean="0">
                <a:cs typeface="B Jalal" panose="00000400000000000000" pitchFamily="2" charset="-78"/>
              </a:rPr>
              <a:t> 0.618 </a:t>
            </a:r>
            <a:r>
              <a:rPr lang="fa-IR" dirty="0" smtClean="0">
                <a:cs typeface="B Jalal" panose="00000400000000000000" pitchFamily="2" charset="-78"/>
              </a:rPr>
              <a:t>موج </a:t>
            </a:r>
            <a:r>
              <a:rPr lang="en-US" dirty="0" smtClean="0">
                <a:cs typeface="B Jalal" panose="00000400000000000000" pitchFamily="2" charset="-78"/>
              </a:rPr>
              <a:t> A</a:t>
            </a:r>
          </a:p>
          <a:p>
            <a:pPr marL="0" indent="0" algn="r" rtl="1">
              <a:buNone/>
            </a:pPr>
            <a:r>
              <a:rPr lang="en-US" u="sng" dirty="0">
                <a:cs typeface="B Jalal" panose="00000400000000000000" pitchFamily="2" charset="-78"/>
              </a:rPr>
              <a:t> </a:t>
            </a:r>
            <a:r>
              <a:rPr lang="en-US" u="sng" dirty="0" smtClean="0">
                <a:cs typeface="B Jalal" panose="00000400000000000000" pitchFamily="2" charset="-78"/>
              </a:rPr>
              <a:t>1 </a:t>
            </a:r>
            <a:r>
              <a:rPr lang="fa-IR" u="sng" dirty="0" smtClean="0">
                <a:cs typeface="B Jalal" panose="00000400000000000000" pitchFamily="2" charset="-78"/>
              </a:rPr>
              <a:t> برابر موج </a:t>
            </a:r>
            <a:r>
              <a:rPr lang="en-US" u="sng" dirty="0" smtClean="0">
                <a:cs typeface="B Jalal" panose="00000400000000000000" pitchFamily="2" charset="-78"/>
              </a:rPr>
              <a:t> </a:t>
            </a:r>
            <a:r>
              <a:rPr lang="en-US" u="sng" dirty="0">
                <a:cs typeface="B Jalal" panose="00000400000000000000" pitchFamily="2" charset="-78"/>
              </a:rPr>
              <a:t>A</a:t>
            </a:r>
          </a:p>
          <a:p>
            <a:pPr marL="0" indent="0" algn="r" rtl="1">
              <a:buNone/>
            </a:pPr>
            <a:r>
              <a:rPr lang="fa-IR" dirty="0" smtClean="0">
                <a:cs typeface="B Jalal" panose="00000400000000000000" pitchFamily="2" charset="-78"/>
              </a:rPr>
              <a:t>1.618 موج </a:t>
            </a:r>
            <a:r>
              <a:rPr lang="en-US" dirty="0" smtClean="0">
                <a:cs typeface="B Jalal" panose="00000400000000000000" pitchFamily="2" charset="-78"/>
              </a:rPr>
              <a:t>A</a:t>
            </a:r>
          </a:p>
          <a:p>
            <a:pPr marL="0" indent="0" algn="r" rtl="1">
              <a:buNone/>
            </a:pPr>
            <a:endParaRPr lang="en-US" dirty="0" smtClean="0">
              <a:cs typeface="B Jalal" panose="00000400000000000000" pitchFamily="2" charset="-78"/>
            </a:endParaRPr>
          </a:p>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1207734" y="1825625"/>
            <a:ext cx="5667375" cy="4762500"/>
          </a:xfrm>
          <a:prstGeom prst="rect">
            <a:avLst/>
          </a:prstGeom>
        </p:spPr>
      </p:pic>
      <p:pic>
        <p:nvPicPr>
          <p:cNvPr id="5" name="Picture 4"/>
          <p:cNvPicPr>
            <a:picLocks noChangeAspect="1"/>
          </p:cNvPicPr>
          <p:nvPr/>
        </p:nvPicPr>
        <p:blipFill>
          <a:blip r:embed="rId4"/>
          <a:stretch>
            <a:fillRect/>
          </a:stretch>
        </p:blipFill>
        <p:spPr>
          <a:xfrm>
            <a:off x="1238040" y="1591733"/>
            <a:ext cx="3008820" cy="1151361"/>
          </a:xfrm>
          <a:prstGeom prst="rect">
            <a:avLst/>
          </a:prstGeom>
        </p:spPr>
      </p:pic>
    </p:spTree>
    <p:extLst>
      <p:ext uri="{BB962C8B-B14F-4D97-AF65-F5344CB8AC3E}">
        <p14:creationId xmlns:p14="http://schemas.microsoft.com/office/powerpoint/2010/main" val="243270348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الگو های اصلی</a:t>
            </a:r>
            <a:endParaRPr lang="en-US" dirty="0"/>
          </a:p>
        </p:txBody>
      </p:sp>
      <p:sp>
        <p:nvSpPr>
          <p:cNvPr id="3" name="Rectangle 2"/>
          <p:cNvSpPr/>
          <p:nvPr/>
        </p:nvSpPr>
        <p:spPr>
          <a:xfrm>
            <a:off x="1914144" y="1971979"/>
            <a:ext cx="9753600" cy="369332"/>
          </a:xfrm>
          <a:prstGeom prst="rect">
            <a:avLst/>
          </a:prstGeom>
        </p:spPr>
        <p:txBody>
          <a:bodyPr wrap="square">
            <a:spAutoFit/>
          </a:bodyPr>
          <a:lstStyle/>
          <a:p>
            <a:pPr algn="r" rtl="1"/>
            <a:r>
              <a:rPr lang="fa-IR" dirty="0" smtClean="0">
                <a:solidFill>
                  <a:srgbClr val="000000"/>
                </a:solidFill>
                <a:latin typeface="Tahoma" panose="020B0604030504040204" pitchFamily="34" charset="0"/>
                <a:cs typeface="B Jalal" panose="00000400000000000000" pitchFamily="2" charset="-78"/>
              </a:rPr>
              <a:t>موج اصلاحی و موج جنبشی را در این روند نشان دهید ؟</a:t>
            </a:r>
            <a:endParaRPr lang="en-US" dirty="0">
              <a:cs typeface="B Jalal" panose="00000400000000000000" pitchFamily="2" charset="-78"/>
            </a:endParaRPr>
          </a:p>
        </p:txBody>
      </p:sp>
      <p:pic>
        <p:nvPicPr>
          <p:cNvPr id="4" name="Picture 3"/>
          <p:cNvPicPr>
            <a:picLocks noChangeAspect="1"/>
          </p:cNvPicPr>
          <p:nvPr/>
        </p:nvPicPr>
        <p:blipFill>
          <a:blip r:embed="rId3"/>
          <a:stretch>
            <a:fillRect/>
          </a:stretch>
        </p:blipFill>
        <p:spPr>
          <a:xfrm>
            <a:off x="5092861" y="2622602"/>
            <a:ext cx="6600425" cy="4243130"/>
          </a:xfrm>
          <a:prstGeom prst="rect">
            <a:avLst/>
          </a:prstGeom>
        </p:spPr>
      </p:pic>
    </p:spTree>
    <p:extLst>
      <p:ext uri="{BB962C8B-B14F-4D97-AF65-F5344CB8AC3E}">
        <p14:creationId xmlns:p14="http://schemas.microsoft.com/office/powerpoint/2010/main" val="51253677"/>
      </p:ext>
    </p:extLst>
  </p:cSld>
  <p:clrMapOvr>
    <a:masterClrMapping/>
  </p:clrMapOvr>
  <p:transition spd="slow">
    <p:push dir="u"/>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اصلاح موج 2 به صورت زیگزاگ</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7021689" y="1978025"/>
            <a:ext cx="44845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میزان اصلاح موج </a:t>
            </a:r>
            <a:r>
              <a:rPr lang="en-US" dirty="0" smtClean="0">
                <a:cs typeface="B Jalal" panose="00000400000000000000" pitchFamily="2" charset="-78"/>
              </a:rPr>
              <a:t>C</a:t>
            </a:r>
          </a:p>
          <a:p>
            <a:pPr marL="0" indent="0" algn="r" rtl="1">
              <a:buNone/>
            </a:pPr>
            <a:r>
              <a:rPr lang="en-US" dirty="0" smtClean="0">
                <a:cs typeface="B Jalal" panose="00000400000000000000" pitchFamily="2" charset="-78"/>
              </a:rPr>
              <a:t> 0.618 </a:t>
            </a:r>
            <a:r>
              <a:rPr lang="fa-IR" dirty="0" smtClean="0">
                <a:cs typeface="B Jalal" panose="00000400000000000000" pitchFamily="2" charset="-78"/>
              </a:rPr>
              <a:t>موج </a:t>
            </a:r>
            <a:r>
              <a:rPr lang="en-US" dirty="0" smtClean="0">
                <a:cs typeface="B Jalal" panose="00000400000000000000" pitchFamily="2" charset="-78"/>
              </a:rPr>
              <a:t> A</a:t>
            </a:r>
          </a:p>
          <a:p>
            <a:pPr marL="0" indent="0" algn="r" rtl="1">
              <a:buNone/>
            </a:pPr>
            <a:r>
              <a:rPr lang="en-US" u="sng" dirty="0">
                <a:cs typeface="B Jalal" panose="00000400000000000000" pitchFamily="2" charset="-78"/>
              </a:rPr>
              <a:t> </a:t>
            </a:r>
            <a:r>
              <a:rPr lang="en-US" u="sng" dirty="0" smtClean="0">
                <a:cs typeface="B Jalal" panose="00000400000000000000" pitchFamily="2" charset="-78"/>
              </a:rPr>
              <a:t>1 </a:t>
            </a:r>
            <a:r>
              <a:rPr lang="fa-IR" u="sng" dirty="0" smtClean="0">
                <a:cs typeface="B Jalal" panose="00000400000000000000" pitchFamily="2" charset="-78"/>
              </a:rPr>
              <a:t> برابر موج </a:t>
            </a:r>
            <a:r>
              <a:rPr lang="en-US" u="sng" dirty="0" smtClean="0">
                <a:cs typeface="B Jalal" panose="00000400000000000000" pitchFamily="2" charset="-78"/>
              </a:rPr>
              <a:t> </a:t>
            </a:r>
            <a:r>
              <a:rPr lang="en-US" u="sng" dirty="0">
                <a:cs typeface="B Jalal" panose="00000400000000000000" pitchFamily="2" charset="-78"/>
              </a:rPr>
              <a:t>A</a:t>
            </a:r>
          </a:p>
          <a:p>
            <a:pPr marL="0" indent="0" algn="r" rtl="1">
              <a:buNone/>
            </a:pPr>
            <a:r>
              <a:rPr lang="fa-IR" dirty="0" smtClean="0">
                <a:cs typeface="B Jalal" panose="00000400000000000000" pitchFamily="2" charset="-78"/>
              </a:rPr>
              <a:t>1.618 موج </a:t>
            </a:r>
            <a:r>
              <a:rPr lang="en-US" dirty="0" smtClean="0">
                <a:cs typeface="B Jalal" panose="00000400000000000000" pitchFamily="2" charset="-78"/>
              </a:rPr>
              <a:t>A</a:t>
            </a:r>
          </a:p>
          <a:p>
            <a:pPr marL="0" indent="0" algn="r" rtl="1">
              <a:buNone/>
            </a:pPr>
            <a:endParaRPr lang="en-US" dirty="0" smtClean="0">
              <a:cs typeface="B Jalal" panose="00000400000000000000" pitchFamily="2" charset="-78"/>
            </a:endParaRPr>
          </a:p>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1203678" y="2225675"/>
            <a:ext cx="5562600" cy="4086225"/>
          </a:xfrm>
          <a:prstGeom prst="rect">
            <a:avLst/>
          </a:prstGeom>
        </p:spPr>
      </p:pic>
    </p:spTree>
    <p:extLst>
      <p:ext uri="{BB962C8B-B14F-4D97-AF65-F5344CB8AC3E}">
        <p14:creationId xmlns:p14="http://schemas.microsoft.com/office/powerpoint/2010/main" val="1785064834"/>
      </p:ext>
    </p:extLst>
  </p:cSld>
  <p:clrMapOvr>
    <a:masterClrMapping/>
  </p:clrMapOvr>
  <p:transition spd="slow">
    <p:push dir="u"/>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اصلاح موج 4</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اگر اصلاح  تخت منظم باشد ، موج </a:t>
            </a:r>
            <a:r>
              <a:rPr lang="en-US" dirty="0" smtClean="0">
                <a:cs typeface="B Jalal" panose="00000400000000000000" pitchFamily="2" charset="-78"/>
              </a:rPr>
              <a:t>A</a:t>
            </a:r>
            <a:r>
              <a:rPr lang="fa-IR" dirty="0" smtClean="0">
                <a:cs typeface="B Jalal" panose="00000400000000000000" pitchFamily="2" charset="-78"/>
              </a:rPr>
              <a:t> و</a:t>
            </a:r>
            <a:r>
              <a:rPr lang="en-US" dirty="0" smtClean="0">
                <a:cs typeface="B Jalal" panose="00000400000000000000" pitchFamily="2" charset="-78"/>
              </a:rPr>
              <a:t>b</a:t>
            </a:r>
            <a:r>
              <a:rPr lang="fa-IR" dirty="0" smtClean="0">
                <a:cs typeface="B Jalal" panose="00000400000000000000" pitchFamily="2" charset="-78"/>
              </a:rPr>
              <a:t>و</a:t>
            </a:r>
            <a:r>
              <a:rPr lang="en-US" dirty="0" smtClean="0">
                <a:cs typeface="B Jalal" panose="00000400000000000000" pitchFamily="2" charset="-78"/>
              </a:rPr>
              <a:t>C</a:t>
            </a:r>
            <a:r>
              <a:rPr lang="fa-IR" dirty="0" smtClean="0">
                <a:cs typeface="B Jalal" panose="00000400000000000000" pitchFamily="2" charset="-78"/>
              </a:rPr>
              <a:t> با هم برابر هستند</a:t>
            </a:r>
          </a:p>
          <a:p>
            <a:pPr marL="0" indent="0" algn="r" rtl="1">
              <a:buNone/>
            </a:pPr>
            <a:endParaRPr lang="fa-IR" dirty="0">
              <a:cs typeface="B Jalal" panose="00000400000000000000" pitchFamily="2" charset="-78"/>
            </a:endParaRPr>
          </a:p>
          <a:p>
            <a:pPr marL="0" indent="0" algn="r" rtl="1">
              <a:buNone/>
            </a:pPr>
            <a:r>
              <a:rPr lang="fa-IR" dirty="0" smtClean="0">
                <a:cs typeface="B Jalal" panose="00000400000000000000" pitchFamily="2" charset="-78"/>
              </a:rPr>
              <a:t>اگر نا منظم باشد</a:t>
            </a:r>
          </a:p>
          <a:p>
            <a:pPr marL="0" indent="0" algn="r" rtl="1">
              <a:buNone/>
            </a:pPr>
            <a:r>
              <a:rPr lang="fa-IR" dirty="0" smtClean="0">
                <a:cs typeface="B Jalal" panose="00000400000000000000" pitchFamily="2" charset="-78"/>
              </a:rPr>
              <a:t>موج </a:t>
            </a:r>
            <a:r>
              <a:rPr lang="en-US" dirty="0" smtClean="0">
                <a:cs typeface="B Jalal" panose="00000400000000000000" pitchFamily="2" charset="-78"/>
              </a:rPr>
              <a:t>B </a:t>
            </a:r>
            <a:r>
              <a:rPr lang="fa-IR" dirty="0" smtClean="0">
                <a:cs typeface="B Jalal" panose="00000400000000000000" pitchFamily="2" charset="-78"/>
              </a:rPr>
              <a:t> 1.236 یا 1.382 موج </a:t>
            </a:r>
            <a:r>
              <a:rPr lang="en-US" dirty="0" smtClean="0">
                <a:cs typeface="B Jalal" panose="00000400000000000000" pitchFamily="2" charset="-78"/>
              </a:rPr>
              <a:t>A</a:t>
            </a:r>
          </a:p>
          <a:p>
            <a:pPr marL="0" indent="0" algn="r" rtl="1">
              <a:buNone/>
            </a:pPr>
            <a:r>
              <a:rPr lang="fa-IR" dirty="0" smtClean="0">
                <a:cs typeface="B Jalal" panose="00000400000000000000" pitchFamily="2" charset="-78"/>
              </a:rPr>
              <a:t>موج </a:t>
            </a:r>
            <a:r>
              <a:rPr lang="en-US" dirty="0" smtClean="0">
                <a:cs typeface="B Jalal" panose="00000400000000000000" pitchFamily="2" charset="-78"/>
              </a:rPr>
              <a:t>C </a:t>
            </a:r>
            <a:r>
              <a:rPr lang="fa-IR" dirty="0" smtClean="0">
                <a:cs typeface="B Jalal" panose="00000400000000000000" pitchFamily="2" charset="-78"/>
              </a:rPr>
              <a:t> معمولا 1.618 و 2.618 موج</a:t>
            </a:r>
            <a:r>
              <a:rPr lang="en-US" dirty="0" smtClean="0">
                <a:cs typeface="B Jalal" panose="00000400000000000000" pitchFamily="2" charset="-78"/>
              </a:rPr>
              <a:t>A</a:t>
            </a:r>
            <a:endParaRPr lang="fa-IR" dirty="0" smtClean="0">
              <a:cs typeface="B Jalal" panose="00000400000000000000" pitchFamily="2" charset="-78"/>
            </a:endParaRPr>
          </a:p>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838200" y="2166938"/>
            <a:ext cx="5562600" cy="4086225"/>
          </a:xfrm>
          <a:prstGeom prst="rect">
            <a:avLst/>
          </a:prstGeom>
        </p:spPr>
      </p:pic>
    </p:spTree>
    <p:extLst>
      <p:ext uri="{BB962C8B-B14F-4D97-AF65-F5344CB8AC3E}">
        <p14:creationId xmlns:p14="http://schemas.microsoft.com/office/powerpoint/2010/main" val="1734198948"/>
      </p:ext>
    </p:extLst>
  </p:cSld>
  <p:clrMapOvr>
    <a:masterClrMapping/>
  </p:clrMapOvr>
  <p:transition spd="slow">
    <p:push dir="u"/>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اصلاح موج 4</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اگر اصلاح  تخت دونده باشد</a:t>
            </a:r>
          </a:p>
          <a:p>
            <a:pPr marL="0" indent="0" algn="r" rtl="1">
              <a:buNone/>
            </a:pPr>
            <a:endParaRPr lang="fa-IR" dirty="0">
              <a:cs typeface="B Jalal" panose="00000400000000000000" pitchFamily="2" charset="-78"/>
            </a:endParaRPr>
          </a:p>
          <a:p>
            <a:pPr marL="0" indent="0" algn="r" rtl="1">
              <a:buNone/>
            </a:pPr>
            <a:r>
              <a:rPr lang="fa-IR" dirty="0" smtClean="0">
                <a:cs typeface="B Jalal" panose="00000400000000000000" pitchFamily="2" charset="-78"/>
              </a:rPr>
              <a:t>موج </a:t>
            </a:r>
            <a:r>
              <a:rPr lang="en-US" dirty="0" smtClean="0">
                <a:cs typeface="B Jalal" panose="00000400000000000000" pitchFamily="2" charset="-78"/>
              </a:rPr>
              <a:t>B</a:t>
            </a:r>
            <a:r>
              <a:rPr lang="fa-IR" dirty="0" smtClean="0">
                <a:cs typeface="B Jalal" panose="00000400000000000000" pitchFamily="2" charset="-78"/>
              </a:rPr>
              <a:t> بیشتر از موج </a:t>
            </a:r>
            <a:r>
              <a:rPr lang="en-US" dirty="0" smtClean="0">
                <a:cs typeface="B Jalal" panose="00000400000000000000" pitchFamily="2" charset="-78"/>
              </a:rPr>
              <a:t>A </a:t>
            </a:r>
            <a:r>
              <a:rPr lang="fa-IR" dirty="0" smtClean="0">
                <a:cs typeface="B Jalal" panose="00000400000000000000" pitchFamily="2" charset="-78"/>
              </a:rPr>
              <a:t> است!</a:t>
            </a:r>
          </a:p>
          <a:p>
            <a:pPr marL="0" indent="0" algn="r" rtl="1">
              <a:buNone/>
            </a:pPr>
            <a:r>
              <a:rPr lang="fa-IR" dirty="0" smtClean="0">
                <a:cs typeface="B Jalal" panose="00000400000000000000" pitchFamily="2" charset="-78"/>
              </a:rPr>
              <a:t>موج </a:t>
            </a:r>
            <a:r>
              <a:rPr lang="en-US" dirty="0" smtClean="0">
                <a:cs typeface="B Jalal" panose="00000400000000000000" pitchFamily="2" charset="-78"/>
              </a:rPr>
              <a:t>C </a:t>
            </a:r>
            <a:r>
              <a:rPr lang="fa-IR" dirty="0" smtClean="0">
                <a:cs typeface="B Jalal" panose="00000400000000000000" pitchFamily="2" charset="-78"/>
              </a:rPr>
              <a:t> به زیر موج </a:t>
            </a:r>
            <a:r>
              <a:rPr lang="en-US" dirty="0" smtClean="0">
                <a:cs typeface="B Jalal" panose="00000400000000000000" pitchFamily="2" charset="-78"/>
              </a:rPr>
              <a:t>A</a:t>
            </a:r>
            <a:r>
              <a:rPr lang="fa-IR" dirty="0" smtClean="0">
                <a:cs typeface="B Jalal" panose="00000400000000000000" pitchFamily="2" charset="-78"/>
              </a:rPr>
              <a:t> نفوذ نمی کند</a:t>
            </a:r>
          </a:p>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717551" y="1738313"/>
            <a:ext cx="5534862" cy="3941233"/>
          </a:xfrm>
          <a:prstGeom prst="rect">
            <a:avLst/>
          </a:prstGeom>
        </p:spPr>
      </p:pic>
    </p:spTree>
    <p:extLst>
      <p:ext uri="{BB962C8B-B14F-4D97-AF65-F5344CB8AC3E}">
        <p14:creationId xmlns:p14="http://schemas.microsoft.com/office/powerpoint/2010/main" val="1184650398"/>
      </p:ext>
    </p:extLst>
  </p:cSld>
  <p:clrMapOvr>
    <a:masterClrMapping/>
  </p:clrMapOvr>
  <p:transition spd="slow">
    <p:push dir="u"/>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اصلاح مثلث ها</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متقارن</a:t>
            </a:r>
          </a:p>
          <a:p>
            <a:pPr marL="0" indent="0" algn="r" rtl="1">
              <a:buNone/>
            </a:pPr>
            <a:r>
              <a:rPr lang="fa-IR" dirty="0" smtClean="0">
                <a:cs typeface="B Jalal" panose="00000400000000000000" pitchFamily="2" charset="-78"/>
              </a:rPr>
              <a:t>یا هر موج 0.618 موج قبلی خود</a:t>
            </a:r>
          </a:p>
          <a:p>
            <a:pPr marL="0" indent="0" algn="r" rtl="1">
              <a:buNone/>
            </a:pPr>
            <a:r>
              <a:rPr lang="fa-IR" dirty="0">
                <a:cs typeface="B Jalal" panose="00000400000000000000" pitchFamily="2" charset="-78"/>
              </a:rPr>
              <a:t>یا هر موج 0.618 موج قبلی </a:t>
            </a:r>
            <a:r>
              <a:rPr lang="fa-IR" dirty="0" smtClean="0">
                <a:cs typeface="B Jalal" panose="00000400000000000000" pitchFamily="2" charset="-78"/>
              </a:rPr>
              <a:t>از نوع خود ( صعودی و یا نزولی بودن)</a:t>
            </a:r>
            <a:endParaRPr lang="fa-IR" dirty="0">
              <a:cs typeface="B Jalal" panose="00000400000000000000" pitchFamily="2" charset="-78"/>
            </a:endParaRPr>
          </a:p>
          <a:p>
            <a:pPr marL="0" indent="0" algn="r" rtl="1">
              <a:buNone/>
            </a:pPr>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838200" y="2025650"/>
            <a:ext cx="5648325" cy="4286250"/>
          </a:xfrm>
          <a:prstGeom prst="rect">
            <a:avLst/>
          </a:prstGeom>
        </p:spPr>
      </p:pic>
    </p:spTree>
    <p:extLst>
      <p:ext uri="{BB962C8B-B14F-4D97-AF65-F5344CB8AC3E}">
        <p14:creationId xmlns:p14="http://schemas.microsoft.com/office/powerpoint/2010/main" val="1367812271"/>
      </p:ext>
    </p:extLst>
  </p:cSld>
  <p:clrMapOvr>
    <a:masterClrMapping/>
  </p:clrMapOvr>
  <p:transition spd="slow">
    <p:push dir="u"/>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ساختار اصلاح مثلث ها</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متقارن برعکس</a:t>
            </a:r>
          </a:p>
          <a:p>
            <a:pPr marL="0" indent="0" algn="r" rtl="1">
              <a:buNone/>
            </a:pPr>
            <a:r>
              <a:rPr lang="fa-IR" dirty="0" smtClean="0">
                <a:cs typeface="B Jalal" panose="00000400000000000000" pitchFamily="2" charset="-78"/>
              </a:rPr>
              <a:t>یا هر موج 1.618 موج قبلی خود</a:t>
            </a:r>
          </a:p>
          <a:p>
            <a:pPr marL="0" indent="0" algn="r" rtl="1">
              <a:buNone/>
            </a:pPr>
            <a:r>
              <a:rPr lang="fa-IR" dirty="0">
                <a:cs typeface="B Jalal" panose="00000400000000000000" pitchFamily="2" charset="-78"/>
              </a:rPr>
              <a:t>یا هر موج </a:t>
            </a:r>
            <a:r>
              <a:rPr lang="fa-IR" dirty="0" smtClean="0">
                <a:cs typeface="B Jalal" panose="00000400000000000000" pitchFamily="2" charset="-78"/>
              </a:rPr>
              <a:t>1.618 </a:t>
            </a:r>
            <a:r>
              <a:rPr lang="fa-IR" dirty="0">
                <a:cs typeface="B Jalal" panose="00000400000000000000" pitchFamily="2" charset="-78"/>
              </a:rPr>
              <a:t>موج قبلی </a:t>
            </a:r>
            <a:r>
              <a:rPr lang="fa-IR" dirty="0" smtClean="0">
                <a:cs typeface="B Jalal" panose="00000400000000000000" pitchFamily="2" charset="-78"/>
              </a:rPr>
              <a:t>از نوع خود ( صعودی و یا نزولی بودن)</a:t>
            </a:r>
            <a:endParaRPr lang="fa-IR" dirty="0">
              <a:cs typeface="B Jalal" panose="00000400000000000000" pitchFamily="2" charset="-78"/>
            </a:endParaRPr>
          </a:p>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1036865" y="1825625"/>
            <a:ext cx="5476875" cy="4238625"/>
          </a:xfrm>
          <a:prstGeom prst="rect">
            <a:avLst/>
          </a:prstGeom>
        </p:spPr>
      </p:pic>
    </p:spTree>
    <p:extLst>
      <p:ext uri="{BB962C8B-B14F-4D97-AF65-F5344CB8AC3E}">
        <p14:creationId xmlns:p14="http://schemas.microsoft.com/office/powerpoint/2010/main" val="1343014918"/>
      </p:ext>
    </p:extLst>
  </p:cSld>
  <p:clrMapOvr>
    <a:masterClrMapping/>
  </p:clrMapOvr>
  <p:transition spd="slow">
    <p:push dir="u"/>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استفاده همزمان از تحلیل تکنیکال کلاسیک</a:t>
            </a:r>
            <a:r>
              <a:rPr lang="en-US" sz="3600" dirty="0" smtClean="0"/>
              <a:t> </a:t>
            </a:r>
            <a:r>
              <a:rPr lang="fa-IR" sz="3600" dirty="0" smtClean="0"/>
              <a:t> و الیوت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graphicFrame>
        <p:nvGraphicFramePr>
          <p:cNvPr id="8" name="Table 7"/>
          <p:cNvGraphicFramePr>
            <a:graphicFrameLocks noGrp="1"/>
          </p:cNvGraphicFramePr>
          <p:nvPr>
            <p:extLst>
              <p:ext uri="{D42A27DB-BD31-4B8C-83A1-F6EECF244321}">
                <p14:modId xmlns:p14="http://schemas.microsoft.com/office/powerpoint/2010/main" val="1442540230"/>
              </p:ext>
            </p:extLst>
          </p:nvPr>
        </p:nvGraphicFramePr>
        <p:xfrm>
          <a:off x="1857022" y="3259666"/>
          <a:ext cx="8128000" cy="148336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fa-IR" dirty="0" smtClean="0">
                          <a:cs typeface="B Jalal" panose="00000400000000000000" pitchFamily="2" charset="-78"/>
                        </a:rPr>
                        <a:t>الگوی</a:t>
                      </a:r>
                      <a:r>
                        <a:rPr lang="fa-IR" baseline="0" dirty="0" smtClean="0">
                          <a:cs typeface="B Jalal" panose="00000400000000000000" pitchFamily="2" charset="-78"/>
                        </a:rPr>
                        <a:t> کلاسیک</a:t>
                      </a:r>
                      <a:endParaRPr lang="en-US" dirty="0">
                        <a:cs typeface="B Jalal" panose="00000400000000000000"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Jalal" panose="00000400000000000000" pitchFamily="2" charset="-78"/>
                        </a:rPr>
                        <a:t>الگوی</a:t>
                      </a:r>
                      <a:r>
                        <a:rPr lang="fa-IR" baseline="0" dirty="0" smtClean="0">
                          <a:cs typeface="B Jalal" panose="00000400000000000000" pitchFamily="2" charset="-78"/>
                        </a:rPr>
                        <a:t> الیوت</a:t>
                      </a:r>
                      <a:endParaRPr lang="en-US" dirty="0" smtClean="0">
                        <a:cs typeface="B Jalal" panose="00000400000000000000" pitchFamily="2" charset="-78"/>
                      </a:endParaRPr>
                    </a:p>
                  </a:txBody>
                  <a:tcPr/>
                </a:tc>
              </a:tr>
              <a:tr h="370840">
                <a:tc>
                  <a:txBody>
                    <a:bodyPr/>
                    <a:lstStyle/>
                    <a:p>
                      <a:pPr algn="ctr"/>
                      <a:r>
                        <a:rPr lang="fa-IR" dirty="0" smtClean="0">
                          <a:cs typeface="B Jalal" panose="00000400000000000000" pitchFamily="2" charset="-78"/>
                        </a:rPr>
                        <a:t>پرچم و کنج</a:t>
                      </a:r>
                      <a:endParaRPr lang="en-US" dirty="0">
                        <a:cs typeface="B Jalal" panose="00000400000000000000" pitchFamily="2" charset="-78"/>
                      </a:endParaRPr>
                    </a:p>
                  </a:txBody>
                  <a:tcPr/>
                </a:tc>
                <a:tc>
                  <a:txBody>
                    <a:bodyPr/>
                    <a:lstStyle/>
                    <a:p>
                      <a:pPr algn="ctr"/>
                      <a:r>
                        <a:rPr lang="fa-IR" dirty="0" smtClean="0">
                          <a:cs typeface="B Jalal" panose="00000400000000000000" pitchFamily="2" charset="-78"/>
                        </a:rPr>
                        <a:t>زیگزاگ </a:t>
                      </a:r>
                      <a:r>
                        <a:rPr lang="en-US" baseline="0" dirty="0" smtClean="0">
                          <a:cs typeface="B Jalal" panose="00000400000000000000" pitchFamily="2" charset="-78"/>
                        </a:rPr>
                        <a:t> - ABC</a:t>
                      </a:r>
                      <a:endParaRPr lang="en-US" dirty="0">
                        <a:cs typeface="B Jalal" panose="00000400000000000000" pitchFamily="2" charset="-78"/>
                      </a:endParaRPr>
                    </a:p>
                  </a:txBody>
                  <a:tcPr/>
                </a:tc>
              </a:tr>
              <a:tr h="370840">
                <a:tc>
                  <a:txBody>
                    <a:bodyPr/>
                    <a:lstStyle/>
                    <a:p>
                      <a:pPr algn="ctr"/>
                      <a:r>
                        <a:rPr lang="fa-IR" dirty="0" smtClean="0">
                          <a:cs typeface="B Jalal" panose="00000400000000000000" pitchFamily="2" charset="-78"/>
                        </a:rPr>
                        <a:t>انواع</a:t>
                      </a:r>
                      <a:r>
                        <a:rPr lang="fa-IR" baseline="0" dirty="0" smtClean="0">
                          <a:cs typeface="B Jalal" panose="00000400000000000000" pitchFamily="2" charset="-78"/>
                        </a:rPr>
                        <a:t> مثلث</a:t>
                      </a:r>
                      <a:endParaRPr lang="en-US" dirty="0">
                        <a:cs typeface="B Jalal" panose="00000400000000000000" pitchFamily="2" charset="-78"/>
                      </a:endParaRPr>
                    </a:p>
                  </a:txBody>
                  <a:tcPr/>
                </a:tc>
                <a:tc>
                  <a:txBody>
                    <a:bodyPr/>
                    <a:lstStyle/>
                    <a:p>
                      <a:pPr algn="ctr"/>
                      <a:r>
                        <a:rPr lang="en-US" dirty="0" smtClean="0">
                          <a:cs typeface="B Jalal" panose="00000400000000000000" pitchFamily="2" charset="-78"/>
                        </a:rPr>
                        <a:t>ABCDE</a:t>
                      </a:r>
                      <a:r>
                        <a:rPr lang="en-US" baseline="0" dirty="0" smtClean="0">
                          <a:cs typeface="B Jalal" panose="00000400000000000000" pitchFamily="2" charset="-78"/>
                        </a:rPr>
                        <a:t> – </a:t>
                      </a:r>
                      <a:r>
                        <a:rPr lang="fa-IR" baseline="0" dirty="0" smtClean="0">
                          <a:cs typeface="B Jalal" panose="00000400000000000000" pitchFamily="2" charset="-78"/>
                        </a:rPr>
                        <a:t>موج 4 – گاهی موج 2</a:t>
                      </a:r>
                      <a:endParaRPr lang="en-US" dirty="0">
                        <a:cs typeface="B Jalal" panose="00000400000000000000" pitchFamily="2" charset="-78"/>
                      </a:endParaRPr>
                    </a:p>
                  </a:txBody>
                  <a:tcPr/>
                </a:tc>
              </a:tr>
              <a:tr h="370840">
                <a:tc>
                  <a:txBody>
                    <a:bodyPr/>
                    <a:lstStyle/>
                    <a:p>
                      <a:pPr algn="ctr"/>
                      <a:r>
                        <a:rPr lang="fa-IR" dirty="0" smtClean="0">
                          <a:cs typeface="B Jalal" panose="00000400000000000000" pitchFamily="2" charset="-78"/>
                        </a:rPr>
                        <a:t>مستطیل یا کانال</a:t>
                      </a:r>
                      <a:endParaRPr lang="en-US" dirty="0">
                        <a:cs typeface="B Jalal" panose="00000400000000000000" pitchFamily="2" charset="-78"/>
                      </a:endParaRPr>
                    </a:p>
                  </a:txBody>
                  <a:tcPr/>
                </a:tc>
                <a:tc>
                  <a:txBody>
                    <a:bodyPr/>
                    <a:lstStyle/>
                    <a:p>
                      <a:pPr algn="ctr"/>
                      <a:r>
                        <a:rPr lang="fa-IR" dirty="0" smtClean="0">
                          <a:cs typeface="B Jalal" panose="00000400000000000000" pitchFamily="2" charset="-78"/>
                        </a:rPr>
                        <a:t>الگوی</a:t>
                      </a:r>
                      <a:r>
                        <a:rPr lang="fa-IR" baseline="0" dirty="0" smtClean="0">
                          <a:cs typeface="B Jalal" panose="00000400000000000000" pitchFamily="2" charset="-78"/>
                        </a:rPr>
                        <a:t> تخت</a:t>
                      </a:r>
                      <a:endParaRPr lang="en-US" dirty="0">
                        <a:cs typeface="B Jalal" panose="00000400000000000000" pitchFamily="2" charset="-78"/>
                      </a:endParaRPr>
                    </a:p>
                  </a:txBody>
                  <a:tcPr/>
                </a:tc>
              </a:tr>
            </a:tbl>
          </a:graphicData>
        </a:graphic>
      </p:graphicFrame>
    </p:spTree>
    <p:extLst>
      <p:ext uri="{BB962C8B-B14F-4D97-AF65-F5344CB8AC3E}">
        <p14:creationId xmlns:p14="http://schemas.microsoft.com/office/powerpoint/2010/main" val="1647062211"/>
      </p:ext>
    </p:extLst>
  </p:cSld>
  <p:clrMapOvr>
    <a:masterClrMapping/>
  </p:clrMapOvr>
  <p:transition spd="slow">
    <p:push dir="u"/>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rotWithShape="1">
          <a:blip r:embed="rId3"/>
          <a:srcRect t="12621"/>
          <a:stretch/>
        </p:blipFill>
        <p:spPr>
          <a:xfrm>
            <a:off x="2744605" y="1993900"/>
            <a:ext cx="6455838" cy="4318000"/>
          </a:xfrm>
          <a:prstGeom prst="rect">
            <a:avLst/>
          </a:prstGeom>
        </p:spPr>
      </p:pic>
    </p:spTree>
    <p:extLst>
      <p:ext uri="{BB962C8B-B14F-4D97-AF65-F5344CB8AC3E}">
        <p14:creationId xmlns:p14="http://schemas.microsoft.com/office/powerpoint/2010/main" val="2654871187"/>
      </p:ext>
    </p:extLst>
  </p:cSld>
  <p:clrMapOvr>
    <a:masterClrMapping/>
  </p:clrMapOvr>
  <p:transition spd="slow">
    <p:push dir="u"/>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 – مثلث متقارن</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2509661" y="1534319"/>
            <a:ext cx="7353300" cy="5238750"/>
          </a:xfrm>
          <a:prstGeom prst="rect">
            <a:avLst/>
          </a:prstGeom>
        </p:spPr>
      </p:pic>
    </p:spTree>
    <p:extLst>
      <p:ext uri="{BB962C8B-B14F-4D97-AF65-F5344CB8AC3E}">
        <p14:creationId xmlns:p14="http://schemas.microsoft.com/office/powerpoint/2010/main" val="1809645902"/>
      </p:ext>
    </p:extLst>
  </p:cSld>
  <p:clrMapOvr>
    <a:masterClrMapping/>
  </p:clrMapOvr>
  <p:transition spd="slow">
    <p:push dir="u"/>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 – زیگزاگ </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856089" y="1666875"/>
            <a:ext cx="7315200" cy="5191125"/>
          </a:xfrm>
          <a:prstGeom prst="rect">
            <a:avLst/>
          </a:prstGeom>
        </p:spPr>
      </p:pic>
    </p:spTree>
    <p:extLst>
      <p:ext uri="{BB962C8B-B14F-4D97-AF65-F5344CB8AC3E}">
        <p14:creationId xmlns:p14="http://schemas.microsoft.com/office/powerpoint/2010/main" val="1554506429"/>
      </p:ext>
    </p:extLst>
  </p:cSld>
  <p:clrMapOvr>
    <a:masterClrMapping/>
  </p:clrMapOvr>
  <p:transition spd="slow">
    <p:push dir="u"/>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 – فلت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2582157" y="1577181"/>
            <a:ext cx="7343775" cy="5153025"/>
          </a:xfrm>
          <a:prstGeom prst="rect">
            <a:avLst/>
          </a:prstGeom>
        </p:spPr>
      </p:pic>
    </p:spTree>
    <p:extLst>
      <p:ext uri="{BB962C8B-B14F-4D97-AF65-F5344CB8AC3E}">
        <p14:creationId xmlns:p14="http://schemas.microsoft.com/office/powerpoint/2010/main" val="263471732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الگو های اصلی</a:t>
            </a:r>
            <a:endParaRPr lang="en-US" dirty="0"/>
          </a:p>
        </p:txBody>
      </p:sp>
      <p:sp>
        <p:nvSpPr>
          <p:cNvPr id="3" name="Rectangle 2"/>
          <p:cNvSpPr/>
          <p:nvPr/>
        </p:nvSpPr>
        <p:spPr>
          <a:xfrm>
            <a:off x="1914144" y="1971979"/>
            <a:ext cx="9753600" cy="369332"/>
          </a:xfrm>
          <a:prstGeom prst="rect">
            <a:avLst/>
          </a:prstGeom>
        </p:spPr>
        <p:txBody>
          <a:bodyPr wrap="square">
            <a:spAutoFit/>
          </a:bodyPr>
          <a:lstStyle/>
          <a:p>
            <a:pPr algn="r" rtl="1"/>
            <a:r>
              <a:rPr lang="fa-IR" dirty="0" smtClean="0">
                <a:solidFill>
                  <a:srgbClr val="000000"/>
                </a:solidFill>
                <a:latin typeface="Tahoma" panose="020B0604030504040204" pitchFamily="34" charset="0"/>
                <a:cs typeface="B Jalal" panose="00000400000000000000" pitchFamily="2" charset="-78"/>
              </a:rPr>
              <a:t>موج اصلاحی و موج جنبشی را در این روند نشان دهید ؟</a:t>
            </a:r>
            <a:endParaRPr lang="en-US" dirty="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5070181" y="2813942"/>
            <a:ext cx="6513239" cy="4044058"/>
          </a:xfrm>
          <a:prstGeom prst="rect">
            <a:avLst/>
          </a:prstGeom>
        </p:spPr>
      </p:pic>
    </p:spTree>
    <p:extLst>
      <p:ext uri="{BB962C8B-B14F-4D97-AF65-F5344CB8AC3E}">
        <p14:creationId xmlns:p14="http://schemas.microsoft.com/office/powerpoint/2010/main" val="3446296177"/>
      </p:ext>
    </p:extLst>
  </p:cSld>
  <p:clrMapOvr>
    <a:masterClrMapping/>
  </p:clrMapOvr>
  <p:transition spd="slow">
    <p:push dir="u"/>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799645" y="1821686"/>
            <a:ext cx="6762044" cy="5036314"/>
          </a:xfrm>
          <a:prstGeom prst="rect">
            <a:avLst/>
          </a:prstGeom>
        </p:spPr>
      </p:pic>
    </p:spTree>
    <p:extLst>
      <p:ext uri="{BB962C8B-B14F-4D97-AF65-F5344CB8AC3E}">
        <p14:creationId xmlns:p14="http://schemas.microsoft.com/office/powerpoint/2010/main" val="1924544075"/>
      </p:ext>
    </p:extLst>
  </p:cSld>
  <p:clrMapOvr>
    <a:masterClrMapping/>
  </p:clrMapOvr>
  <p:transition spd="slow">
    <p:push dir="u"/>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2612495" y="1485900"/>
            <a:ext cx="7305675" cy="5372100"/>
          </a:xfrm>
          <a:prstGeom prst="rect">
            <a:avLst/>
          </a:prstGeom>
        </p:spPr>
      </p:pic>
    </p:spTree>
    <p:extLst>
      <p:ext uri="{BB962C8B-B14F-4D97-AF65-F5344CB8AC3E}">
        <p14:creationId xmlns:p14="http://schemas.microsoft.com/office/powerpoint/2010/main" val="2843289546"/>
      </p:ext>
    </p:extLst>
  </p:cSld>
  <p:clrMapOvr>
    <a:masterClrMapping/>
  </p:clrMapOvr>
  <p:transition spd="slow">
    <p:push dir="u"/>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408767" y="1520031"/>
            <a:ext cx="7848600" cy="5267325"/>
          </a:xfrm>
          <a:prstGeom prst="rect">
            <a:avLst/>
          </a:prstGeom>
        </p:spPr>
      </p:pic>
    </p:spTree>
    <p:extLst>
      <p:ext uri="{BB962C8B-B14F-4D97-AF65-F5344CB8AC3E}">
        <p14:creationId xmlns:p14="http://schemas.microsoft.com/office/powerpoint/2010/main" val="3095360344"/>
      </p:ext>
    </p:extLst>
  </p:cSld>
  <p:clrMapOvr>
    <a:masterClrMapping/>
  </p:clrMapOvr>
  <p:transition spd="slow">
    <p:push dir="u"/>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2100262" y="1405731"/>
            <a:ext cx="7991475" cy="5495925"/>
          </a:xfrm>
          <a:prstGeom prst="rect">
            <a:avLst/>
          </a:prstGeom>
        </p:spPr>
      </p:pic>
    </p:spTree>
    <p:extLst>
      <p:ext uri="{BB962C8B-B14F-4D97-AF65-F5344CB8AC3E}">
        <p14:creationId xmlns:p14="http://schemas.microsoft.com/office/powerpoint/2010/main" val="1357649242"/>
      </p:ext>
    </p:extLst>
  </p:cSld>
  <p:clrMapOvr>
    <a:masterClrMapping/>
  </p:clrMapOvr>
  <p:transition spd="slow">
    <p:push dir="u"/>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مثال</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4075290" y="1978025"/>
            <a:ext cx="7430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214915" y="1371600"/>
            <a:ext cx="7400925" cy="5486400"/>
          </a:xfrm>
          <a:prstGeom prst="rect">
            <a:avLst/>
          </a:prstGeom>
        </p:spPr>
      </p:pic>
    </p:spTree>
    <p:extLst>
      <p:ext uri="{BB962C8B-B14F-4D97-AF65-F5344CB8AC3E}">
        <p14:creationId xmlns:p14="http://schemas.microsoft.com/office/powerpoint/2010/main" val="3724407780"/>
      </p:ext>
    </p:extLst>
  </p:cSld>
  <p:clrMapOvr>
    <a:masterClrMapping/>
  </p:clrMapOvr>
  <p:transition spd="slow">
    <p:push dir="u"/>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543" y="2704364"/>
            <a:ext cx="10515600" cy="1325563"/>
          </a:xfrm>
        </p:spPr>
        <p:txBody>
          <a:bodyPr>
            <a:normAutofit/>
          </a:bodyPr>
          <a:lstStyle/>
          <a:p>
            <a:pPr algn="r" rtl="1"/>
            <a:r>
              <a:rPr lang="fa-IR" sz="4000" dirty="0" smtClean="0"/>
              <a:t>تکنیک کانال زدن در امواج الیوت</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Tree>
    <p:extLst>
      <p:ext uri="{BB962C8B-B14F-4D97-AF65-F5344CB8AC3E}">
        <p14:creationId xmlns:p14="http://schemas.microsoft.com/office/powerpoint/2010/main" val="3733463864"/>
      </p:ext>
    </p:extLst>
  </p:cSld>
  <p:clrMapOvr>
    <a:masterClrMapping/>
  </p:clrMapOvr>
  <p:transition spd="slow">
    <p:push dir="u"/>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t>تکنیک کانال </a:t>
            </a:r>
            <a:r>
              <a:rPr lang="fa-IR" sz="4000" dirty="0" smtClean="0"/>
              <a:t>زدن </a:t>
            </a:r>
            <a:r>
              <a:rPr lang="fa-IR" sz="4000" dirty="0"/>
              <a:t>در امواج الیوت</a:t>
            </a:r>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یافتن  محدوده انتهای موج 5 با تکنیک کانال زدن</a:t>
            </a:r>
          </a:p>
        </p:txBody>
      </p:sp>
      <p:pic>
        <p:nvPicPr>
          <p:cNvPr id="8" name="Picture 7"/>
          <p:cNvPicPr>
            <a:picLocks noChangeAspect="1"/>
          </p:cNvPicPr>
          <p:nvPr/>
        </p:nvPicPr>
        <p:blipFill>
          <a:blip r:embed="rId3"/>
          <a:stretch>
            <a:fillRect/>
          </a:stretch>
        </p:blipFill>
        <p:spPr>
          <a:xfrm>
            <a:off x="717551" y="1372905"/>
            <a:ext cx="3707241" cy="2948942"/>
          </a:xfrm>
          <a:prstGeom prst="rect">
            <a:avLst/>
          </a:prstGeom>
        </p:spPr>
      </p:pic>
      <p:pic>
        <p:nvPicPr>
          <p:cNvPr id="9" name="Picture 8"/>
          <p:cNvPicPr>
            <a:picLocks noChangeAspect="1"/>
          </p:cNvPicPr>
          <p:nvPr/>
        </p:nvPicPr>
        <p:blipFill>
          <a:blip r:embed="rId4"/>
          <a:stretch>
            <a:fillRect/>
          </a:stretch>
        </p:blipFill>
        <p:spPr>
          <a:xfrm>
            <a:off x="677057" y="4196445"/>
            <a:ext cx="3732037" cy="2649080"/>
          </a:xfrm>
          <a:prstGeom prst="rect">
            <a:avLst/>
          </a:prstGeom>
        </p:spPr>
      </p:pic>
    </p:spTree>
    <p:extLst>
      <p:ext uri="{BB962C8B-B14F-4D97-AF65-F5344CB8AC3E}">
        <p14:creationId xmlns:p14="http://schemas.microsoft.com/office/powerpoint/2010/main" val="4223863400"/>
      </p:ext>
    </p:extLst>
  </p:cSld>
  <p:clrMapOvr>
    <a:masterClrMapping/>
  </p:clrMapOvr>
  <p:transition spd="slow">
    <p:push dir="u"/>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سایپا-نمودار خطی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394758" y="1532640"/>
            <a:ext cx="8169828" cy="5325360"/>
          </a:xfrm>
          <a:prstGeom prst="rect">
            <a:avLst/>
          </a:prstGeom>
        </p:spPr>
      </p:pic>
    </p:spTree>
    <p:extLst>
      <p:ext uri="{BB962C8B-B14F-4D97-AF65-F5344CB8AC3E}">
        <p14:creationId xmlns:p14="http://schemas.microsoft.com/office/powerpoint/2010/main" val="222369689"/>
      </p:ext>
    </p:extLst>
  </p:cSld>
  <p:clrMapOvr>
    <a:masterClrMapping/>
  </p:clrMapOvr>
  <p:transition spd="slow">
    <p:push dir="u"/>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سایپا-نمودار لگاریتمی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2205367" y="1553297"/>
            <a:ext cx="8261248" cy="5304703"/>
          </a:xfrm>
          <a:prstGeom prst="rect">
            <a:avLst/>
          </a:prstGeom>
        </p:spPr>
      </p:pic>
    </p:spTree>
    <p:extLst>
      <p:ext uri="{BB962C8B-B14F-4D97-AF65-F5344CB8AC3E}">
        <p14:creationId xmlns:p14="http://schemas.microsoft.com/office/powerpoint/2010/main" val="3355383214"/>
      </p:ext>
    </p:extLst>
  </p:cSld>
  <p:clrMapOvr>
    <a:masterClrMapping/>
  </p:clrMapOvr>
  <p:transition spd="slow">
    <p:push dir="u"/>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مراحل کانال زدن</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ابتدا موج 1 و 3 کامل می شود</a:t>
            </a:r>
          </a:p>
          <a:p>
            <a:pPr marL="0" indent="0" algn="r" rtl="1">
              <a:buNone/>
            </a:pP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916925" y="3210117"/>
            <a:ext cx="4919716" cy="3634880"/>
          </a:xfrm>
          <a:prstGeom prst="rect">
            <a:avLst/>
          </a:prstGeom>
        </p:spPr>
      </p:pic>
      <p:pic>
        <p:nvPicPr>
          <p:cNvPr id="5" name="Picture 4"/>
          <p:cNvPicPr>
            <a:picLocks noChangeAspect="1"/>
          </p:cNvPicPr>
          <p:nvPr/>
        </p:nvPicPr>
        <p:blipFill>
          <a:blip r:embed="rId4"/>
          <a:stretch>
            <a:fillRect/>
          </a:stretch>
        </p:blipFill>
        <p:spPr>
          <a:xfrm>
            <a:off x="7347856" y="3061474"/>
            <a:ext cx="4508801" cy="3796371"/>
          </a:xfrm>
          <a:prstGeom prst="rect">
            <a:avLst/>
          </a:prstGeom>
        </p:spPr>
      </p:pic>
      <p:cxnSp>
        <p:nvCxnSpPr>
          <p:cNvPr id="12" name="Straight Arrow Connector 11"/>
          <p:cNvCxnSpPr/>
          <p:nvPr/>
        </p:nvCxnSpPr>
        <p:spPr>
          <a:xfrm>
            <a:off x="5908629" y="4751614"/>
            <a:ext cx="1352143" cy="0"/>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5512290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790" y="2501572"/>
            <a:ext cx="6182411" cy="37094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Tree>
    <p:extLst>
      <p:ext uri="{BB962C8B-B14F-4D97-AF65-F5344CB8AC3E}">
        <p14:creationId xmlns:p14="http://schemas.microsoft.com/office/powerpoint/2010/main" val="88640639"/>
      </p:ext>
    </p:extLst>
  </p:cSld>
  <p:clrMapOvr>
    <a:masterClrMapping/>
  </p:clrMapOvr>
  <p:transition spd="slow">
    <p:push dir="u"/>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سایپا-نمودار لگاریتمی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766762" y="1690688"/>
            <a:ext cx="5329238" cy="5094986"/>
          </a:xfrm>
          <a:prstGeom prst="rect">
            <a:avLst/>
          </a:prstGeom>
        </p:spPr>
      </p:pic>
      <p:pic>
        <p:nvPicPr>
          <p:cNvPr id="8" name="Picture 7"/>
          <p:cNvPicPr>
            <a:picLocks noChangeAspect="1"/>
          </p:cNvPicPr>
          <p:nvPr/>
        </p:nvPicPr>
        <p:blipFill>
          <a:blip r:embed="rId4"/>
          <a:stretch>
            <a:fillRect/>
          </a:stretch>
        </p:blipFill>
        <p:spPr>
          <a:xfrm>
            <a:off x="6096000" y="1690689"/>
            <a:ext cx="6096000" cy="5167312"/>
          </a:xfrm>
          <a:prstGeom prst="rect">
            <a:avLst/>
          </a:prstGeom>
        </p:spPr>
      </p:pic>
    </p:spTree>
    <p:extLst>
      <p:ext uri="{BB962C8B-B14F-4D97-AF65-F5344CB8AC3E}">
        <p14:creationId xmlns:p14="http://schemas.microsoft.com/office/powerpoint/2010/main" val="232649805"/>
      </p:ext>
    </p:extLst>
  </p:cSld>
  <p:clrMapOvr>
    <a:masterClrMapping/>
  </p:clrMapOvr>
  <p:transition spd="slow">
    <p:push dir="u"/>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کانال زنی و یافتن انتهای موج 5</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بعد از کامل شدن 4 </a:t>
            </a:r>
          </a:p>
          <a:p>
            <a:pPr marL="0" indent="0" algn="r" rtl="1">
              <a:buNone/>
            </a:pPr>
            <a:r>
              <a:rPr lang="fa-IR" dirty="0" smtClean="0">
                <a:cs typeface="B Jalal" panose="00000400000000000000" pitchFamily="2" charset="-78"/>
              </a:rPr>
              <a:t>خطوط موازی آن از 1 و 3 و خط وسط این دو را می کشیم</a:t>
            </a:r>
          </a:p>
          <a:p>
            <a:pPr marL="0" indent="0" algn="r" rtl="1">
              <a:buNone/>
            </a:pPr>
            <a:endParaRPr lang="fa-IR" dirty="0" smtClean="0">
              <a:cs typeface="B Jalal" panose="00000400000000000000" pitchFamily="2" charset="-78"/>
            </a:endParaRPr>
          </a:p>
        </p:txBody>
      </p:sp>
      <p:pic>
        <p:nvPicPr>
          <p:cNvPr id="8" name="Picture 7"/>
          <p:cNvPicPr>
            <a:picLocks noChangeAspect="1"/>
          </p:cNvPicPr>
          <p:nvPr/>
        </p:nvPicPr>
        <p:blipFill>
          <a:blip r:embed="rId3"/>
          <a:stretch>
            <a:fillRect/>
          </a:stretch>
        </p:blipFill>
        <p:spPr>
          <a:xfrm>
            <a:off x="838200" y="1898770"/>
            <a:ext cx="5249635" cy="4959230"/>
          </a:xfrm>
          <a:prstGeom prst="rect">
            <a:avLst/>
          </a:prstGeom>
        </p:spPr>
      </p:pic>
    </p:spTree>
    <p:extLst>
      <p:ext uri="{BB962C8B-B14F-4D97-AF65-F5344CB8AC3E}">
        <p14:creationId xmlns:p14="http://schemas.microsoft.com/office/powerpoint/2010/main" val="631708535"/>
      </p:ext>
    </p:extLst>
  </p:cSld>
  <p:clrMapOvr>
    <a:masterClrMapping/>
  </p:clrMapOvr>
  <p:transition spd="slow">
    <p:push dir="u"/>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سایپا-نمودار لگاریتمی</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2514600" y="1690688"/>
            <a:ext cx="7162800" cy="5181600"/>
          </a:xfrm>
          <a:prstGeom prst="rect">
            <a:avLst/>
          </a:prstGeom>
        </p:spPr>
      </p:pic>
    </p:spTree>
    <p:extLst>
      <p:ext uri="{BB962C8B-B14F-4D97-AF65-F5344CB8AC3E}">
        <p14:creationId xmlns:p14="http://schemas.microsoft.com/office/powerpoint/2010/main" val="3789712160"/>
      </p:ext>
    </p:extLst>
  </p:cSld>
  <p:clrMapOvr>
    <a:masterClrMapping/>
  </p:clrMapOvr>
  <p:transition spd="slow">
    <p:push dir="u"/>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آیا فقط همین یک نوع کانال زدن صحیح است؟</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fa-IR" dirty="0" smtClean="0">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نه هر کانالی از انتهای موج ها و ریز موج ها می تواند جز گزینه های مهم ما باشد</a:t>
            </a:r>
          </a:p>
        </p:txBody>
      </p:sp>
      <p:pic>
        <p:nvPicPr>
          <p:cNvPr id="2050" name="Picture 2" descr="http://icons.iconarchive.com/icons/custom-icon-design/office/256/alert-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532" y="3178175"/>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814886"/>
      </p:ext>
    </p:extLst>
  </p:cSld>
  <p:clrMapOvr>
    <a:masterClrMapping/>
  </p:clrMapOvr>
  <p:transition spd="slow">
    <p:push dir="u"/>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آیا فقط همین یک نوع کانال زدن صحیح است؟</a:t>
            </a:r>
            <a:endParaRPr lang="fa-IR" sz="4000" dirty="0"/>
          </a:p>
        </p:txBody>
      </p:sp>
      <p:pic>
        <p:nvPicPr>
          <p:cNvPr id="8" name="Picture 7"/>
          <p:cNvPicPr>
            <a:picLocks noChangeAspect="1"/>
          </p:cNvPicPr>
          <p:nvPr/>
        </p:nvPicPr>
        <p:blipFill>
          <a:blip r:embed="rId3"/>
          <a:stretch>
            <a:fillRect/>
          </a:stretch>
        </p:blipFill>
        <p:spPr>
          <a:xfrm>
            <a:off x="3148283" y="1761614"/>
            <a:ext cx="7024417" cy="5096386"/>
          </a:xfrm>
          <a:prstGeom prst="rect">
            <a:avLst/>
          </a:prstGeom>
        </p:spPr>
      </p:pic>
    </p:spTree>
    <p:extLst>
      <p:ext uri="{BB962C8B-B14F-4D97-AF65-F5344CB8AC3E}">
        <p14:creationId xmlns:p14="http://schemas.microsoft.com/office/powerpoint/2010/main" val="1205107089"/>
      </p:ext>
    </p:extLst>
  </p:cSld>
  <p:clrMapOvr>
    <a:masterClrMapping/>
  </p:clrMapOvr>
  <p:transition spd="slow">
    <p:push dir="u"/>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آیا فقط همین یک نوع کانال زدن صحیح است؟</a:t>
            </a:r>
            <a:endParaRPr lang="fa-IR" sz="4000" dirty="0"/>
          </a:p>
        </p:txBody>
      </p:sp>
      <p:pic>
        <p:nvPicPr>
          <p:cNvPr id="3" name="Picture 2"/>
          <p:cNvPicPr>
            <a:picLocks noChangeAspect="1"/>
          </p:cNvPicPr>
          <p:nvPr/>
        </p:nvPicPr>
        <p:blipFill>
          <a:blip r:embed="rId3"/>
          <a:stretch>
            <a:fillRect/>
          </a:stretch>
        </p:blipFill>
        <p:spPr>
          <a:xfrm>
            <a:off x="3376783" y="1620870"/>
            <a:ext cx="7281183" cy="5237130"/>
          </a:xfrm>
          <a:prstGeom prst="rect">
            <a:avLst/>
          </a:prstGeom>
        </p:spPr>
      </p:pic>
    </p:spTree>
    <p:extLst>
      <p:ext uri="{BB962C8B-B14F-4D97-AF65-F5344CB8AC3E}">
        <p14:creationId xmlns:p14="http://schemas.microsoft.com/office/powerpoint/2010/main" val="921168134"/>
      </p:ext>
    </p:extLst>
  </p:cSld>
  <p:clrMapOvr>
    <a:masterClrMapping/>
  </p:clrMapOvr>
  <p:transition spd="slow">
    <p:push dir="u"/>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3 راه برای یافتن دقیقتر انتهای موج 5</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1- استفاده از نسبت های فیبوناچی گفته شده برای موج 5</a:t>
            </a:r>
          </a:p>
          <a:p>
            <a:pPr marL="0" indent="0" algn="r" rtl="1">
              <a:buFont typeface="Arial" panose="020B0604020202020204" pitchFamily="34" charset="0"/>
              <a:buNone/>
            </a:pPr>
            <a:r>
              <a:rPr lang="fa-IR" dirty="0" smtClean="0">
                <a:solidFill>
                  <a:prstClr val="black"/>
                </a:solidFill>
                <a:cs typeface="B Jalal" panose="00000400000000000000" pitchFamily="2" charset="-78"/>
              </a:rPr>
              <a:t>2-استفاده از نسب های فیبوناچی گفته شده برای ریز موج های موج 5</a:t>
            </a:r>
          </a:p>
          <a:p>
            <a:pPr marL="0" indent="0" algn="r" rtl="1">
              <a:buFont typeface="Arial" panose="020B0604020202020204" pitchFamily="34" charset="0"/>
              <a:buNone/>
            </a:pPr>
            <a:r>
              <a:rPr lang="fa-IR" dirty="0" smtClean="0">
                <a:solidFill>
                  <a:prstClr val="black"/>
                </a:solidFill>
                <a:cs typeface="B Jalal" panose="00000400000000000000" pitchFamily="2" charset="-78"/>
              </a:rPr>
              <a:t>3- استفاده از تکنیک رسم کانال</a:t>
            </a:r>
          </a:p>
        </p:txBody>
      </p:sp>
    </p:spTree>
    <p:extLst>
      <p:ext uri="{BB962C8B-B14F-4D97-AF65-F5344CB8AC3E}">
        <p14:creationId xmlns:p14="http://schemas.microsoft.com/office/powerpoint/2010/main" val="4045607152"/>
      </p:ext>
    </p:extLst>
  </p:cSld>
  <p:clrMapOvr>
    <a:masterClrMapping/>
  </p:clrMapOvr>
  <p:transition spd="slow">
    <p:push dir="u"/>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3 راه برای یافتن دقیقتر انتهای موج 5</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3090687" y="1685925"/>
            <a:ext cx="7181850" cy="5172075"/>
          </a:xfrm>
          <a:prstGeom prst="rect">
            <a:avLst/>
          </a:prstGeom>
        </p:spPr>
      </p:pic>
    </p:spTree>
    <p:extLst>
      <p:ext uri="{BB962C8B-B14F-4D97-AF65-F5344CB8AC3E}">
        <p14:creationId xmlns:p14="http://schemas.microsoft.com/office/powerpoint/2010/main" val="2860925423"/>
      </p:ext>
    </p:extLst>
  </p:cSld>
  <p:clrMapOvr>
    <a:masterClrMapping/>
  </p:clrMapOvr>
  <p:transition spd="slow">
    <p:push dir="u"/>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کمک از </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پیشنهاد </a:t>
            </a:r>
            <a:r>
              <a:rPr lang="en-US" dirty="0" smtClean="0">
                <a:solidFill>
                  <a:prstClr val="black"/>
                </a:solidFill>
                <a:cs typeface="B Jalal" panose="00000400000000000000" pitchFamily="2" charset="-78"/>
              </a:rPr>
              <a:t>ADVANCED GET</a:t>
            </a:r>
            <a:r>
              <a:rPr lang="fa-IR" dirty="0" smtClean="0">
                <a:solidFill>
                  <a:prstClr val="black"/>
                </a:solidFill>
                <a:cs typeface="B Jalal" panose="00000400000000000000" pitchFamily="2" charset="-78"/>
              </a:rPr>
              <a:t> چیست ؟ </a:t>
            </a:r>
          </a:p>
          <a:p>
            <a:pPr marL="0" indent="0" algn="r" rtl="1">
              <a:buFont typeface="Arial" panose="020B0604020202020204" pitchFamily="34" charset="0"/>
              <a:buNone/>
            </a:pPr>
            <a:r>
              <a:rPr lang="fa-IR" dirty="0" smtClean="0">
                <a:solidFill>
                  <a:prstClr val="black"/>
                </a:solidFill>
                <a:cs typeface="B Jalal" panose="00000400000000000000" pitchFamily="2" charset="-78"/>
              </a:rPr>
              <a:t>با چند ابزار کاربردی می توانید انتها موج 4 و شروع موج 5 را حدس بزنید و وارد سهم شوید</a:t>
            </a:r>
          </a:p>
          <a:p>
            <a:pPr marL="0" indent="0" algn="r" rtl="1">
              <a:buFont typeface="Arial" panose="020B0604020202020204" pitchFamily="34" charset="0"/>
              <a:buNone/>
            </a:pPr>
            <a:r>
              <a:rPr lang="fa-IR" dirty="0" smtClean="0">
                <a:solidFill>
                  <a:prstClr val="black"/>
                </a:solidFill>
                <a:cs typeface="B Jalal" panose="00000400000000000000" pitchFamily="2" charset="-78"/>
              </a:rPr>
              <a:t>گاهی در موج صعودی باقی می مانید!</a:t>
            </a:r>
          </a:p>
          <a:p>
            <a:pPr marL="0" indent="0" algn="r" rtl="1">
              <a:buFont typeface="Arial" panose="020B0604020202020204" pitchFamily="34" charset="0"/>
              <a:buNone/>
            </a:pPr>
            <a:r>
              <a:rPr lang="fa-IR" dirty="0" smtClean="0">
                <a:solidFill>
                  <a:prstClr val="black"/>
                </a:solidFill>
                <a:cs typeface="B Jalal" panose="00000400000000000000" pitchFamily="2" charset="-78"/>
              </a:rPr>
              <a:t>شناسایی موج 3 کار خودمان است .</a:t>
            </a:r>
            <a:endParaRPr lang="en-US" dirty="0" smtClean="0">
              <a:solidFill>
                <a:prstClr val="black"/>
              </a:solidFill>
              <a:cs typeface="B Jalal" panose="00000400000000000000" pitchFamily="2" charset="-78"/>
            </a:endParaRPr>
          </a:p>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Tree>
    <p:extLst>
      <p:ext uri="{BB962C8B-B14F-4D97-AF65-F5344CB8AC3E}">
        <p14:creationId xmlns:p14="http://schemas.microsoft.com/office/powerpoint/2010/main" val="2970991834"/>
      </p:ext>
    </p:extLst>
  </p:cSld>
  <p:clrMapOvr>
    <a:masterClrMapping/>
  </p:clrMapOvr>
  <p:transition spd="slow">
    <p:push dir="u"/>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کمک از </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2979964" y="3510642"/>
            <a:ext cx="7048501" cy="1420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dirty="0">
                <a:solidFill>
                  <a:srgbClr val="FF0000"/>
                </a:solidFill>
                <a:cs typeface="B Jalal" panose="00000400000000000000" pitchFamily="2" charset="-78"/>
              </a:rPr>
              <a:t>در اصل به شما کمک می کند موج شماری احتمالی را ببینید ولی باز در نهایت خودتان باید اشتباهات نرم افزار را اصلاح کنید.</a:t>
            </a:r>
          </a:p>
        </p:txBody>
      </p:sp>
      <p:sp>
        <p:nvSpPr>
          <p:cNvPr id="8" name="Rectangle 7"/>
          <p:cNvSpPr/>
          <p:nvPr/>
        </p:nvSpPr>
        <p:spPr>
          <a:xfrm>
            <a:off x="11626692" y="3510642"/>
            <a:ext cx="569387" cy="923330"/>
          </a:xfrm>
          <a:prstGeom prst="rect">
            <a:avLst/>
          </a:prstGeom>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fa-I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9533951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t="46978" r="79555"/>
          <a:stretch/>
        </p:blipFill>
        <p:spPr bwMode="auto">
          <a:xfrm>
            <a:off x="1211790" y="4244196"/>
            <a:ext cx="1263991" cy="19668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7004649" y="2113472"/>
            <a:ext cx="4632385" cy="1200329"/>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بازار خرسی است</a:t>
            </a:r>
            <a:r>
              <a:rPr lang="en-US" dirty="0" smtClean="0">
                <a:cs typeface="B Jalal" panose="00000400000000000000" pitchFamily="2" charset="-78"/>
              </a:rPr>
              <a:t>!</a:t>
            </a:r>
            <a:endParaRPr lang="fa-IR" dirty="0" smtClean="0">
              <a:cs typeface="B Jalal" panose="00000400000000000000" pitchFamily="2" charset="-78"/>
            </a:endParaRPr>
          </a:p>
          <a:p>
            <a:pPr marL="285750" indent="-285750" algn="r" rtl="1">
              <a:buFont typeface="Arial" panose="020B0604020202020204" pitchFamily="34" charset="0"/>
              <a:buChar char="•"/>
            </a:pPr>
            <a:r>
              <a:rPr lang="fa-IR" dirty="0" smtClean="0">
                <a:cs typeface="B Jalal" panose="00000400000000000000" pitchFamily="2" charset="-78"/>
              </a:rPr>
              <a:t>نا امیدی در بازار وجود دارد</a:t>
            </a:r>
          </a:p>
          <a:p>
            <a:pPr marL="285750" indent="-285750" algn="r" rtl="1">
              <a:buFont typeface="Arial" panose="020B0604020202020204" pitchFamily="34" charset="0"/>
              <a:buChar char="•"/>
            </a:pPr>
            <a:r>
              <a:rPr lang="fa-IR" dirty="0" smtClean="0">
                <a:cs typeface="B Jalal" panose="00000400000000000000" pitchFamily="2" charset="-78"/>
              </a:rPr>
              <a:t>سیگنال های جدی در اندیکاتور ها دیده نمی شود</a:t>
            </a:r>
            <a:endParaRPr lang="en-US" dirty="0" smtClean="0">
              <a:cs typeface="B Jalal" panose="00000400000000000000" pitchFamily="2" charset="-78"/>
            </a:endParaRPr>
          </a:p>
          <a:p>
            <a:pPr algn="r" rtl="1"/>
            <a:endParaRPr lang="en-US" dirty="0">
              <a:cs typeface="B Jalal" panose="00000400000000000000" pitchFamily="2" charset="-78"/>
            </a:endParaRPr>
          </a:p>
        </p:txBody>
      </p:sp>
    </p:spTree>
    <p:extLst>
      <p:ext uri="{BB962C8B-B14F-4D97-AF65-F5344CB8AC3E}">
        <p14:creationId xmlns:p14="http://schemas.microsoft.com/office/powerpoint/2010/main" val="4286933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کمک از </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1583871" y="1789793"/>
            <a:ext cx="97699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smtClean="0">
                <a:cs typeface="B Jalal" panose="00000400000000000000" pitchFamily="2" charset="-78"/>
              </a:rPr>
              <a:t>سازنده نرم افزار بسیاری از قواعد را خودش ویژه نرم افزار ابداع کرده و سعی کرده است شناسایی ها را به سمت </a:t>
            </a:r>
            <a:r>
              <a:rPr lang="fa-IR" dirty="0" smtClean="0">
                <a:solidFill>
                  <a:srgbClr val="FF0000"/>
                </a:solidFill>
                <a:cs typeface="B Jalal" panose="00000400000000000000" pitchFamily="2" charset="-78"/>
              </a:rPr>
              <a:t>تصمیم ماشینی </a:t>
            </a:r>
            <a:r>
              <a:rPr lang="fa-IR" dirty="0" smtClean="0">
                <a:cs typeface="B Jalal" panose="00000400000000000000" pitchFamily="2" charset="-78"/>
              </a:rPr>
              <a:t>ببرد ، برای همین منظورآموزش ها و گام هایی برای استفاده از نرم افزار عرضه کرده است. که حتی برخی به فارسی ترجمه کرده و یا در کتاب خود بهره برده اند</a:t>
            </a:r>
          </a:p>
          <a:p>
            <a:pPr marL="0" indent="0" algn="r" rtl="1">
              <a:buNone/>
            </a:pPr>
            <a:r>
              <a:rPr lang="fa-IR" dirty="0" smtClean="0">
                <a:cs typeface="B Jalal" panose="00000400000000000000" pitchFamily="2" charset="-78"/>
              </a:rPr>
              <a:t>توصیه : </a:t>
            </a:r>
          </a:p>
          <a:p>
            <a:pPr marL="0" indent="0" algn="r" rtl="1">
              <a:buNone/>
            </a:pPr>
            <a:r>
              <a:rPr lang="fa-IR" dirty="0" smtClean="0">
                <a:cs typeface="B Jalal" panose="00000400000000000000" pitchFamily="2" charset="-78"/>
              </a:rPr>
              <a:t>ولی  </a:t>
            </a:r>
            <a:r>
              <a:rPr lang="fa-IR" dirty="0" smtClean="0">
                <a:solidFill>
                  <a:srgbClr val="00B050"/>
                </a:solidFill>
                <a:cs typeface="B Jalal" panose="00000400000000000000" pitchFamily="2" charset="-78"/>
              </a:rPr>
              <a:t>استفاده از مفاهیم الیوت در کنار تحلیل کلاسیک </a:t>
            </a:r>
            <a:r>
              <a:rPr lang="fa-IR" dirty="0" smtClean="0">
                <a:cs typeface="B Jalal" panose="00000400000000000000" pitchFamily="2" charset="-78"/>
              </a:rPr>
              <a:t>به مراتب می تواند معاملات موفق تری برای شما به همراه داشته باشید تا صرفا استفاده از فرمول های داده شده و خرید و فروش ماشینی!</a:t>
            </a:r>
            <a:endParaRPr lang="fa-IR" dirty="0">
              <a:cs typeface="B Jalal" panose="00000400000000000000" pitchFamily="2" charset="-78"/>
            </a:endParaRPr>
          </a:p>
        </p:txBody>
      </p:sp>
      <p:sp>
        <p:nvSpPr>
          <p:cNvPr id="9" name="Rectangle 8"/>
          <p:cNvSpPr/>
          <p:nvPr/>
        </p:nvSpPr>
        <p:spPr>
          <a:xfrm>
            <a:off x="11626692" y="3510642"/>
            <a:ext cx="569387" cy="923330"/>
          </a:xfrm>
          <a:prstGeom prst="rect">
            <a:avLst/>
          </a:prstGeom>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fa-I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67743338"/>
      </p:ext>
    </p:extLst>
  </p:cSld>
  <p:clrMapOvr>
    <a:masterClrMapping/>
  </p:clrMapOvr>
  <p:transition spd="slow">
    <p:push dir="u"/>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کمک از </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2732313" y="3411877"/>
            <a:ext cx="7576457" cy="11788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dirty="0" smtClean="0">
                <a:cs typeface="B Jalal" panose="00000400000000000000" pitchFamily="2" charset="-78"/>
              </a:rPr>
              <a:t>تلاش نرم افزار برای خرید </a:t>
            </a:r>
          </a:p>
          <a:p>
            <a:pPr marL="0" indent="0" algn="ctr" rtl="1">
              <a:buNone/>
            </a:pPr>
            <a:r>
              <a:rPr lang="fa-IR" dirty="0" smtClean="0">
                <a:cs typeface="B Jalal" panose="00000400000000000000" pitchFamily="2" charset="-78"/>
              </a:rPr>
              <a:t>در انتهای موج 4 یک 5 موجی صعودی</a:t>
            </a:r>
          </a:p>
          <a:p>
            <a:pPr marL="0" indent="0" algn="ctr" rtl="1">
              <a:buNone/>
            </a:pPr>
            <a:r>
              <a:rPr lang="fa-IR" dirty="0" smtClean="0">
                <a:cs typeface="B Jalal" panose="00000400000000000000" pitchFamily="2" charset="-78"/>
              </a:rPr>
              <a:t> و یا انتهای موج 5 یک 5 موجی نزولی است</a:t>
            </a:r>
            <a:endParaRPr lang="fa-IR" dirty="0">
              <a:cs typeface="B Jalal" panose="00000400000000000000" pitchFamily="2" charset="-78"/>
            </a:endParaRPr>
          </a:p>
        </p:txBody>
      </p:sp>
      <p:sp>
        <p:nvSpPr>
          <p:cNvPr id="8" name="Rectangle 7"/>
          <p:cNvSpPr/>
          <p:nvPr/>
        </p:nvSpPr>
        <p:spPr>
          <a:xfrm>
            <a:off x="11626692" y="3510642"/>
            <a:ext cx="569387" cy="923330"/>
          </a:xfrm>
          <a:prstGeom prst="rect">
            <a:avLst/>
          </a:prstGeom>
        </p:spPr>
        <p:style>
          <a:lnRef idx="3">
            <a:schemeClr val="lt1"/>
          </a:lnRef>
          <a:fillRef idx="1">
            <a:schemeClr val="accent4"/>
          </a:fillRef>
          <a:effectRef idx="1">
            <a:schemeClr val="accent4"/>
          </a:effectRef>
          <a:fontRef idx="minor">
            <a:schemeClr val="lt1"/>
          </a:fontRef>
        </p:style>
        <p:txBody>
          <a:bodyPr wrap="none" lIns="91440" tIns="45720" rIns="91440" bIns="45720">
            <a:spAutoFit/>
          </a:bodyPr>
          <a:lstStyle/>
          <a:p>
            <a:pPr algn="ctr"/>
            <a:r>
              <a:rPr lang="fa-IR"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052212547"/>
      </p:ext>
    </p:extLst>
  </p:cSld>
  <p:clrMapOvr>
    <a:masterClrMapping/>
  </p:clrMapOvr>
  <p:transition spd="slow">
    <p:push dir="u"/>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396" y="2692060"/>
            <a:ext cx="8463643" cy="1325563"/>
          </a:xfrm>
        </p:spPr>
        <p:txBody>
          <a:bodyPr>
            <a:normAutofit/>
          </a:bodyPr>
          <a:lstStyle/>
          <a:p>
            <a:pPr algn="r" rtl="1"/>
            <a:r>
              <a:rPr lang="fa-IR" sz="4000" dirty="0" smtClean="0"/>
              <a:t>شناخت ابزار های مورد نیاز ما برای شمارش امواج الیوت در نرم افزار </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Tree>
    <p:extLst>
      <p:ext uri="{BB962C8B-B14F-4D97-AF65-F5344CB8AC3E}">
        <p14:creationId xmlns:p14="http://schemas.microsoft.com/office/powerpoint/2010/main" val="3023486643"/>
      </p:ext>
    </p:extLst>
  </p:cSld>
  <p:clrMapOvr>
    <a:masterClrMapping/>
  </p:clrMapOvr>
  <p:transition spd="slow">
    <p:push dir="u"/>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اسیلاتور در</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717551" y="4402021"/>
            <a:ext cx="11474449" cy="2455979"/>
          </a:xfrm>
          <a:prstGeom prst="rect">
            <a:avLst/>
          </a:prstGeom>
        </p:spPr>
      </p:pic>
      <p:sp>
        <p:nvSpPr>
          <p:cNvPr id="8" name="Content Placeholder 2"/>
          <p:cNvSpPr txBox="1">
            <a:spLocks/>
          </p:cNvSpPr>
          <p:nvPr/>
        </p:nvSpPr>
        <p:spPr>
          <a:xfrm>
            <a:off x="3102430" y="1541806"/>
            <a:ext cx="85561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اختلاف بین میانگین سریع و کند</a:t>
            </a:r>
          </a:p>
          <a:p>
            <a:pPr marL="0" indent="0" algn="r" rtl="1">
              <a:buFont typeface="Arial" panose="020B0604020202020204" pitchFamily="34" charset="0"/>
              <a:buNone/>
            </a:pPr>
            <a:r>
              <a:rPr lang="fa-IR" dirty="0" smtClean="0">
                <a:solidFill>
                  <a:prstClr val="black"/>
                </a:solidFill>
                <a:cs typeface="B Jalal" panose="00000400000000000000" pitchFamily="2" charset="-78"/>
              </a:rPr>
              <a:t>1-شکست </a:t>
            </a:r>
            <a:r>
              <a:rPr lang="en-US" dirty="0" smtClean="0">
                <a:solidFill>
                  <a:prstClr val="black"/>
                </a:solidFill>
                <a:cs typeface="B Jalal" panose="00000400000000000000" pitchFamily="2" charset="-78"/>
              </a:rPr>
              <a:t>)</a:t>
            </a:r>
            <a:r>
              <a:rPr lang="fa-IR" dirty="0" smtClean="0">
                <a:solidFill>
                  <a:prstClr val="black"/>
                </a:solidFill>
                <a:cs typeface="B Jalal" panose="00000400000000000000" pitchFamily="2" charset="-78"/>
              </a:rPr>
              <a:t>باند شکست) خط بالایی (پائینی) یکی از تایید های شروع موج 3</a:t>
            </a:r>
          </a:p>
          <a:p>
            <a:pPr marL="0" indent="0" algn="r" rtl="1">
              <a:buFont typeface="Arial" panose="020B0604020202020204" pitchFamily="34" charset="0"/>
              <a:buNone/>
            </a:pPr>
            <a:r>
              <a:rPr lang="fa-IR" dirty="0" smtClean="0">
                <a:solidFill>
                  <a:prstClr val="black"/>
                </a:solidFill>
                <a:cs typeface="B Jalal" panose="00000400000000000000" pitchFamily="2" charset="-78"/>
              </a:rPr>
              <a:t>2-بازگشت (</a:t>
            </a:r>
            <a:r>
              <a:rPr lang="en-US" dirty="0" smtClean="0">
                <a:solidFill>
                  <a:prstClr val="black"/>
                </a:solidFill>
                <a:cs typeface="B Jalal" panose="00000400000000000000" pitchFamily="2" charset="-78"/>
              </a:rPr>
              <a:t>PULLBACK</a:t>
            </a:r>
            <a:r>
              <a:rPr lang="fa-IR" dirty="0" smtClean="0">
                <a:solidFill>
                  <a:prstClr val="black"/>
                </a:solidFill>
                <a:cs typeface="B Jalal" panose="00000400000000000000" pitchFamily="2" charset="-78"/>
              </a:rPr>
              <a:t>) به خط صفر در موج 4 (نکته مینیم 90% ماکریمم -40% )</a:t>
            </a:r>
          </a:p>
          <a:p>
            <a:pPr marL="0" indent="0" algn="r" rtl="1">
              <a:buFont typeface="Arial" panose="020B0604020202020204" pitchFamily="34" charset="0"/>
              <a:buNone/>
            </a:pPr>
            <a:r>
              <a:rPr lang="fa-IR" dirty="0" smtClean="0">
                <a:solidFill>
                  <a:prstClr val="black"/>
                </a:solidFill>
                <a:cs typeface="B Jalal" panose="00000400000000000000" pitchFamily="2" charset="-78"/>
              </a:rPr>
              <a:t>3-واگرایی بین موج 3 و 5</a:t>
            </a:r>
          </a:p>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Tree>
    <p:extLst>
      <p:ext uri="{BB962C8B-B14F-4D97-AF65-F5344CB8AC3E}">
        <p14:creationId xmlns:p14="http://schemas.microsoft.com/office/powerpoint/2010/main" val="4058013209"/>
      </p:ext>
    </p:extLst>
  </p:cSld>
  <p:clrMapOvr>
    <a:masterClrMapping/>
  </p:clrMapOvr>
  <p:transition spd="slow">
    <p:push dir="u"/>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2403526" y="1673225"/>
            <a:ext cx="85561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فاسمین</a:t>
            </a:r>
          </a:p>
        </p:txBody>
      </p:sp>
    </p:spTree>
    <p:extLst>
      <p:ext uri="{BB962C8B-B14F-4D97-AF65-F5344CB8AC3E}">
        <p14:creationId xmlns:p14="http://schemas.microsoft.com/office/powerpoint/2010/main" val="1068402599"/>
      </p:ext>
    </p:extLst>
  </p:cSld>
  <p:clrMapOvr>
    <a:masterClrMapping/>
  </p:clrMapOvr>
  <p:transition spd="slow">
    <p:push dir="u"/>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30947"/>
          </a:xfrm>
          <a:prstGeom prst="rect">
            <a:avLst/>
          </a:prstGeom>
        </p:spPr>
      </p:pic>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2403527" y="1673225"/>
            <a:ext cx="74262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فباهنر</a:t>
            </a:r>
          </a:p>
        </p:txBody>
      </p:sp>
    </p:spTree>
    <p:extLst>
      <p:ext uri="{BB962C8B-B14F-4D97-AF65-F5344CB8AC3E}">
        <p14:creationId xmlns:p14="http://schemas.microsoft.com/office/powerpoint/2010/main" val="1112331812"/>
      </p:ext>
    </p:extLst>
  </p:cSld>
  <p:clrMapOvr>
    <a:masterClrMapping/>
  </p:clrMapOvr>
  <p:transition spd="slow">
    <p:push dir="u"/>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شاخص شناسایی سود(</a:t>
            </a:r>
            <a:r>
              <a:rPr lang="en-US" sz="4000" dirty="0" smtClean="0"/>
              <a:t>PTI</a:t>
            </a:r>
            <a:r>
              <a:rPr lang="fa-IR" sz="4000" dirty="0" smtClean="0"/>
              <a:t>) در</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3102430" y="1541806"/>
            <a:ext cx="85561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چه طور محاسبه می شود و چه کار می کند ؟</a:t>
            </a:r>
          </a:p>
          <a:p>
            <a:pPr marL="0" indent="0" algn="r" rtl="1">
              <a:buFont typeface="Arial" panose="020B0604020202020204" pitchFamily="34" charset="0"/>
              <a:buNone/>
            </a:pPr>
            <a:r>
              <a:rPr lang="fa-IR" dirty="0" smtClean="0">
                <a:solidFill>
                  <a:prstClr val="black"/>
                </a:solidFill>
                <a:cs typeface="B Jalal" panose="00000400000000000000" pitchFamily="2" charset="-78"/>
              </a:rPr>
              <a:t>آماری ، 0-100</a:t>
            </a:r>
          </a:p>
          <a:p>
            <a:pPr marL="0" indent="0" algn="r" rtl="1">
              <a:buFont typeface="Arial" panose="020B0604020202020204" pitchFamily="34" charset="0"/>
              <a:buNone/>
            </a:pPr>
            <a:r>
              <a:rPr lang="fa-IR" dirty="0" smtClean="0">
                <a:solidFill>
                  <a:prstClr val="black"/>
                </a:solidFill>
                <a:cs typeface="B Jalal" panose="00000400000000000000" pitchFamily="2" charset="-78"/>
              </a:rPr>
              <a:t>تجربی و مقایسه ای</a:t>
            </a:r>
          </a:p>
          <a:p>
            <a:pPr marL="0" indent="0" algn="r" rtl="1">
              <a:buFont typeface="Arial" panose="020B0604020202020204" pitchFamily="34" charset="0"/>
              <a:buNone/>
            </a:pPr>
            <a:r>
              <a:rPr lang="fa-IR" dirty="0" smtClean="0">
                <a:solidFill>
                  <a:prstClr val="black"/>
                </a:solidFill>
                <a:cs typeface="B Jalal" panose="00000400000000000000" pitchFamily="2" charset="-78"/>
              </a:rPr>
              <a:t>موج 4 یا اتمام روند ؟</a:t>
            </a:r>
          </a:p>
          <a:p>
            <a:pPr marL="0" indent="0" algn="r" rtl="1">
              <a:buFont typeface="Arial" panose="020B0604020202020204" pitchFamily="34" charset="0"/>
              <a:buNone/>
            </a:pPr>
            <a:r>
              <a:rPr lang="fa-IR" dirty="0" smtClean="0">
                <a:solidFill>
                  <a:prstClr val="black"/>
                </a:solidFill>
                <a:cs typeface="B Jalal" panose="00000400000000000000" pitchFamily="2" charset="-78"/>
              </a:rPr>
              <a:t>ریسک بیشتر و امکان عدم تشکیل موج 5</a:t>
            </a:r>
          </a:p>
        </p:txBody>
      </p:sp>
      <p:sp>
        <p:nvSpPr>
          <p:cNvPr id="5" name="Rectangle 4"/>
          <p:cNvSpPr/>
          <p:nvPr/>
        </p:nvSpPr>
        <p:spPr>
          <a:xfrm>
            <a:off x="1883236" y="2786451"/>
            <a:ext cx="2438388" cy="1862048"/>
          </a:xfrm>
          <a:prstGeom prst="rect">
            <a:avLst/>
          </a:prstGeom>
        </p:spPr>
        <p:txBody>
          <a:bodyPr wrap="square">
            <a:spAutoFit/>
          </a:bodyPr>
          <a:lstStyle/>
          <a:p>
            <a:pPr algn="r" rtl="1"/>
            <a:r>
              <a:rPr lang="fa-IR" sz="11500" dirty="0">
                <a:solidFill>
                  <a:prstClr val="black"/>
                </a:solidFill>
                <a:cs typeface="B Jalal" panose="00000400000000000000" pitchFamily="2" charset="-78"/>
              </a:rPr>
              <a:t>35</a:t>
            </a:r>
          </a:p>
        </p:txBody>
      </p:sp>
    </p:spTree>
    <p:extLst>
      <p:ext uri="{BB962C8B-B14F-4D97-AF65-F5344CB8AC3E}">
        <p14:creationId xmlns:p14="http://schemas.microsoft.com/office/powerpoint/2010/main" val="425211590"/>
      </p:ext>
    </p:extLst>
  </p:cSld>
  <p:clrMapOvr>
    <a:masterClrMapping/>
  </p:clrMapOvr>
  <p:transition spd="slow">
    <p:push dir="u"/>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pic>
        <p:nvPicPr>
          <p:cNvPr id="9" name="Picture 8"/>
          <p:cNvPicPr>
            <a:picLocks noChangeAspect="1"/>
          </p:cNvPicPr>
          <p:nvPr/>
        </p:nvPicPr>
        <p:blipFill>
          <a:blip r:embed="rId3"/>
          <a:stretch>
            <a:fillRect/>
          </a:stretch>
        </p:blipFill>
        <p:spPr>
          <a:xfrm>
            <a:off x="3624943" y="0"/>
            <a:ext cx="8567057" cy="6868402"/>
          </a:xfrm>
          <a:prstGeom prst="rect">
            <a:avLst/>
          </a:prstGeom>
        </p:spPr>
      </p:pic>
    </p:spTree>
    <p:extLst>
      <p:ext uri="{BB962C8B-B14F-4D97-AF65-F5344CB8AC3E}">
        <p14:creationId xmlns:p14="http://schemas.microsoft.com/office/powerpoint/2010/main" val="2048188993"/>
      </p:ext>
    </p:extLst>
  </p:cSld>
  <p:clrMapOvr>
    <a:masterClrMapping/>
  </p:clrMapOvr>
  <p:transition spd="slow">
    <p:push dir="u"/>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کانال ها موج 4 در</a:t>
            </a:r>
            <a:r>
              <a:rPr lang="en-US" sz="4000" dirty="0" smtClean="0"/>
              <a:t>Advanced GET</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685799" y="1949283"/>
            <a:ext cx="6128657" cy="4952373"/>
          </a:xfrm>
          <a:prstGeom prst="rect">
            <a:avLst/>
          </a:prstGeom>
        </p:spPr>
      </p:pic>
      <p:sp>
        <p:nvSpPr>
          <p:cNvPr id="11" name="Content Placeholder 2"/>
          <p:cNvSpPr txBox="1">
            <a:spLocks/>
          </p:cNvSpPr>
          <p:nvPr/>
        </p:nvSpPr>
        <p:spPr>
          <a:xfrm>
            <a:off x="7119257" y="1541806"/>
            <a:ext cx="45393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مطالعات آماری بر روی فاز اصلاحی و کسب سود</a:t>
            </a:r>
          </a:p>
          <a:p>
            <a:pPr marL="0" indent="0" algn="r" rtl="1">
              <a:buFont typeface="Arial" panose="020B0604020202020204" pitchFamily="34" charset="0"/>
              <a:buNone/>
            </a:pPr>
            <a:r>
              <a:rPr lang="fa-IR" dirty="0" smtClean="0">
                <a:solidFill>
                  <a:prstClr val="black"/>
                </a:solidFill>
                <a:cs typeface="B Jalal" panose="00000400000000000000" pitchFamily="2" charset="-78"/>
              </a:rPr>
              <a:t>زمان و قیمت</a:t>
            </a:r>
          </a:p>
          <a:p>
            <a:pPr marL="0" indent="0" algn="r" rtl="1">
              <a:buFont typeface="Arial" panose="020B0604020202020204" pitchFamily="34" charset="0"/>
              <a:buNone/>
            </a:pPr>
            <a:endParaRPr lang="fa-IR" dirty="0">
              <a:solidFill>
                <a:prstClr val="black"/>
              </a:solidFill>
              <a:cs typeface="B Jalal" panose="00000400000000000000" pitchFamily="2" charset="-78"/>
            </a:endParaRPr>
          </a:p>
          <a:p>
            <a:pPr marL="0" indent="0" algn="ctr" rtl="1">
              <a:buFont typeface="Arial" panose="020B0604020202020204" pitchFamily="34" charset="0"/>
              <a:buNone/>
            </a:pPr>
            <a:r>
              <a:rPr lang="fa-IR" sz="4800" dirty="0" smtClean="0">
                <a:solidFill>
                  <a:srgbClr val="0070C0"/>
                </a:solidFill>
                <a:cs typeface="B Jalal" panose="00000400000000000000" pitchFamily="2" charset="-78"/>
              </a:rPr>
              <a:t>80</a:t>
            </a:r>
          </a:p>
          <a:p>
            <a:pPr marL="0" indent="0" algn="ctr" rtl="1">
              <a:buFont typeface="Arial" panose="020B0604020202020204" pitchFamily="34" charset="0"/>
              <a:buNone/>
            </a:pPr>
            <a:r>
              <a:rPr lang="fa-IR" sz="4800" dirty="0" smtClean="0">
                <a:solidFill>
                  <a:srgbClr val="00B050"/>
                </a:solidFill>
                <a:cs typeface="B Jalal" panose="00000400000000000000" pitchFamily="2" charset="-78"/>
              </a:rPr>
              <a:t>60</a:t>
            </a:r>
          </a:p>
          <a:p>
            <a:pPr marL="0" indent="0" algn="ctr" rtl="1">
              <a:buFont typeface="Arial" panose="020B0604020202020204" pitchFamily="34" charset="0"/>
              <a:buNone/>
            </a:pPr>
            <a:r>
              <a:rPr lang="fa-IR" sz="4800" dirty="0" smtClean="0">
                <a:solidFill>
                  <a:srgbClr val="FF0000"/>
                </a:solidFill>
                <a:cs typeface="B Jalal" panose="00000400000000000000" pitchFamily="2" charset="-78"/>
              </a:rPr>
              <a:t>کم</a:t>
            </a:r>
          </a:p>
        </p:txBody>
      </p:sp>
    </p:spTree>
    <p:extLst>
      <p:ext uri="{BB962C8B-B14F-4D97-AF65-F5344CB8AC3E}">
        <p14:creationId xmlns:p14="http://schemas.microsoft.com/office/powerpoint/2010/main" val="753447297"/>
      </p:ext>
    </p:extLst>
  </p:cSld>
  <p:clrMapOvr>
    <a:masterClrMapping/>
  </p:clrMapOvr>
  <p:transition spd="slow">
    <p:push dir="u"/>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ابزار قدرتمند وساده </a:t>
            </a:r>
            <a:r>
              <a:rPr lang="fa-IR" sz="3600" u="sng" dirty="0" smtClean="0"/>
              <a:t>خط روند خودکار </a:t>
            </a:r>
            <a:r>
              <a:rPr lang="fa-IR" sz="3600" dirty="0" smtClean="0"/>
              <a:t>در</a:t>
            </a:r>
            <a:r>
              <a:rPr lang="en-US" sz="3600" dirty="0" smtClean="0"/>
              <a:t>Advanced GET</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1" name="Content Placeholder 2"/>
          <p:cNvSpPr txBox="1">
            <a:spLocks/>
          </p:cNvSpPr>
          <p:nvPr/>
        </p:nvSpPr>
        <p:spPr>
          <a:xfrm>
            <a:off x="7119257" y="1541806"/>
            <a:ext cx="45393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srgbClr val="FF0000"/>
              </a:solidFill>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717551" y="1690688"/>
            <a:ext cx="11398249" cy="5167312"/>
          </a:xfrm>
          <a:prstGeom prst="rect">
            <a:avLst/>
          </a:prstGeom>
        </p:spPr>
      </p:pic>
    </p:spTree>
    <p:extLst>
      <p:ext uri="{BB962C8B-B14F-4D97-AF65-F5344CB8AC3E}">
        <p14:creationId xmlns:p14="http://schemas.microsoft.com/office/powerpoint/2010/main" val="179973143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1" t="47675" r="72299" b="1"/>
          <a:stretch/>
        </p:blipFill>
        <p:spPr bwMode="auto">
          <a:xfrm>
            <a:off x="1211790" y="4270074"/>
            <a:ext cx="1712565" cy="19409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7004649" y="2113472"/>
            <a:ext cx="4632385" cy="1200329"/>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تحلیلگران معتقد هستند  که....</a:t>
            </a:r>
          </a:p>
          <a:p>
            <a:pPr marL="285750" indent="-285750" algn="r" rtl="1">
              <a:buFont typeface="Arial" panose="020B0604020202020204" pitchFamily="34" charset="0"/>
              <a:buChar char="•"/>
            </a:pPr>
            <a:r>
              <a:rPr lang="fa-IR" dirty="0" smtClean="0">
                <a:cs typeface="B Jalal" panose="00000400000000000000" pitchFamily="2" charset="-78"/>
              </a:rPr>
              <a:t>هنوز کسی تشخیص نداده است که این موج اول از روند صعودی است ...</a:t>
            </a:r>
          </a:p>
          <a:p>
            <a:pPr marL="285750" indent="-285750" algn="r" rtl="1">
              <a:buFont typeface="Arial" panose="020B0604020202020204" pitchFamily="34" charset="0"/>
              <a:buChar char="•"/>
            </a:pPr>
            <a:r>
              <a:rPr lang="fa-IR" dirty="0" smtClean="0">
                <a:cs typeface="B Jalal" panose="00000400000000000000" pitchFamily="2" charset="-78"/>
              </a:rPr>
              <a:t>اغلب حرکت </a:t>
            </a:r>
            <a:r>
              <a:rPr lang="en-US" dirty="0" smtClean="0">
                <a:cs typeface="B Jalal" panose="00000400000000000000" pitchFamily="2" charset="-78"/>
              </a:rPr>
              <a:t>....</a:t>
            </a:r>
            <a:r>
              <a:rPr lang="fa-IR" dirty="0" smtClean="0">
                <a:cs typeface="B Jalal" panose="00000400000000000000" pitchFamily="2" charset="-78"/>
              </a:rPr>
              <a:t> دارد و بیشتر موج 1 را اصلاح می کند</a:t>
            </a:r>
            <a:endParaRPr lang="en-US" dirty="0">
              <a:cs typeface="B Jalal" panose="00000400000000000000" pitchFamily="2" charset="-78"/>
            </a:endParaRPr>
          </a:p>
        </p:txBody>
      </p:sp>
    </p:spTree>
    <p:extLst>
      <p:ext uri="{BB962C8B-B14F-4D97-AF65-F5344CB8AC3E}">
        <p14:creationId xmlns:p14="http://schemas.microsoft.com/office/powerpoint/2010/main" val="423729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2570"/>
            <a:ext cx="12192000" cy="6785430"/>
          </a:xfrm>
          <a:prstGeom prst="rect">
            <a:avLst/>
          </a:prstGeom>
        </p:spPr>
      </p:pic>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1" name="Content Placeholder 2"/>
          <p:cNvSpPr txBox="1">
            <a:spLocks/>
          </p:cNvSpPr>
          <p:nvPr/>
        </p:nvSpPr>
        <p:spPr>
          <a:xfrm>
            <a:off x="3210178" y="1709319"/>
            <a:ext cx="11234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ولساپا</a:t>
            </a:r>
          </a:p>
        </p:txBody>
      </p:sp>
    </p:spTree>
    <p:extLst>
      <p:ext uri="{BB962C8B-B14F-4D97-AF65-F5344CB8AC3E}">
        <p14:creationId xmlns:p14="http://schemas.microsoft.com/office/powerpoint/2010/main" val="3432364514"/>
      </p:ext>
    </p:extLst>
  </p:cSld>
  <p:clrMapOvr>
    <a:masterClrMapping/>
  </p:clrMapOvr>
  <p:transition spd="slow">
    <p:push dir="u"/>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12192000" cy="6832476"/>
          </a:xfrm>
          <a:prstGeom prst="rect">
            <a:avLst/>
          </a:prstGeom>
        </p:spPr>
      </p:pic>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1" name="Content Placeholder 2"/>
          <p:cNvSpPr txBox="1">
            <a:spLocks/>
          </p:cNvSpPr>
          <p:nvPr/>
        </p:nvSpPr>
        <p:spPr>
          <a:xfrm>
            <a:off x="2403528" y="1673225"/>
            <a:ext cx="11234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ولساپا</a:t>
            </a:r>
          </a:p>
        </p:txBody>
      </p:sp>
    </p:spTree>
    <p:extLst>
      <p:ext uri="{BB962C8B-B14F-4D97-AF65-F5344CB8AC3E}">
        <p14:creationId xmlns:p14="http://schemas.microsoft.com/office/powerpoint/2010/main" val="2616696557"/>
      </p:ext>
    </p:extLst>
  </p:cSld>
  <p:clrMapOvr>
    <a:masterClrMapping/>
  </p:clrMapOvr>
  <p:transition spd="slow">
    <p:push dir="u"/>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113"/>
            <a:ext cx="12192000" cy="6853719"/>
          </a:xfrm>
          <a:prstGeom prst="rect">
            <a:avLst/>
          </a:prstGeom>
        </p:spPr>
      </p:pic>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2403528" y="1673225"/>
            <a:ext cx="11234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ولساپا</a:t>
            </a:r>
          </a:p>
        </p:txBody>
      </p:sp>
    </p:spTree>
    <p:extLst>
      <p:ext uri="{BB962C8B-B14F-4D97-AF65-F5344CB8AC3E}">
        <p14:creationId xmlns:p14="http://schemas.microsoft.com/office/powerpoint/2010/main" val="1125087095"/>
      </p:ext>
    </p:extLst>
  </p:cSld>
  <p:clrMapOvr>
    <a:masterClrMapping/>
  </p:clrMapOvr>
  <p:transition spd="slow">
    <p:push dir="u"/>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12192000" cy="6858000"/>
          </a:xfrm>
          <a:prstGeom prst="rect">
            <a:avLst/>
          </a:prstGeom>
        </p:spPr>
      </p:pic>
      <p:sp>
        <p:nvSpPr>
          <p:cNvPr id="10" name="Content Placeholder 2"/>
          <p:cNvSpPr txBox="1">
            <a:spLocks/>
          </p:cNvSpPr>
          <p:nvPr/>
        </p:nvSpPr>
        <p:spPr>
          <a:xfrm>
            <a:off x="4457700" y="1978025"/>
            <a:ext cx="70485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2403528" y="1673225"/>
            <a:ext cx="11234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ولساپا</a:t>
            </a:r>
          </a:p>
        </p:txBody>
      </p:sp>
    </p:spTree>
    <p:extLst>
      <p:ext uri="{BB962C8B-B14F-4D97-AF65-F5344CB8AC3E}">
        <p14:creationId xmlns:p14="http://schemas.microsoft.com/office/powerpoint/2010/main" val="3195037956"/>
      </p:ext>
    </p:extLst>
  </p:cSld>
  <p:clrMapOvr>
    <a:masterClrMapping/>
  </p:clrMapOvr>
  <p:transition spd="slow">
    <p:push dir="u"/>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30" y="365125"/>
            <a:ext cx="8251370" cy="1325563"/>
          </a:xfrm>
        </p:spPr>
        <p:txBody>
          <a:bodyPr>
            <a:normAutofit/>
          </a:bodyPr>
          <a:lstStyle/>
          <a:p>
            <a:pPr algn="r" rtl="1"/>
            <a:r>
              <a:rPr lang="fa-IR" sz="4000" dirty="0" smtClean="0"/>
              <a:t>کمک از اندیکاتور ها در تحلیل امواج الیوت</a:t>
            </a:r>
            <a:endParaRPr lang="fa-IR" sz="40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3102430" y="1541806"/>
            <a:ext cx="85561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از واگرایی اندیکاتور ها به عنوان ابزاری برای شناسایی انتهای موج ها بهره ببریم</a:t>
            </a:r>
          </a:p>
          <a:p>
            <a:pPr marL="0" indent="0" algn="r" rtl="1">
              <a:buFont typeface="Arial" panose="020B0604020202020204" pitchFamily="34" charset="0"/>
              <a:buNone/>
            </a:pPr>
            <a:r>
              <a:rPr lang="fa-IR" dirty="0" smtClean="0">
                <a:solidFill>
                  <a:prstClr val="black"/>
                </a:solidFill>
                <a:cs typeface="B Jalal" panose="00000400000000000000" pitchFamily="2" charset="-78"/>
              </a:rPr>
              <a:t>مثلا بین موج 3 و 5 </a:t>
            </a:r>
          </a:p>
          <a:p>
            <a:pPr marL="0" indent="0" algn="r" rtl="1">
              <a:buFont typeface="Arial" panose="020B0604020202020204" pitchFamily="34" charset="0"/>
              <a:buNone/>
            </a:pPr>
            <a:r>
              <a:rPr lang="fa-IR" dirty="0" smtClean="0">
                <a:solidFill>
                  <a:prstClr val="black"/>
                </a:solidFill>
                <a:cs typeface="B Jalal" panose="00000400000000000000" pitchFamily="2" charset="-78"/>
              </a:rPr>
              <a:t>مثلا در انتهای موج 5 و ریز موج های موج 5</a:t>
            </a:r>
          </a:p>
        </p:txBody>
      </p:sp>
    </p:spTree>
    <p:extLst>
      <p:ext uri="{BB962C8B-B14F-4D97-AF65-F5344CB8AC3E}">
        <p14:creationId xmlns:p14="http://schemas.microsoft.com/office/powerpoint/2010/main" val="2345006505"/>
      </p:ext>
    </p:extLst>
  </p:cSld>
  <p:clrMapOvr>
    <a:masterClrMapping/>
  </p:clrMapOvr>
  <p:transition spd="slow">
    <p:push dir="u"/>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smtClean="0"/>
              <a:t>استراتژی های ورود و خروج با استفاده از امواج الیوت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1919111" y="1541806"/>
            <a:ext cx="97394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1- موج شماری احتمالی سهم در سه زمان را بررسی کنید </a:t>
            </a:r>
          </a:p>
          <a:p>
            <a:pPr marL="0" indent="0" algn="r" rtl="1">
              <a:buFont typeface="Arial" panose="020B0604020202020204" pitchFamily="34" charset="0"/>
              <a:buNone/>
            </a:pPr>
            <a:r>
              <a:rPr lang="fa-IR" dirty="0" smtClean="0">
                <a:solidFill>
                  <a:prstClr val="black"/>
                </a:solidFill>
                <a:cs typeface="B Jalal" panose="00000400000000000000" pitchFamily="2" charset="-78"/>
              </a:rPr>
              <a:t>(نرم افزار و خودتان)</a:t>
            </a:r>
            <a:endParaRPr lang="en-US" dirty="0" smtClean="0">
              <a:solidFill>
                <a:prstClr val="black"/>
              </a:solidFill>
              <a:cs typeface="B Jalal" panose="00000400000000000000" pitchFamily="2" charset="-78"/>
            </a:endParaRPr>
          </a:p>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416" y="2853457"/>
            <a:ext cx="7240010" cy="3991532"/>
          </a:xfrm>
          <a:prstGeom prst="rect">
            <a:avLst/>
          </a:prstGeom>
        </p:spPr>
      </p:pic>
    </p:spTree>
    <p:extLst>
      <p:ext uri="{BB962C8B-B14F-4D97-AF65-F5344CB8AC3E}">
        <p14:creationId xmlns:p14="http://schemas.microsoft.com/office/powerpoint/2010/main" val="2986670410"/>
      </p:ext>
    </p:extLst>
  </p:cSld>
  <p:clrMapOvr>
    <a:masterClrMapping/>
  </p:clrMapOvr>
  <p:transition spd="slow">
    <p:push dir="u"/>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71087" y="1471086"/>
            <a:ext cx="6857635" cy="3915462"/>
          </a:xfrm>
          <a:prstGeom prst="rect">
            <a:avLst/>
          </a:prstGeom>
        </p:spPr>
      </p:pic>
      <p:sp>
        <p:nvSpPr>
          <p:cNvPr id="2" name="Title 1"/>
          <p:cNvSpPr>
            <a:spLocks noGrp="1"/>
          </p:cNvSpPr>
          <p:nvPr>
            <p:ph type="title"/>
          </p:nvPr>
        </p:nvSpPr>
        <p:spPr>
          <a:xfrm>
            <a:off x="5508978" y="365125"/>
            <a:ext cx="5844822" cy="1325563"/>
          </a:xfrm>
        </p:spPr>
        <p:txBody>
          <a:bodyPr>
            <a:normAutofit/>
          </a:bodyPr>
          <a:lstStyle/>
          <a:p>
            <a:pPr algn="r" rtl="1"/>
            <a:r>
              <a:rPr lang="fa-IR" sz="3600" dirty="0" smtClean="0"/>
              <a:t>استراتژی های ورود و خروج با استفاده از اموراج الیوت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4831644" y="1690688"/>
            <a:ext cx="68834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1- موج شماری احتمالی سهم در سه زمان را بررسی کنید </a:t>
            </a:r>
          </a:p>
          <a:p>
            <a:pPr marL="0" indent="0" algn="r" rtl="1">
              <a:buFont typeface="Arial" panose="020B0604020202020204" pitchFamily="34" charset="0"/>
              <a:buNone/>
            </a:pPr>
            <a:r>
              <a:rPr lang="fa-IR" dirty="0" smtClean="0">
                <a:solidFill>
                  <a:prstClr val="black"/>
                </a:solidFill>
                <a:cs typeface="B Jalal" panose="00000400000000000000" pitchFamily="2" charset="-78"/>
              </a:rPr>
              <a:t>(نرم افزار و خودتان)</a:t>
            </a:r>
          </a:p>
          <a:p>
            <a:pPr marL="0" indent="0" algn="r" rtl="1">
              <a:buFont typeface="Arial" panose="020B0604020202020204" pitchFamily="34" charset="0"/>
              <a:buNone/>
            </a:pPr>
            <a:endParaRPr lang="en-US" dirty="0" smtClean="0">
              <a:solidFill>
                <a:prstClr val="black"/>
              </a:solidFill>
              <a:cs typeface="B Jalal" panose="00000400000000000000" pitchFamily="2" charset="-78"/>
            </a:endParaRPr>
          </a:p>
          <a:p>
            <a:pPr marL="0" indent="0" algn="r" rtl="1">
              <a:buFont typeface="Arial" panose="020B0604020202020204" pitchFamily="34" charset="0"/>
              <a:buNone/>
            </a:pPr>
            <a:r>
              <a:rPr lang="fa-IR" sz="2400" dirty="0" smtClean="0">
                <a:cs typeface="B Jalal" panose="00000400000000000000" pitchFamily="2" charset="-78"/>
              </a:rPr>
              <a:t>آیا این موج شماری منطقی است ؟</a:t>
            </a:r>
            <a:endParaRPr lang="en-US" sz="2400" dirty="0" smtClean="0">
              <a:cs typeface="B Jalal" panose="00000400000000000000" pitchFamily="2" charset="-78"/>
            </a:endParaRPr>
          </a:p>
          <a:p>
            <a:pPr marL="0" indent="0" algn="r" rtl="1">
              <a:buFont typeface="Arial" panose="020B0604020202020204" pitchFamily="34" charset="0"/>
              <a:buNone/>
            </a:pPr>
            <a:r>
              <a:rPr lang="fa-IR" sz="2400" dirty="0" smtClean="0">
                <a:cs typeface="B Jalal" panose="00000400000000000000" pitchFamily="2" charset="-78"/>
              </a:rPr>
              <a:t>آیا این موج شماری با وضعیت بلند مدت صنعت و سهم و بنیادی سهم سازگاری دارد؟</a:t>
            </a:r>
          </a:p>
        </p:txBody>
      </p:sp>
    </p:spTree>
    <p:extLst>
      <p:ext uri="{BB962C8B-B14F-4D97-AF65-F5344CB8AC3E}">
        <p14:creationId xmlns:p14="http://schemas.microsoft.com/office/powerpoint/2010/main" val="2040743958"/>
      </p:ext>
    </p:extLst>
  </p:cSld>
  <p:clrMapOvr>
    <a:masterClrMapping/>
  </p:clrMapOvr>
  <p:transition spd="slow">
    <p:push dir="u"/>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978" y="365125"/>
            <a:ext cx="5844822" cy="1325563"/>
          </a:xfrm>
        </p:spPr>
        <p:txBody>
          <a:bodyPr>
            <a:normAutofit/>
          </a:bodyPr>
          <a:lstStyle/>
          <a:p>
            <a:pPr algn="r" rtl="1"/>
            <a:r>
              <a:rPr lang="fa-IR" sz="3600" dirty="0" smtClean="0"/>
              <a:t>استراتژی های ورود و خروج با استفاده از اموراج الیوت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4831644" y="1690688"/>
            <a:ext cx="68834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2-سهم را از لحاظ تحلیل تکنیکال کلاسیک نیز بررسی کنید و در کنار الیوت قرار دهید</a:t>
            </a:r>
            <a:endParaRPr lang="fa-IR" sz="2400" dirty="0" smtClean="0">
              <a:cs typeface="B Jalal" panose="00000400000000000000" pitchFamily="2" charset="-78"/>
            </a:endParaRPr>
          </a:p>
        </p:txBody>
      </p:sp>
    </p:spTree>
    <p:extLst>
      <p:ext uri="{BB962C8B-B14F-4D97-AF65-F5344CB8AC3E}">
        <p14:creationId xmlns:p14="http://schemas.microsoft.com/office/powerpoint/2010/main" val="3677689926"/>
      </p:ext>
    </p:extLst>
  </p:cSld>
  <p:clrMapOvr>
    <a:masterClrMapping/>
  </p:clrMapOvr>
  <p:transition spd="slow">
    <p:push dir="u"/>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978" y="365125"/>
            <a:ext cx="5844822" cy="1325563"/>
          </a:xfrm>
        </p:spPr>
        <p:txBody>
          <a:bodyPr>
            <a:normAutofit/>
          </a:bodyPr>
          <a:lstStyle/>
          <a:p>
            <a:pPr algn="r" rtl="1"/>
            <a:r>
              <a:rPr lang="fa-IR" sz="3600" dirty="0" smtClean="0"/>
              <a:t>استراتژی های ورود و خروج با استفاده از اموراج الیوت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2009424" y="1690688"/>
            <a:ext cx="97056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fa-IR" dirty="0" smtClean="0">
                <a:solidFill>
                  <a:prstClr val="black"/>
                </a:solidFill>
                <a:cs typeface="B Jalal" panose="00000400000000000000" pitchFamily="2" charset="-78"/>
              </a:rPr>
              <a:t>3- در نهایت یک یا چند سناریو در تحلیل خود خواهید داشت</a:t>
            </a:r>
            <a:endParaRPr lang="fa-IR" sz="2400" dirty="0">
              <a:solidFill>
                <a:prstClr val="black"/>
              </a:solidFill>
              <a:cs typeface="B Jalal" panose="00000400000000000000" pitchFamily="2" charset="-78"/>
            </a:endParaRPr>
          </a:p>
          <a:p>
            <a:pPr marL="0" indent="0" algn="r" rtl="1">
              <a:buFont typeface="Arial" panose="020B0604020202020204" pitchFamily="34" charset="0"/>
              <a:buNone/>
            </a:pPr>
            <a:r>
              <a:rPr lang="fa-IR" sz="2400" dirty="0" smtClean="0">
                <a:solidFill>
                  <a:prstClr val="black"/>
                </a:solidFill>
                <a:cs typeface="B Jalal" panose="00000400000000000000" pitchFamily="2" charset="-78"/>
              </a:rPr>
              <a:t>با در نظر گرفتن حد ضرر مناسب این سناریو ها </a:t>
            </a:r>
            <a:r>
              <a:rPr lang="fa-IR" sz="2400" dirty="0" smtClean="0">
                <a:solidFill>
                  <a:srgbClr val="00B050"/>
                </a:solidFill>
                <a:cs typeface="B Jalal" panose="00000400000000000000" pitchFamily="2" charset="-78"/>
              </a:rPr>
              <a:t>شروع به معامله کنید</a:t>
            </a:r>
          </a:p>
          <a:p>
            <a:pPr marL="0" indent="0" algn="r" rtl="1">
              <a:buFont typeface="Arial" panose="020B0604020202020204" pitchFamily="34" charset="0"/>
              <a:buNone/>
            </a:pPr>
            <a:endParaRPr lang="fa-IR" sz="2400" dirty="0">
              <a:solidFill>
                <a:srgbClr val="00B050"/>
              </a:solidFill>
              <a:cs typeface="B Jalal" panose="00000400000000000000" pitchFamily="2" charset="-78"/>
            </a:endParaRPr>
          </a:p>
          <a:p>
            <a:pPr marL="0" indent="0" algn="r" rtl="1">
              <a:buFont typeface="Arial" panose="020B0604020202020204" pitchFamily="34" charset="0"/>
              <a:buNone/>
            </a:pPr>
            <a:endParaRPr lang="fa-IR" sz="2400" dirty="0" smtClean="0">
              <a:cs typeface="B Jalal" panose="00000400000000000000" pitchFamily="2" charset="-78"/>
            </a:endParaRPr>
          </a:p>
        </p:txBody>
      </p:sp>
    </p:spTree>
    <p:extLst>
      <p:ext uri="{BB962C8B-B14F-4D97-AF65-F5344CB8AC3E}">
        <p14:creationId xmlns:p14="http://schemas.microsoft.com/office/powerpoint/2010/main" val="3583563128"/>
      </p:ext>
    </p:extLst>
  </p:cSld>
  <p:clrMapOvr>
    <a:masterClrMapping/>
  </p:clrMapOvr>
  <p:transition spd="slow">
    <p:push dir="u"/>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978" y="365125"/>
            <a:ext cx="5844822" cy="1325563"/>
          </a:xfrm>
        </p:spPr>
        <p:txBody>
          <a:bodyPr>
            <a:normAutofit/>
          </a:bodyPr>
          <a:lstStyle/>
          <a:p>
            <a:pPr algn="r" rtl="1"/>
            <a:r>
              <a:rPr lang="fa-IR" sz="3600" dirty="0" smtClean="0"/>
              <a:t>استراتژی های ورود و خروج با استفاده از اموراج الیوت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2009424" y="1690688"/>
            <a:ext cx="97056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r>
              <a:rPr lang="fa-IR" dirty="0">
                <a:solidFill>
                  <a:srgbClr val="FF0000"/>
                </a:solidFill>
                <a:cs typeface="B Jalal" panose="00000400000000000000" pitchFamily="2" charset="-78"/>
              </a:rPr>
              <a:t>به محض اینکه سناریو اشتباه بود </a:t>
            </a:r>
          </a:p>
          <a:p>
            <a:pPr marL="0" indent="0" algn="r" rtl="1">
              <a:buNone/>
            </a:pPr>
            <a:r>
              <a:rPr lang="fa-IR" dirty="0">
                <a:solidFill>
                  <a:srgbClr val="00B050"/>
                </a:solidFill>
                <a:cs typeface="B Jalal" panose="00000400000000000000" pitchFamily="2" charset="-78"/>
              </a:rPr>
              <a:t>سریعا بررسی کنید ببینید سناریو جدید چیست و چه </a:t>
            </a:r>
            <a:r>
              <a:rPr lang="fa-IR" dirty="0" smtClean="0">
                <a:solidFill>
                  <a:srgbClr val="00B050"/>
                </a:solidFill>
                <a:cs typeface="B Jalal" panose="00000400000000000000" pitchFamily="2" charset="-78"/>
              </a:rPr>
              <a:t>کنید ؟</a:t>
            </a:r>
            <a:endParaRPr lang="fa-IR" dirty="0">
              <a:solidFill>
                <a:srgbClr val="00B050"/>
              </a:solidFill>
              <a:cs typeface="B Jalal" panose="00000400000000000000" pitchFamily="2" charset="-78"/>
            </a:endParaRPr>
          </a:p>
        </p:txBody>
      </p:sp>
    </p:spTree>
    <p:extLst>
      <p:ext uri="{BB962C8B-B14F-4D97-AF65-F5344CB8AC3E}">
        <p14:creationId xmlns:p14="http://schemas.microsoft.com/office/powerpoint/2010/main" val="378085441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2114" y="0"/>
            <a:ext cx="12416228" cy="685799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14" y="1395928"/>
            <a:ext cx="2794389" cy="2095791"/>
          </a:xfrm>
          <a:prstGeom prst="rect">
            <a:avLst/>
          </a:prstGeom>
        </p:spPr>
      </p:pic>
      <p:sp>
        <p:nvSpPr>
          <p:cNvPr id="19" name="Title 1"/>
          <p:cNvSpPr txBox="1">
            <a:spLocks/>
          </p:cNvSpPr>
          <p:nvPr/>
        </p:nvSpPr>
        <p:spPr>
          <a:xfrm>
            <a:off x="1176867" y="7437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r>
              <a:rPr lang="fa-IR" b="1" dirty="0" smtClean="0">
                <a:solidFill>
                  <a:prstClr val="black"/>
                </a:solidFill>
                <a:cs typeface="B Mitra" panose="00000400000000000000" pitchFamily="2" charset="-78"/>
              </a:rPr>
              <a:t>علی صابریان</a:t>
            </a:r>
            <a:endParaRPr lang="en-US" b="1" dirty="0">
              <a:solidFill>
                <a:prstClr val="black"/>
              </a:solidFill>
              <a:cs typeface="B Mitra" panose="00000400000000000000" pitchFamily="2" charset="-78"/>
            </a:endParaRPr>
          </a:p>
        </p:txBody>
      </p:sp>
      <p:sp>
        <p:nvSpPr>
          <p:cNvPr id="20" name="Content Placeholder 2"/>
          <p:cNvSpPr txBox="1">
            <a:spLocks/>
          </p:cNvSpPr>
          <p:nvPr/>
        </p:nvSpPr>
        <p:spPr>
          <a:xfrm>
            <a:off x="4138078" y="1514425"/>
            <a:ext cx="7554390" cy="4351338"/>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r" rtl="1">
              <a:buFont typeface="Arial" panose="020B0604020202020204" pitchFamily="34" charset="0"/>
              <a:buChar char="•"/>
            </a:pPr>
            <a:r>
              <a:rPr lang="fa-IR" b="1" dirty="0">
                <a:cs typeface="Mitra" panose="00000400000000000000" pitchFamily="2" charset="-78"/>
              </a:rPr>
              <a:t>مدیر عامل و بنیان گذار  </a:t>
            </a:r>
            <a:r>
              <a:rPr lang="fa-IR" b="1" dirty="0" smtClean="0">
                <a:cs typeface="Mitra" panose="00000400000000000000" pitchFamily="2" charset="-78"/>
              </a:rPr>
              <a:t>خانه سرمایه</a:t>
            </a:r>
          </a:p>
          <a:p>
            <a:pPr marL="342900" indent="-342900" algn="r" rtl="1">
              <a:buFont typeface="Arial" panose="020B0604020202020204" pitchFamily="34" charset="0"/>
              <a:buChar char="•"/>
            </a:pPr>
            <a:r>
              <a:rPr lang="fa-IR" b="1" dirty="0">
                <a:cs typeface="Mitra" panose="00000400000000000000" pitchFamily="2" charset="-78"/>
              </a:rPr>
              <a:t>مولف کتاب 10 شاه کلید بزرگان </a:t>
            </a:r>
            <a:r>
              <a:rPr lang="fa-IR" b="1" dirty="0" smtClean="0">
                <a:cs typeface="Mitra" panose="00000400000000000000" pitchFamily="2" charset="-78"/>
              </a:rPr>
              <a:t>بورس</a:t>
            </a:r>
          </a:p>
          <a:p>
            <a:pPr marL="342900" indent="-342900" algn="r" rtl="1">
              <a:buFont typeface="Arial" panose="020B0604020202020204" pitchFamily="34" charset="0"/>
              <a:buChar char="•"/>
            </a:pPr>
            <a:r>
              <a:rPr lang="fa-IR" b="1" dirty="0" smtClean="0">
                <a:cs typeface="Mitra" panose="00000400000000000000" pitchFamily="2" charset="-78"/>
              </a:rPr>
              <a:t>کارشناس ارشد </a:t>
            </a:r>
            <a:r>
              <a:rPr lang="en-US" b="1" dirty="0" smtClean="0">
                <a:cs typeface="Mitra" panose="00000400000000000000" pitchFamily="2" charset="-78"/>
              </a:rPr>
              <a:t>MBA</a:t>
            </a:r>
            <a:r>
              <a:rPr lang="fa-IR" b="1" dirty="0" smtClean="0">
                <a:cs typeface="Mitra" panose="00000400000000000000" pitchFamily="2" charset="-78"/>
              </a:rPr>
              <a:t> بازار سرمایه</a:t>
            </a:r>
            <a:endParaRPr lang="fa-IR" b="1" dirty="0">
              <a:cs typeface="Mitra" panose="00000400000000000000" pitchFamily="2" charset="-78"/>
            </a:endParaRPr>
          </a:p>
          <a:p>
            <a:pPr marL="342900" indent="-342900" algn="r" rtl="1">
              <a:buFont typeface="Arial" panose="020B0604020202020204" pitchFamily="34" charset="0"/>
              <a:buChar char="•"/>
            </a:pPr>
            <a:r>
              <a:rPr lang="fa-IR" b="1" dirty="0" smtClean="0">
                <a:cs typeface="Mitra" panose="00000400000000000000" pitchFamily="2" charset="-78"/>
              </a:rPr>
              <a:t>کارشناس ارشد مدیریت ساخت </a:t>
            </a:r>
            <a:r>
              <a:rPr lang="fa-IR" b="1" dirty="0">
                <a:cs typeface="Mitra" panose="00000400000000000000" pitchFamily="2" charset="-78"/>
              </a:rPr>
              <a:t>دانشگاه صنعتی امیر </a:t>
            </a:r>
            <a:r>
              <a:rPr lang="fa-IR" b="1" dirty="0" smtClean="0">
                <a:cs typeface="Mitra" panose="00000400000000000000" pitchFamily="2" charset="-78"/>
              </a:rPr>
              <a:t>کبیر</a:t>
            </a:r>
            <a:endParaRPr lang="en-US" b="1" dirty="0">
              <a:cs typeface="Mitra" panose="00000400000000000000" pitchFamily="2" charset="-78"/>
            </a:endParaRPr>
          </a:p>
          <a:p>
            <a:pPr marL="342900" indent="-342900" algn="r" rtl="1">
              <a:buFont typeface="Arial" panose="020B0604020202020204" pitchFamily="34" charset="0"/>
              <a:buChar char="•"/>
            </a:pPr>
            <a:r>
              <a:rPr lang="fa-IR" b="1" dirty="0" smtClean="0">
                <a:cs typeface="Mitra" panose="00000400000000000000" pitchFamily="2" charset="-78"/>
              </a:rPr>
              <a:t>تحلیلگری </a:t>
            </a:r>
            <a:r>
              <a:rPr lang="fa-IR" b="1" dirty="0">
                <a:cs typeface="Mitra" panose="00000400000000000000" pitchFamily="2" charset="-78"/>
              </a:rPr>
              <a:t>بازار بورس ایران</a:t>
            </a:r>
          </a:p>
          <a:p>
            <a:pPr marL="342900" indent="-342900" algn="r" rtl="1">
              <a:buFont typeface="Arial" panose="020B0604020202020204" pitchFamily="34" charset="0"/>
              <a:buChar char="•"/>
            </a:pPr>
            <a:r>
              <a:rPr lang="fa-IR" b="1" dirty="0">
                <a:cs typeface="Mitra" panose="00000400000000000000" pitchFamily="2" charset="-78"/>
              </a:rPr>
              <a:t>تدریس بیش از </a:t>
            </a:r>
            <a:r>
              <a:rPr lang="fa-IR" b="1" dirty="0" smtClean="0">
                <a:cs typeface="Mitra" panose="00000400000000000000" pitchFamily="2" charset="-78"/>
              </a:rPr>
              <a:t>50 مدرس </a:t>
            </a:r>
            <a:r>
              <a:rPr lang="fa-IR" b="1" dirty="0">
                <a:cs typeface="Mitra" panose="00000400000000000000" pitchFamily="2" charset="-78"/>
              </a:rPr>
              <a:t>دوره های</a:t>
            </a:r>
            <a:r>
              <a:rPr lang="en-US" b="1" dirty="0">
                <a:cs typeface="Mitra" panose="00000400000000000000" pitchFamily="2" charset="-78"/>
              </a:rPr>
              <a:t> </a:t>
            </a:r>
            <a:r>
              <a:rPr lang="fa-IR" b="1" dirty="0">
                <a:cs typeface="Mitra" panose="00000400000000000000" pitchFamily="2" charset="-78"/>
              </a:rPr>
              <a:t>پیشرفته تحلیلی دانشگاه علم و صنعت  و فردوسی </a:t>
            </a:r>
            <a:r>
              <a:rPr lang="fa-IR" b="1" dirty="0" smtClean="0">
                <a:cs typeface="Mitra" panose="00000400000000000000" pitchFamily="2" charset="-78"/>
              </a:rPr>
              <a:t>مشهد</a:t>
            </a:r>
            <a:r>
              <a:rPr lang="en-US" b="1" dirty="0" smtClean="0">
                <a:cs typeface="Mitra" panose="00000400000000000000" pitchFamily="2" charset="-78"/>
              </a:rPr>
              <a:t> </a:t>
            </a:r>
            <a:r>
              <a:rPr lang="fa-IR" b="1" dirty="0" smtClean="0">
                <a:cs typeface="Mitra" panose="00000400000000000000" pitchFamily="2" charset="-78"/>
              </a:rPr>
              <a:t>و خانه سرمایه</a:t>
            </a:r>
            <a:endParaRPr lang="fa-IR" b="1" dirty="0">
              <a:cs typeface="Mitra" panose="00000400000000000000" pitchFamily="2" charset="-78"/>
            </a:endParaRPr>
          </a:p>
          <a:p>
            <a:pPr marL="342900" indent="-342900" algn="r" rtl="1">
              <a:buFont typeface="Arial" panose="020B0604020202020204" pitchFamily="34" charset="0"/>
              <a:buChar char="•"/>
            </a:pPr>
            <a:r>
              <a:rPr lang="fa-IR" b="1" dirty="0">
                <a:cs typeface="Mitra" panose="00000400000000000000" pitchFamily="2" charset="-78"/>
              </a:rPr>
              <a:t>مدرس دوره های آشنایی با تحلیل بازار های مالی پتروشیمی جم ، عسلویه</a:t>
            </a:r>
          </a:p>
          <a:p>
            <a:pPr marL="342900" indent="-342900" algn="r" rtl="1">
              <a:buFont typeface="Arial" panose="020B0604020202020204" pitchFamily="34" charset="0"/>
              <a:buChar char="•"/>
            </a:pPr>
            <a:r>
              <a:rPr lang="fa-IR" b="1" dirty="0">
                <a:cs typeface="Mitra" panose="00000400000000000000" pitchFamily="2" charset="-78"/>
              </a:rPr>
              <a:t>مدرس و پدید آورنده دوره پرطرفدار 10 شاه کلید بزرگان بورس</a:t>
            </a:r>
          </a:p>
          <a:p>
            <a:pPr marL="342900" indent="-342900" algn="r" rtl="1">
              <a:buFont typeface="Arial" panose="020B0604020202020204" pitchFamily="34" charset="0"/>
              <a:buChar char="•"/>
            </a:pPr>
            <a:r>
              <a:rPr lang="fa-IR" b="1" dirty="0">
                <a:cs typeface="Mitra" panose="00000400000000000000" pitchFamily="2" charset="-78"/>
              </a:rPr>
              <a:t>مدرس دوره های روانشناسی بازار بورس خانه سرمایه</a:t>
            </a:r>
            <a:endParaRPr lang="en-US" b="1" dirty="0">
              <a:cs typeface="Mitra" panose="00000400000000000000" pitchFamily="2" charset="-78"/>
            </a:endParaRPr>
          </a:p>
          <a:p>
            <a:pPr marL="342900" indent="-342900" algn="r" rtl="1">
              <a:buFont typeface="Arial" panose="020B0604020202020204" pitchFamily="34" charset="0"/>
              <a:buChar char="•"/>
            </a:pPr>
            <a:r>
              <a:rPr lang="fa-IR" b="1" dirty="0">
                <a:cs typeface="Mitra" panose="00000400000000000000" pitchFamily="2" charset="-78"/>
              </a:rPr>
              <a:t>نویسنده سری مقاله های برنده ها و بازنده های بورس مجله خلاقیت</a:t>
            </a:r>
            <a:endParaRPr lang="en-US" b="1" dirty="0">
              <a:cs typeface="Mitra" panose="00000400000000000000" pitchFamily="2" charset="-78"/>
            </a:endParaRPr>
          </a:p>
          <a:p>
            <a:pPr marL="342900" indent="-342900" algn="r" rtl="1">
              <a:buFont typeface="Arial" panose="020B0604020202020204" pitchFamily="34" charset="0"/>
              <a:buChar char="•"/>
            </a:pPr>
            <a:r>
              <a:rPr lang="fa-IR" b="1" dirty="0">
                <a:cs typeface="Mitra" panose="00000400000000000000" pitchFamily="2" charset="-78"/>
              </a:rPr>
              <a:t>نویسنده </a:t>
            </a:r>
            <a:r>
              <a:rPr lang="fa-IR" b="1" dirty="0" smtClean="0">
                <a:cs typeface="Mitra" panose="00000400000000000000" pitchFamily="2" charset="-78"/>
              </a:rPr>
              <a:t>و پژوهشگر </a:t>
            </a:r>
            <a:r>
              <a:rPr lang="fa-IR" b="1" dirty="0">
                <a:cs typeface="Mitra" panose="00000400000000000000" pitchFamily="2" charset="-78"/>
              </a:rPr>
              <a:t>بازار سرمایه</a:t>
            </a:r>
          </a:p>
          <a:p>
            <a:pPr marL="342900" indent="-342900" algn="r" rtl="1">
              <a:buFont typeface="Arial" panose="020B0604020202020204" pitchFamily="34" charset="0"/>
              <a:buChar char="•"/>
            </a:pPr>
            <a:r>
              <a:rPr lang="fa-IR" b="1" dirty="0">
                <a:cs typeface="Mitra" panose="00000400000000000000" pitchFamily="2" charset="-78"/>
              </a:rPr>
              <a:t>گوینده روانشناسی بازار بورس رادیو سهام</a:t>
            </a:r>
          </a:p>
          <a:p>
            <a:pPr marL="342900" indent="-342900" algn="r" rtl="1">
              <a:buFont typeface="Arial" panose="020B0604020202020204" pitchFamily="34" charset="0"/>
              <a:buChar char="•"/>
            </a:pPr>
            <a:r>
              <a:rPr lang="fa-IR" b="1" dirty="0">
                <a:cs typeface="Mitra" panose="00000400000000000000" pitchFamily="2" charset="-78"/>
              </a:rPr>
              <a:t>مدرس علم روانشناسی موفقیت در بازار بورس </a:t>
            </a:r>
            <a:r>
              <a:rPr lang="fa-IR" b="1" dirty="0" smtClean="0">
                <a:cs typeface="Mitra" panose="00000400000000000000" pitchFamily="2" charset="-78"/>
              </a:rPr>
              <a:t>ایران</a:t>
            </a:r>
          </a:p>
          <a:p>
            <a:pPr marL="342900" indent="-342900" algn="r" rtl="1">
              <a:buFont typeface="Arial" panose="020B0604020202020204" pitchFamily="34" charset="0"/>
              <a:buChar char="•"/>
            </a:pPr>
            <a:r>
              <a:rPr lang="fa-IR" b="1" dirty="0" smtClean="0">
                <a:cs typeface="Mitra" panose="00000400000000000000" pitchFamily="2" charset="-78"/>
              </a:rPr>
              <a:t>مدیر و سبدگردان در شرکت های سبدگردانی</a:t>
            </a:r>
          </a:p>
          <a:p>
            <a:pPr marL="342900" indent="-342900" algn="r" rtl="1">
              <a:buFont typeface="Arial" panose="020B0604020202020204" pitchFamily="34" charset="0"/>
              <a:buChar char="•"/>
            </a:pPr>
            <a:r>
              <a:rPr lang="fa-IR" b="1" dirty="0" smtClean="0">
                <a:cs typeface="Mitra" panose="00000400000000000000" pitchFamily="2" charset="-78"/>
              </a:rPr>
              <a:t>کارشناس صدا و سیما رادیو اقتصاد</a:t>
            </a:r>
            <a:endParaRPr lang="fa-IR" b="1" dirty="0">
              <a:cs typeface="Mitra" panose="00000400000000000000" pitchFamily="2" charset="-78"/>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6" y="3544332"/>
            <a:ext cx="2811951" cy="2108965"/>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17458"/>
          <a:stretch/>
        </p:blipFill>
        <p:spPr>
          <a:xfrm>
            <a:off x="-111535" y="2545637"/>
            <a:ext cx="2804910" cy="1736433"/>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06083" y="3130346"/>
            <a:ext cx="2879630" cy="2159722"/>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3719" y="1399934"/>
            <a:ext cx="2172041" cy="1629032"/>
          </a:xfrm>
          <a:prstGeom prst="rect">
            <a:avLst/>
          </a:prstGeom>
        </p:spPr>
      </p:pic>
    </p:spTree>
    <p:extLst>
      <p:ext uri="{BB962C8B-B14F-4D97-AF65-F5344CB8AC3E}">
        <p14:creationId xmlns:p14="http://schemas.microsoft.com/office/powerpoint/2010/main" val="291594825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1" t="8606" r="54299" b="2"/>
          <a:stretch/>
        </p:blipFill>
        <p:spPr bwMode="auto">
          <a:xfrm>
            <a:off x="1211790" y="2820838"/>
            <a:ext cx="2825372" cy="33901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6510529" y="2113472"/>
            <a:ext cx="5126506" cy="2308324"/>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شانس بیشترین سود در بازار</a:t>
            </a:r>
          </a:p>
          <a:p>
            <a:pPr marL="285750" indent="-285750" algn="r" rtl="1">
              <a:buFont typeface="Arial" panose="020B0604020202020204" pitchFamily="34" charset="0"/>
              <a:buChar char="•"/>
            </a:pPr>
            <a:r>
              <a:rPr lang="fa-IR" dirty="0" smtClean="0">
                <a:cs typeface="B Jalal" panose="00000400000000000000" pitchFamily="2" charset="-78"/>
              </a:rPr>
              <a:t>شیب تند یک مشخصه موج سه است</a:t>
            </a:r>
          </a:p>
          <a:p>
            <a:pPr marL="285750" indent="-285750" algn="r" rtl="1">
              <a:buFont typeface="Arial" panose="020B0604020202020204" pitchFamily="34" charset="0"/>
              <a:buChar char="•"/>
            </a:pPr>
            <a:r>
              <a:rPr lang="fa-IR" dirty="0" smtClean="0">
                <a:cs typeface="B Jalal" panose="00000400000000000000" pitchFamily="2" charset="-78"/>
              </a:rPr>
              <a:t>حرکت سریع و تند معمولا در این موج رخ می دهد</a:t>
            </a:r>
          </a:p>
          <a:p>
            <a:pPr marL="285750" indent="-285750" algn="r" rtl="1">
              <a:buFont typeface="Arial" panose="020B0604020202020204" pitchFamily="34" charset="0"/>
              <a:buChar char="•"/>
            </a:pPr>
            <a:r>
              <a:rPr lang="fa-IR" dirty="0" smtClean="0">
                <a:cs typeface="B Jalal" panose="00000400000000000000" pitchFamily="2" charset="-78"/>
              </a:rPr>
              <a:t>معمولا از موج 1 تند تر .... حتی گاهی ...</a:t>
            </a:r>
          </a:p>
          <a:p>
            <a:pPr marL="285750" indent="-285750" algn="r" rtl="1">
              <a:buFont typeface="Arial" panose="020B0604020202020204" pitchFamily="34" charset="0"/>
              <a:buChar char="•"/>
            </a:pPr>
            <a:r>
              <a:rPr lang="fa-IR" dirty="0" smtClean="0">
                <a:cs typeface="B Jalal" panose="00000400000000000000" pitchFamily="2" charset="-78"/>
              </a:rPr>
              <a:t>فاکتور های کلان اقتصادی تایید کننده روند می شوند</a:t>
            </a:r>
          </a:p>
          <a:p>
            <a:pPr marL="285750" indent="-285750" algn="r" rtl="1">
              <a:buFont typeface="Arial" panose="020B0604020202020204" pitchFamily="34" charset="0"/>
              <a:buChar char="•"/>
            </a:pPr>
            <a:r>
              <a:rPr lang="fa-IR" dirty="0" smtClean="0">
                <a:cs typeface="B Jalal" panose="00000400000000000000" pitchFamily="2" charset="-78"/>
              </a:rPr>
              <a:t>فاکتور های فاندامنتالی نیز تایید کننده این روند هستند</a:t>
            </a:r>
          </a:p>
          <a:p>
            <a:pPr marL="285750" indent="-285750" algn="r" rtl="1">
              <a:buFont typeface="Arial" panose="020B0604020202020204" pitchFamily="34" charset="0"/>
              <a:buChar char="•"/>
            </a:pPr>
            <a:r>
              <a:rPr lang="fa-IR" dirty="0" smtClean="0">
                <a:cs typeface="B Jalal" panose="00000400000000000000" pitchFamily="2" charset="-78"/>
              </a:rPr>
              <a:t>معمولا طولانی ترین و قوی ترین موج است</a:t>
            </a:r>
          </a:p>
          <a:p>
            <a:pPr marL="285750" indent="-285750" algn="r" rtl="1">
              <a:buFont typeface="Arial" panose="020B0604020202020204" pitchFamily="34" charset="0"/>
              <a:buChar char="•"/>
            </a:pPr>
            <a:r>
              <a:rPr lang="fa-IR" dirty="0" smtClean="0">
                <a:cs typeface="B Jalal" panose="00000400000000000000" pitchFamily="2" charset="-78"/>
              </a:rPr>
              <a:t>حجم بالا می رود</a:t>
            </a:r>
            <a:r>
              <a:rPr lang="fa-IR" dirty="0">
                <a:cs typeface="B Jalal" panose="00000400000000000000" pitchFamily="2" charset="-78"/>
              </a:rPr>
              <a:t> </a:t>
            </a:r>
            <a:endParaRPr lang="fa-IR" dirty="0" smtClean="0">
              <a:cs typeface="B Jalal" panose="00000400000000000000" pitchFamily="2" charset="-78"/>
            </a:endParaRPr>
          </a:p>
        </p:txBody>
      </p:sp>
    </p:spTree>
    <p:extLst>
      <p:ext uri="{BB962C8B-B14F-4D97-AF65-F5344CB8AC3E}">
        <p14:creationId xmlns:p14="http://schemas.microsoft.com/office/powerpoint/2010/main" val="1712411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 </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51" y="426662"/>
            <a:ext cx="638629" cy="811306"/>
          </a:xfrm>
          <a:prstGeom prst="rect">
            <a:avLst/>
          </a:prstGeom>
        </p:spPr>
      </p:pic>
      <p:sp>
        <p:nvSpPr>
          <p:cNvPr id="6" name="TextBox 5"/>
          <p:cNvSpPr txBox="1"/>
          <p:nvPr/>
        </p:nvSpPr>
        <p:spPr>
          <a:xfrm>
            <a:off x="76200" y="72570"/>
            <a:ext cx="3300583" cy="306467"/>
          </a:xfrm>
          <a:prstGeom prst="round2DiagRect">
            <a:avLst>
              <a:gd name="adj1" fmla="val 50000"/>
              <a:gd name="adj2" fmla="val 0"/>
            </a:avLst>
          </a:prstGeom>
          <a:solidFill>
            <a:srgbClr val="DDDDDD"/>
          </a:solidFill>
        </p:spPr>
        <p:txBody>
          <a:bodyPr wrap="none" rtlCol="1">
            <a:spAutoFit/>
          </a:bodyPr>
          <a:lstStyle/>
          <a:p>
            <a:r>
              <a:rPr lang="en-US" sz="1200" spc="600" dirty="0" smtClean="0"/>
              <a:t>www.khanesarmaye.com</a:t>
            </a:r>
            <a:endParaRPr lang="fa-IR" sz="1200" spc="600" dirty="0"/>
          </a:p>
        </p:txBody>
      </p:sp>
      <p:sp>
        <p:nvSpPr>
          <p:cNvPr id="3" name="Content Placeholder 2"/>
          <p:cNvSpPr>
            <a:spLocks noGrp="1"/>
          </p:cNvSpPr>
          <p:nvPr>
            <p:ph idx="1"/>
          </p:nvPr>
        </p:nvSpPr>
        <p:spPr>
          <a:xfrm>
            <a:off x="838200" y="2332891"/>
            <a:ext cx="10515600" cy="3844071"/>
          </a:xfrm>
        </p:spPr>
        <p:txBody>
          <a:bodyPr>
            <a:normAutofit/>
          </a:bodyPr>
          <a:lstStyle/>
          <a:p>
            <a:pPr marL="0" indent="0" algn="ctr" rtl="1">
              <a:buNone/>
            </a:pPr>
            <a:r>
              <a:rPr lang="fa-IR" sz="3200" dirty="0" smtClean="0">
                <a:cs typeface="B Jalal" panose="00000400000000000000" pitchFamily="2" charset="-78"/>
              </a:rPr>
              <a:t>موقعیت معاملاتی خوب چیست؟</a:t>
            </a:r>
            <a:endParaRPr lang="en-US" sz="3200" dirty="0">
              <a:cs typeface="B Jalal" panose="00000400000000000000" pitchFamily="2" charset="-78"/>
            </a:endParaRPr>
          </a:p>
        </p:txBody>
      </p:sp>
    </p:spTree>
    <p:extLst>
      <p:ext uri="{BB962C8B-B14F-4D97-AF65-F5344CB8AC3E}">
        <p14:creationId xmlns:p14="http://schemas.microsoft.com/office/powerpoint/2010/main" val="601610505"/>
      </p:ext>
    </p:extLst>
  </p:cSld>
  <p:clrMapOvr>
    <a:masterClrMapping/>
  </p:clrMapOvr>
  <p:transition spd="slow">
    <p:push dir="u"/>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 </a:t>
            </a:r>
            <a:endParaRPr lang="en-US" sz="4000" dirty="0"/>
          </a:p>
        </p:txBody>
      </p:sp>
      <p:pic>
        <p:nvPicPr>
          <p:cNvPr id="7" name="Content Placeholder 6"/>
          <p:cNvPicPr>
            <a:picLocks noGrp="1" noChangeAspect="1"/>
          </p:cNvPicPr>
          <p:nvPr>
            <p:ph idx="1"/>
          </p:nvPr>
        </p:nvPicPr>
        <p:blipFill>
          <a:blip r:embed="rId2"/>
          <a:stretch>
            <a:fillRect/>
          </a:stretch>
        </p:blipFill>
        <p:spPr>
          <a:xfrm>
            <a:off x="665850" y="1825624"/>
            <a:ext cx="11526149" cy="5032376"/>
          </a:xfrm>
          <a:prstGeom prst="rect">
            <a:avLst/>
          </a:prstGeom>
        </p:spPr>
      </p:pic>
    </p:spTree>
    <p:extLst>
      <p:ext uri="{BB962C8B-B14F-4D97-AF65-F5344CB8AC3E}">
        <p14:creationId xmlns:p14="http://schemas.microsoft.com/office/powerpoint/2010/main" val="1618105510"/>
      </p:ext>
    </p:extLst>
  </p:cSld>
  <p:clrMapOvr>
    <a:masterClrMapping/>
  </p:clrMapOvr>
  <p:transition spd="slow">
    <p:push dir="u"/>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 </a:t>
            </a:r>
            <a:endParaRPr lang="en-US" sz="4000" dirty="0"/>
          </a:p>
        </p:txBody>
      </p:sp>
      <p:pic>
        <p:nvPicPr>
          <p:cNvPr id="4" name="Content Placeholder 3"/>
          <p:cNvPicPr>
            <a:picLocks noGrp="1" noChangeAspect="1"/>
          </p:cNvPicPr>
          <p:nvPr>
            <p:ph idx="1"/>
          </p:nvPr>
        </p:nvPicPr>
        <p:blipFill>
          <a:blip r:embed="rId2"/>
          <a:stretch>
            <a:fillRect/>
          </a:stretch>
        </p:blipFill>
        <p:spPr>
          <a:xfrm>
            <a:off x="8613222" y="1285593"/>
            <a:ext cx="3597595" cy="5572407"/>
          </a:xfrm>
          <a:prstGeom prst="rect">
            <a:avLst/>
          </a:prstGeom>
        </p:spPr>
      </p:pic>
      <p:pic>
        <p:nvPicPr>
          <p:cNvPr id="8" name="Picture 7"/>
          <p:cNvPicPr>
            <a:picLocks noChangeAspect="1"/>
          </p:cNvPicPr>
          <p:nvPr/>
        </p:nvPicPr>
        <p:blipFill>
          <a:blip r:embed="rId3"/>
          <a:stretch>
            <a:fillRect/>
          </a:stretch>
        </p:blipFill>
        <p:spPr>
          <a:xfrm>
            <a:off x="717551" y="1285593"/>
            <a:ext cx="7879740" cy="5572407"/>
          </a:xfrm>
          <a:prstGeom prst="rect">
            <a:avLst/>
          </a:prstGeom>
        </p:spPr>
      </p:pic>
    </p:spTree>
    <p:extLst>
      <p:ext uri="{BB962C8B-B14F-4D97-AF65-F5344CB8AC3E}">
        <p14:creationId xmlns:p14="http://schemas.microsoft.com/office/powerpoint/2010/main" val="1794590683"/>
      </p:ext>
    </p:extLst>
  </p:cSld>
  <p:clrMapOvr>
    <a:masterClrMapping/>
  </p:clrMapOvr>
  <p:transition spd="slow">
    <p:push dir="u"/>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–خبهمن-25% سود </a:t>
            </a:r>
            <a:endParaRPr lang="en-US" sz="4000" dirty="0"/>
          </a:p>
        </p:txBody>
      </p:sp>
      <p:pic>
        <p:nvPicPr>
          <p:cNvPr id="12" name="Content Placeholder 11"/>
          <p:cNvPicPr>
            <a:picLocks noGrp="1" noChangeAspect="1"/>
          </p:cNvPicPr>
          <p:nvPr>
            <p:ph idx="1"/>
          </p:nvPr>
        </p:nvPicPr>
        <p:blipFill>
          <a:blip r:embed="rId3"/>
          <a:stretch>
            <a:fillRect/>
          </a:stretch>
        </p:blipFill>
        <p:spPr>
          <a:xfrm>
            <a:off x="621323" y="1379204"/>
            <a:ext cx="11570677" cy="5478796"/>
          </a:xfrm>
          <a:prstGeom prst="rect">
            <a:avLst/>
          </a:prstGeom>
        </p:spPr>
      </p:pic>
    </p:spTree>
    <p:extLst>
      <p:ext uri="{BB962C8B-B14F-4D97-AF65-F5344CB8AC3E}">
        <p14:creationId xmlns:p14="http://schemas.microsoft.com/office/powerpoint/2010/main" val="3655012025"/>
      </p:ext>
    </p:extLst>
  </p:cSld>
  <p:clrMapOvr>
    <a:masterClrMapping/>
  </p:clrMapOvr>
  <p:transition spd="slow">
    <p:push dir="u"/>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–خبهمن-25% سود </a:t>
            </a:r>
            <a:endParaRPr lang="en-US" sz="4000" dirty="0"/>
          </a:p>
        </p:txBody>
      </p:sp>
      <p:pic>
        <p:nvPicPr>
          <p:cNvPr id="4" name="Content Placeholder 3"/>
          <p:cNvPicPr>
            <a:picLocks noGrp="1" noChangeAspect="1"/>
          </p:cNvPicPr>
          <p:nvPr>
            <p:ph idx="1"/>
          </p:nvPr>
        </p:nvPicPr>
        <p:blipFill>
          <a:blip r:embed="rId3"/>
          <a:stretch>
            <a:fillRect/>
          </a:stretch>
        </p:blipFill>
        <p:spPr>
          <a:xfrm>
            <a:off x="717551" y="1638056"/>
            <a:ext cx="11474449" cy="5193399"/>
          </a:xfrm>
          <a:prstGeom prst="rect">
            <a:avLst/>
          </a:prstGeom>
        </p:spPr>
      </p:pic>
    </p:spTree>
    <p:extLst>
      <p:ext uri="{BB962C8B-B14F-4D97-AF65-F5344CB8AC3E}">
        <p14:creationId xmlns:p14="http://schemas.microsoft.com/office/powerpoint/2010/main" val="1513158273"/>
      </p:ext>
    </p:extLst>
  </p:cSld>
  <p:clrMapOvr>
    <a:masterClrMapping/>
  </p:clrMapOvr>
  <p:transition spd="slow">
    <p:push dir="u"/>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 </a:t>
            </a:r>
            <a:endParaRPr lang="en-US" sz="4000" dirty="0"/>
          </a:p>
        </p:txBody>
      </p:sp>
      <p:pic>
        <p:nvPicPr>
          <p:cNvPr id="4" name="Content Placeholder 3"/>
          <p:cNvPicPr>
            <a:picLocks noGrp="1" noChangeAspect="1"/>
          </p:cNvPicPr>
          <p:nvPr>
            <p:ph idx="1"/>
          </p:nvPr>
        </p:nvPicPr>
        <p:blipFill>
          <a:blip r:embed="rId2"/>
          <a:stretch>
            <a:fillRect/>
          </a:stretch>
        </p:blipFill>
        <p:spPr>
          <a:xfrm>
            <a:off x="2602524" y="1659046"/>
            <a:ext cx="7537938" cy="5198954"/>
          </a:xfrm>
          <a:prstGeom prst="rect">
            <a:avLst/>
          </a:prstGeom>
        </p:spPr>
      </p:pic>
    </p:spTree>
    <p:extLst>
      <p:ext uri="{BB962C8B-B14F-4D97-AF65-F5344CB8AC3E}">
        <p14:creationId xmlns:p14="http://schemas.microsoft.com/office/powerpoint/2010/main" val="1362822955"/>
      </p:ext>
    </p:extLst>
  </p:cSld>
  <p:clrMapOvr>
    <a:masterClrMapping/>
  </p:clrMapOvr>
  <p:transition spd="slow">
    <p:push dir="u"/>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 </a:t>
            </a:r>
            <a:endParaRPr lang="en-US" sz="4000" dirty="0"/>
          </a:p>
        </p:txBody>
      </p:sp>
      <p:pic>
        <p:nvPicPr>
          <p:cNvPr id="8" name="Content Placeholder 7"/>
          <p:cNvPicPr>
            <a:picLocks noGrp="1" noChangeAspect="1"/>
          </p:cNvPicPr>
          <p:nvPr>
            <p:ph idx="1"/>
          </p:nvPr>
        </p:nvPicPr>
        <p:blipFill>
          <a:blip r:embed="rId2"/>
          <a:stretch>
            <a:fillRect/>
          </a:stretch>
        </p:blipFill>
        <p:spPr>
          <a:xfrm>
            <a:off x="6775939" y="1326344"/>
            <a:ext cx="5134708" cy="5531656"/>
          </a:xfrm>
          <a:prstGeom prst="rect">
            <a:avLst/>
          </a:prstGeom>
        </p:spPr>
      </p:pic>
      <p:pic>
        <p:nvPicPr>
          <p:cNvPr id="9" name="Picture 8"/>
          <p:cNvPicPr>
            <a:picLocks noChangeAspect="1"/>
          </p:cNvPicPr>
          <p:nvPr/>
        </p:nvPicPr>
        <p:blipFill>
          <a:blip r:embed="rId3"/>
          <a:stretch>
            <a:fillRect/>
          </a:stretch>
        </p:blipFill>
        <p:spPr>
          <a:xfrm>
            <a:off x="1268120" y="1307080"/>
            <a:ext cx="4745207" cy="5570183"/>
          </a:xfrm>
          <a:prstGeom prst="rect">
            <a:avLst/>
          </a:prstGeom>
        </p:spPr>
      </p:pic>
    </p:spTree>
    <p:extLst>
      <p:ext uri="{BB962C8B-B14F-4D97-AF65-F5344CB8AC3E}">
        <p14:creationId xmlns:p14="http://schemas.microsoft.com/office/powerpoint/2010/main" val="2072398110"/>
      </p:ext>
    </p:extLst>
  </p:cSld>
  <p:clrMapOvr>
    <a:masterClrMapping/>
  </p:clrMapOvr>
  <p:transition spd="slow">
    <p:push dir="u"/>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 </a:t>
            </a:r>
            <a:endParaRPr lang="en-US" sz="4000" dirty="0"/>
          </a:p>
        </p:txBody>
      </p:sp>
      <p:pic>
        <p:nvPicPr>
          <p:cNvPr id="8" name="Content Placeholder 7"/>
          <p:cNvPicPr>
            <a:picLocks noGrp="1" noChangeAspect="1"/>
          </p:cNvPicPr>
          <p:nvPr>
            <p:ph idx="1"/>
          </p:nvPr>
        </p:nvPicPr>
        <p:blipFill>
          <a:blip r:embed="rId2"/>
          <a:stretch>
            <a:fillRect/>
          </a:stretch>
        </p:blipFill>
        <p:spPr>
          <a:xfrm>
            <a:off x="6775939" y="1326344"/>
            <a:ext cx="5134708" cy="5531656"/>
          </a:xfrm>
          <a:prstGeom prst="rect">
            <a:avLst/>
          </a:prstGeom>
        </p:spPr>
      </p:pic>
      <p:pic>
        <p:nvPicPr>
          <p:cNvPr id="9" name="Picture 8"/>
          <p:cNvPicPr>
            <a:picLocks noChangeAspect="1"/>
          </p:cNvPicPr>
          <p:nvPr/>
        </p:nvPicPr>
        <p:blipFill>
          <a:blip r:embed="rId3"/>
          <a:stretch>
            <a:fillRect/>
          </a:stretch>
        </p:blipFill>
        <p:spPr>
          <a:xfrm>
            <a:off x="1268120" y="1307080"/>
            <a:ext cx="4745207" cy="5570183"/>
          </a:xfrm>
          <a:prstGeom prst="rect">
            <a:avLst/>
          </a:prstGeom>
        </p:spPr>
      </p:pic>
    </p:spTree>
    <p:extLst>
      <p:ext uri="{BB962C8B-B14F-4D97-AF65-F5344CB8AC3E}">
        <p14:creationId xmlns:p14="http://schemas.microsoft.com/office/powerpoint/2010/main" val="2354327551"/>
      </p:ext>
    </p:extLst>
  </p:cSld>
  <p:clrMapOvr>
    <a:masterClrMapping/>
  </p:clrMapOvr>
  <p:transition spd="slow">
    <p:push dir="u"/>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 </a:t>
            </a:r>
            <a:endParaRPr lang="en-US" sz="4000" dirty="0"/>
          </a:p>
        </p:txBody>
      </p:sp>
      <p:pic>
        <p:nvPicPr>
          <p:cNvPr id="4" name="Content Placeholder 3"/>
          <p:cNvPicPr>
            <a:picLocks noGrp="1" noChangeAspect="1"/>
          </p:cNvPicPr>
          <p:nvPr>
            <p:ph idx="1"/>
          </p:nvPr>
        </p:nvPicPr>
        <p:blipFill>
          <a:blip r:embed="rId2"/>
          <a:stretch>
            <a:fillRect/>
          </a:stretch>
        </p:blipFill>
        <p:spPr>
          <a:xfrm>
            <a:off x="717551" y="1477107"/>
            <a:ext cx="11474450" cy="5380893"/>
          </a:xfrm>
          <a:prstGeom prst="rect">
            <a:avLst/>
          </a:prstGeom>
        </p:spPr>
      </p:pic>
    </p:spTree>
    <p:extLst>
      <p:ext uri="{BB962C8B-B14F-4D97-AF65-F5344CB8AC3E}">
        <p14:creationId xmlns:p14="http://schemas.microsoft.com/office/powerpoint/2010/main" val="3967935812"/>
      </p:ext>
    </p:extLst>
  </p:cSld>
  <p:clrMapOvr>
    <a:masterClrMapping/>
  </p:clrMapOvr>
  <p:transition spd="slow">
    <p:push dir="u"/>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 </a:t>
            </a:r>
            <a:endParaRPr lang="en-US" sz="4000" dirty="0"/>
          </a:p>
        </p:txBody>
      </p:sp>
      <p:pic>
        <p:nvPicPr>
          <p:cNvPr id="9" name="Content Placeholder 8"/>
          <p:cNvPicPr>
            <a:picLocks noGrp="1" noChangeAspect="1"/>
          </p:cNvPicPr>
          <p:nvPr>
            <p:ph idx="1"/>
          </p:nvPr>
        </p:nvPicPr>
        <p:blipFill>
          <a:blip r:embed="rId2"/>
          <a:stretch>
            <a:fillRect/>
          </a:stretch>
        </p:blipFill>
        <p:spPr>
          <a:xfrm>
            <a:off x="2965939" y="1551615"/>
            <a:ext cx="7262684" cy="5306385"/>
          </a:xfrm>
          <a:prstGeom prst="rect">
            <a:avLst/>
          </a:prstGeom>
        </p:spPr>
      </p:pic>
    </p:spTree>
    <p:extLst>
      <p:ext uri="{BB962C8B-B14F-4D97-AF65-F5344CB8AC3E}">
        <p14:creationId xmlns:p14="http://schemas.microsoft.com/office/powerpoint/2010/main" val="138051314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2" t="-464" r="46485" b="3"/>
          <a:stretch/>
        </p:blipFill>
        <p:spPr bwMode="auto">
          <a:xfrm>
            <a:off x="1211790" y="2484408"/>
            <a:ext cx="3308452" cy="37266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5608321" y="2113472"/>
            <a:ext cx="6028714" cy="1477328"/>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موج شناسایی سود</a:t>
            </a:r>
          </a:p>
          <a:p>
            <a:pPr marL="285750" indent="-285750" algn="r" rtl="1">
              <a:buFont typeface="Arial" panose="020B0604020202020204" pitchFamily="34" charset="0"/>
              <a:buChar char="•"/>
            </a:pPr>
            <a:r>
              <a:rPr lang="fa-IR" dirty="0" smtClean="0">
                <a:cs typeface="B Jalal" panose="00000400000000000000" pitchFamily="2" charset="-78"/>
              </a:rPr>
              <a:t>بسیاری شروع به شناسایی سود می کنند</a:t>
            </a:r>
          </a:p>
          <a:p>
            <a:pPr marL="285750" indent="-285750" algn="r" rtl="1">
              <a:buFont typeface="Arial" panose="020B0604020202020204" pitchFamily="34" charset="0"/>
              <a:buChar char="•"/>
            </a:pPr>
            <a:r>
              <a:rPr lang="fa-IR" dirty="0" smtClean="0">
                <a:cs typeface="B Jalal" panose="00000400000000000000" pitchFamily="2" charset="-78"/>
              </a:rPr>
              <a:t>ماهیت متفاوت با موج 2 </a:t>
            </a:r>
          </a:p>
          <a:p>
            <a:pPr marL="285750" indent="-285750" algn="r" rtl="1">
              <a:buFont typeface="Arial" panose="020B0604020202020204" pitchFamily="34" charset="0"/>
              <a:buChar char="•"/>
            </a:pPr>
            <a:r>
              <a:rPr lang="fa-IR" dirty="0" smtClean="0">
                <a:cs typeface="B Jalal" panose="00000400000000000000" pitchFamily="2" charset="-78"/>
              </a:rPr>
              <a:t>بسیاری از سرمایه گذارن در موج 4 پول بسیاری از دست می دهند</a:t>
            </a:r>
          </a:p>
          <a:p>
            <a:pPr marL="285750" indent="-285750" algn="r" rtl="1">
              <a:buFont typeface="Arial" panose="020B0604020202020204" pitchFamily="34" charset="0"/>
              <a:buChar char="•"/>
            </a:pPr>
            <a:r>
              <a:rPr lang="fa-IR" dirty="0" smtClean="0">
                <a:cs typeface="B Jalal" panose="00000400000000000000" pitchFamily="2" charset="-78"/>
              </a:rPr>
              <a:t>مدت بسیار بیشتری طول می کشد</a:t>
            </a:r>
          </a:p>
        </p:txBody>
      </p:sp>
    </p:spTree>
    <p:extLst>
      <p:ext uri="{BB962C8B-B14F-4D97-AF65-F5344CB8AC3E}">
        <p14:creationId xmlns:p14="http://schemas.microsoft.com/office/powerpoint/2010/main" val="3137948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–خبهمن2 </a:t>
            </a:r>
            <a:r>
              <a:rPr lang="en-US" sz="4000" dirty="0" smtClean="0"/>
              <a:t> </a:t>
            </a:r>
            <a:r>
              <a:rPr lang="fa-IR" sz="4000" dirty="0" smtClean="0"/>
              <a:t>مجدد 25%</a:t>
            </a:r>
            <a:endParaRPr lang="en-US" sz="4000" dirty="0"/>
          </a:p>
        </p:txBody>
      </p:sp>
      <p:pic>
        <p:nvPicPr>
          <p:cNvPr id="4" name="Content Placeholder 3"/>
          <p:cNvPicPr>
            <a:picLocks noGrp="1" noChangeAspect="1"/>
          </p:cNvPicPr>
          <p:nvPr>
            <p:ph idx="1"/>
          </p:nvPr>
        </p:nvPicPr>
        <p:blipFill>
          <a:blip r:embed="rId2"/>
          <a:stretch>
            <a:fillRect/>
          </a:stretch>
        </p:blipFill>
        <p:spPr>
          <a:xfrm>
            <a:off x="3376783" y="1631612"/>
            <a:ext cx="5997295" cy="5226388"/>
          </a:xfrm>
          <a:prstGeom prst="rect">
            <a:avLst/>
          </a:prstGeom>
        </p:spPr>
      </p:pic>
    </p:spTree>
    <p:extLst>
      <p:ext uri="{BB962C8B-B14F-4D97-AF65-F5344CB8AC3E}">
        <p14:creationId xmlns:p14="http://schemas.microsoft.com/office/powerpoint/2010/main" val="475703001"/>
      </p:ext>
    </p:extLst>
  </p:cSld>
  <p:clrMapOvr>
    <a:masterClrMapping/>
  </p:clrMapOvr>
  <p:transition spd="slow">
    <p:push dir="u"/>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–فاراک</a:t>
            </a:r>
            <a:br>
              <a:rPr lang="fa-IR" sz="4000" dirty="0" smtClean="0"/>
            </a:br>
            <a:r>
              <a:rPr lang="fa-IR" sz="4000" dirty="0" smtClean="0"/>
              <a:t>موج شماری کنید</a:t>
            </a:r>
            <a:endParaRPr lang="en-US" sz="4000" dirty="0"/>
          </a:p>
        </p:txBody>
      </p:sp>
      <p:pic>
        <p:nvPicPr>
          <p:cNvPr id="7" name="Content Placeholder 6"/>
          <p:cNvPicPr>
            <a:picLocks noGrp="1" noChangeAspect="1"/>
          </p:cNvPicPr>
          <p:nvPr>
            <p:ph idx="1"/>
          </p:nvPr>
        </p:nvPicPr>
        <p:blipFill>
          <a:blip r:embed="rId2"/>
          <a:stretch>
            <a:fillRect/>
          </a:stretch>
        </p:blipFill>
        <p:spPr>
          <a:xfrm>
            <a:off x="717551" y="1825624"/>
            <a:ext cx="11474449" cy="5032375"/>
          </a:xfrm>
          <a:prstGeom prst="rect">
            <a:avLst/>
          </a:prstGeom>
        </p:spPr>
      </p:pic>
    </p:spTree>
    <p:extLst>
      <p:ext uri="{BB962C8B-B14F-4D97-AF65-F5344CB8AC3E}">
        <p14:creationId xmlns:p14="http://schemas.microsoft.com/office/powerpoint/2010/main" val="1266428170"/>
      </p:ext>
    </p:extLst>
  </p:cSld>
  <p:clrMapOvr>
    <a:masterClrMapping/>
  </p:clrMapOvr>
  <p:transition spd="slow">
    <p:push dir="u"/>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–فاراک</a:t>
            </a:r>
            <a:br>
              <a:rPr lang="fa-IR" sz="4000" dirty="0" smtClean="0"/>
            </a:br>
            <a:r>
              <a:rPr lang="fa-IR" sz="4000" dirty="0" smtClean="0"/>
              <a:t>موج شماری کنید</a:t>
            </a:r>
            <a:endParaRPr lang="en-US" sz="4000" dirty="0"/>
          </a:p>
        </p:txBody>
      </p:sp>
      <p:pic>
        <p:nvPicPr>
          <p:cNvPr id="4" name="Content Placeholder 3"/>
          <p:cNvPicPr>
            <a:picLocks noGrp="1" noChangeAspect="1"/>
          </p:cNvPicPr>
          <p:nvPr>
            <p:ph idx="1"/>
          </p:nvPr>
        </p:nvPicPr>
        <p:blipFill>
          <a:blip r:embed="rId2"/>
          <a:stretch>
            <a:fillRect/>
          </a:stretch>
        </p:blipFill>
        <p:spPr>
          <a:xfrm>
            <a:off x="717551" y="1825624"/>
            <a:ext cx="11474449" cy="5013111"/>
          </a:xfrm>
          <a:prstGeom prst="rect">
            <a:avLst/>
          </a:prstGeom>
        </p:spPr>
      </p:pic>
    </p:spTree>
    <p:extLst>
      <p:ext uri="{BB962C8B-B14F-4D97-AF65-F5344CB8AC3E}">
        <p14:creationId xmlns:p14="http://schemas.microsoft.com/office/powerpoint/2010/main" val="1519613998"/>
      </p:ext>
    </p:extLst>
  </p:cSld>
  <p:clrMapOvr>
    <a:masterClrMapping/>
  </p:clrMapOvr>
  <p:transition spd="slow">
    <p:push dir="u"/>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–فاراک</a:t>
            </a:r>
            <a:br>
              <a:rPr lang="fa-IR" sz="4000" dirty="0" smtClean="0"/>
            </a:br>
            <a:r>
              <a:rPr lang="fa-IR" sz="4000" dirty="0" smtClean="0"/>
              <a:t>موج شماری هفتگی نرم افزار</a:t>
            </a:r>
            <a:endParaRPr lang="en-US" sz="4000" dirty="0"/>
          </a:p>
        </p:txBody>
      </p:sp>
      <p:pic>
        <p:nvPicPr>
          <p:cNvPr id="4" name="Content Placeholder 3"/>
          <p:cNvPicPr>
            <a:picLocks noGrp="1" noChangeAspect="1"/>
          </p:cNvPicPr>
          <p:nvPr>
            <p:ph idx="1"/>
          </p:nvPr>
        </p:nvPicPr>
        <p:blipFill>
          <a:blip r:embed="rId2"/>
          <a:stretch>
            <a:fillRect/>
          </a:stretch>
        </p:blipFill>
        <p:spPr>
          <a:xfrm>
            <a:off x="717551" y="1864399"/>
            <a:ext cx="11474449" cy="4993601"/>
          </a:xfrm>
          <a:prstGeom prst="rect">
            <a:avLst/>
          </a:prstGeom>
        </p:spPr>
      </p:pic>
    </p:spTree>
    <p:extLst>
      <p:ext uri="{BB962C8B-B14F-4D97-AF65-F5344CB8AC3E}">
        <p14:creationId xmlns:p14="http://schemas.microsoft.com/office/powerpoint/2010/main" val="2035907038"/>
      </p:ext>
    </p:extLst>
  </p:cSld>
  <p:clrMapOvr>
    <a:masterClrMapping/>
  </p:clrMapOvr>
  <p:transition spd="slow">
    <p:push dir="u"/>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–فاراک</a:t>
            </a:r>
            <a:br>
              <a:rPr lang="fa-IR" sz="4000" dirty="0" smtClean="0"/>
            </a:br>
            <a:r>
              <a:rPr lang="fa-IR" sz="4000" dirty="0" smtClean="0"/>
              <a:t>موج شماری روزانه نرم افزار</a:t>
            </a:r>
            <a:endParaRPr lang="en-US" sz="4000" dirty="0"/>
          </a:p>
        </p:txBody>
      </p:sp>
      <p:pic>
        <p:nvPicPr>
          <p:cNvPr id="7" name="Content Placeholder 6"/>
          <p:cNvPicPr>
            <a:picLocks noGrp="1" noChangeAspect="1"/>
          </p:cNvPicPr>
          <p:nvPr>
            <p:ph idx="1"/>
          </p:nvPr>
        </p:nvPicPr>
        <p:blipFill>
          <a:blip r:embed="rId2"/>
          <a:stretch>
            <a:fillRect/>
          </a:stretch>
        </p:blipFill>
        <p:spPr>
          <a:xfrm>
            <a:off x="1717431" y="1690688"/>
            <a:ext cx="9636369" cy="5167312"/>
          </a:xfrm>
          <a:prstGeom prst="rect">
            <a:avLst/>
          </a:prstGeom>
        </p:spPr>
      </p:pic>
    </p:spTree>
    <p:extLst>
      <p:ext uri="{BB962C8B-B14F-4D97-AF65-F5344CB8AC3E}">
        <p14:creationId xmlns:p14="http://schemas.microsoft.com/office/powerpoint/2010/main" val="3011366120"/>
      </p:ext>
    </p:extLst>
  </p:cSld>
  <p:clrMapOvr>
    <a:masterClrMapping/>
  </p:clrMapOvr>
  <p:transition spd="slow">
    <p:push dir="u"/>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–فاراک</a:t>
            </a:r>
            <a:br>
              <a:rPr lang="fa-IR" sz="4000" dirty="0" smtClean="0"/>
            </a:br>
            <a:r>
              <a:rPr lang="fa-IR" sz="4000" dirty="0" smtClean="0"/>
              <a:t>ورود به معامله واتفاقات خوب</a:t>
            </a:r>
            <a:endParaRPr lang="en-US" sz="4000" dirty="0"/>
          </a:p>
        </p:txBody>
      </p:sp>
      <p:pic>
        <p:nvPicPr>
          <p:cNvPr id="9" name="Content Placeholder 8"/>
          <p:cNvPicPr>
            <a:picLocks noGrp="1" noChangeAspect="1"/>
          </p:cNvPicPr>
          <p:nvPr>
            <p:ph idx="1"/>
          </p:nvPr>
        </p:nvPicPr>
        <p:blipFill>
          <a:blip r:embed="rId2"/>
          <a:stretch>
            <a:fillRect/>
          </a:stretch>
        </p:blipFill>
        <p:spPr>
          <a:xfrm>
            <a:off x="717551" y="1825624"/>
            <a:ext cx="11556511" cy="5048729"/>
          </a:xfrm>
          <a:prstGeom prst="rect">
            <a:avLst/>
          </a:prstGeom>
        </p:spPr>
      </p:pic>
    </p:spTree>
    <p:extLst>
      <p:ext uri="{BB962C8B-B14F-4D97-AF65-F5344CB8AC3E}">
        <p14:creationId xmlns:p14="http://schemas.microsoft.com/office/powerpoint/2010/main" val="1028807979"/>
      </p:ext>
    </p:extLst>
  </p:cSld>
  <p:clrMapOvr>
    <a:masterClrMapping/>
  </p:clrMapOvr>
  <p:transition spd="slow">
    <p:push dir="u"/>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تمرین های موقعیت معاملاتی</a:t>
            </a:r>
            <a:r>
              <a:rPr lang="en-US" sz="4000" dirty="0" smtClean="0"/>
              <a:t> </a:t>
            </a:r>
            <a:r>
              <a:rPr lang="fa-IR" sz="4000" dirty="0" smtClean="0"/>
              <a:t>–فاراک</a:t>
            </a:r>
            <a:br>
              <a:rPr lang="fa-IR" sz="4000" dirty="0" smtClean="0"/>
            </a:br>
            <a:r>
              <a:rPr lang="fa-IR" sz="4000" dirty="0" smtClean="0"/>
              <a:t>ورود به معامله واتفاقات خوب</a:t>
            </a:r>
            <a:endParaRPr lang="en-US" sz="4000" dirty="0"/>
          </a:p>
        </p:txBody>
      </p:sp>
      <p:pic>
        <p:nvPicPr>
          <p:cNvPr id="7" name="Content Placeholder 6"/>
          <p:cNvPicPr>
            <a:picLocks noGrp="1" noChangeAspect="1"/>
          </p:cNvPicPr>
          <p:nvPr>
            <p:ph idx="1"/>
          </p:nvPr>
        </p:nvPicPr>
        <p:blipFill>
          <a:blip r:embed="rId2"/>
          <a:stretch>
            <a:fillRect/>
          </a:stretch>
        </p:blipFill>
        <p:spPr>
          <a:xfrm>
            <a:off x="717551" y="1825624"/>
            <a:ext cx="11579957" cy="5032375"/>
          </a:xfrm>
          <a:prstGeom prst="rect">
            <a:avLst/>
          </a:prstGeom>
        </p:spPr>
      </p:pic>
    </p:spTree>
    <p:extLst>
      <p:ext uri="{BB962C8B-B14F-4D97-AF65-F5344CB8AC3E}">
        <p14:creationId xmlns:p14="http://schemas.microsoft.com/office/powerpoint/2010/main" val="3571440403"/>
      </p:ext>
    </p:extLst>
  </p:cSld>
  <p:clrMapOvr>
    <a:masterClrMapping/>
  </p:clrMapOvr>
  <p:transition spd="slow">
    <p:push dir="u"/>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978" y="365125"/>
            <a:ext cx="5844822" cy="1325563"/>
          </a:xfrm>
        </p:spPr>
        <p:txBody>
          <a:bodyPr>
            <a:normAutofit/>
          </a:bodyPr>
          <a:lstStyle/>
          <a:p>
            <a:pPr algn="r" rtl="1"/>
            <a:r>
              <a:rPr lang="fa-IR" sz="3600" dirty="0" smtClean="0"/>
              <a:t>امواج الیوت نقشه راه است</a:t>
            </a:r>
            <a:endParaRPr lang="fa-IR" sz="3600" dirty="0"/>
          </a:p>
        </p:txBody>
      </p:sp>
      <p:sp>
        <p:nvSpPr>
          <p:cNvPr id="7" name="Content Placeholder 2"/>
          <p:cNvSpPr txBox="1">
            <a:spLocks/>
          </p:cNvSpPr>
          <p:nvPr/>
        </p:nvSpPr>
        <p:spPr>
          <a:xfrm>
            <a:off x="2009423" y="1825625"/>
            <a:ext cx="93443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10" name="Content Placeholder 2"/>
          <p:cNvSpPr txBox="1">
            <a:spLocks/>
          </p:cNvSpPr>
          <p:nvPr/>
        </p:nvSpPr>
        <p:spPr>
          <a:xfrm>
            <a:off x="6242756" y="1978025"/>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8" name="Content Placeholder 2"/>
          <p:cNvSpPr txBox="1">
            <a:spLocks/>
          </p:cNvSpPr>
          <p:nvPr/>
        </p:nvSpPr>
        <p:spPr>
          <a:xfrm>
            <a:off x="2009424" y="1690688"/>
            <a:ext cx="970562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a:solidFill>
                <a:srgbClr val="00B050"/>
              </a:solidFill>
              <a:cs typeface="B Jalal" panose="00000400000000000000" pitchFamily="2" charset="-78"/>
            </a:endParaRPr>
          </a:p>
        </p:txBody>
      </p:sp>
      <p:pic>
        <p:nvPicPr>
          <p:cNvPr id="1026" name="Picture 2" descr="http://www.sistersinwonderland.eu/WebRoot/StoreLNL/Shops/62597275/501C/0154/FBD8/7CA1/B761/C0A8/2936/FAD8/13825_28455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368" y="2624931"/>
            <a:ext cx="5968998" cy="399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49726"/>
      </p:ext>
    </p:extLst>
  </p:cSld>
  <p:clrMapOvr>
    <a:masterClrMapping/>
  </p:clrMapOvr>
  <p:transition spd="slow">
    <p:push dir="u"/>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3646313" y="2065978"/>
            <a:ext cx="52634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endParaRPr lang="fa-IR" dirty="0" smtClean="0">
              <a:solidFill>
                <a:prstClr val="black"/>
              </a:solidFill>
              <a:cs typeface="B Jalal" panose="00000400000000000000" pitchFamily="2" charset="-78"/>
            </a:endParaRPr>
          </a:p>
        </p:txBody>
      </p:sp>
      <p:sp>
        <p:nvSpPr>
          <p:cNvPr id="9" name="Title 1"/>
          <p:cNvSpPr txBox="1">
            <a:spLocks/>
          </p:cNvSpPr>
          <p:nvPr/>
        </p:nvSpPr>
        <p:spPr>
          <a:xfrm>
            <a:off x="5025509" y="3065926"/>
            <a:ext cx="2799642" cy="2978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sz="3200" dirty="0" smtClean="0">
                <a:solidFill>
                  <a:srgbClr val="00B050"/>
                </a:solidFill>
                <a:cs typeface="B Jalal" panose="00000400000000000000" pitchFamily="2" charset="-78"/>
              </a:rPr>
              <a:t>آموزش</a:t>
            </a:r>
            <a:r>
              <a:rPr lang="fa-IR" sz="3200" dirty="0">
                <a:solidFill>
                  <a:srgbClr val="00B050"/>
                </a:solidFill>
                <a:cs typeface="B Jalal" panose="00000400000000000000" pitchFamily="2" charset="-78"/>
              </a:rPr>
              <a:t> </a:t>
            </a:r>
            <a:endParaRPr lang="en-US" sz="3200" dirty="0">
              <a:solidFill>
                <a:srgbClr val="00B050"/>
              </a:solidFill>
              <a:cs typeface="B Jalal" panose="00000400000000000000" pitchFamily="2" charset="-78"/>
            </a:endParaRPr>
          </a:p>
          <a:p>
            <a:pPr algn="ctr" rtl="1"/>
            <a:r>
              <a:rPr lang="fa-IR" sz="3200" dirty="0" smtClean="0">
                <a:solidFill>
                  <a:srgbClr val="00B050"/>
                </a:solidFill>
                <a:cs typeface="B Jalal" panose="00000400000000000000" pitchFamily="2" charset="-78"/>
              </a:rPr>
              <a:t>تمرین</a:t>
            </a:r>
            <a:br>
              <a:rPr lang="fa-IR" sz="3200" dirty="0" smtClean="0">
                <a:solidFill>
                  <a:srgbClr val="00B050"/>
                </a:solidFill>
                <a:cs typeface="B Jalal" panose="00000400000000000000" pitchFamily="2" charset="-78"/>
              </a:rPr>
            </a:br>
            <a:r>
              <a:rPr lang="fa-IR" sz="3200" dirty="0" smtClean="0">
                <a:solidFill>
                  <a:srgbClr val="00B050"/>
                </a:solidFill>
                <a:cs typeface="B Jalal" panose="00000400000000000000" pitchFamily="2" charset="-78"/>
              </a:rPr>
              <a:t>شکست</a:t>
            </a:r>
            <a:br>
              <a:rPr lang="fa-IR" sz="3200" dirty="0" smtClean="0">
                <a:solidFill>
                  <a:srgbClr val="00B050"/>
                </a:solidFill>
                <a:cs typeface="B Jalal" panose="00000400000000000000" pitchFamily="2" charset="-78"/>
              </a:rPr>
            </a:br>
            <a:r>
              <a:rPr lang="fa-IR" sz="3200" dirty="0" smtClean="0">
                <a:solidFill>
                  <a:srgbClr val="00B050"/>
                </a:solidFill>
                <a:cs typeface="B Jalal" panose="00000400000000000000" pitchFamily="2" charset="-78"/>
              </a:rPr>
              <a:t>تجربه</a:t>
            </a:r>
            <a:br>
              <a:rPr lang="fa-IR" sz="3200" dirty="0" smtClean="0">
                <a:solidFill>
                  <a:srgbClr val="00B050"/>
                </a:solidFill>
                <a:cs typeface="B Jalal" panose="00000400000000000000" pitchFamily="2" charset="-78"/>
              </a:rPr>
            </a:br>
            <a:r>
              <a:rPr lang="fa-IR" sz="3200" dirty="0" smtClean="0">
                <a:solidFill>
                  <a:srgbClr val="00B050"/>
                </a:solidFill>
                <a:cs typeface="B Jalal" panose="00000400000000000000" pitchFamily="2" charset="-78"/>
              </a:rPr>
              <a:t>موفقیت</a:t>
            </a:r>
          </a:p>
          <a:p>
            <a:pPr algn="r" rtl="1"/>
            <a:endParaRPr lang="fa-IR" sz="3600" dirty="0">
              <a:cs typeface="B Jalal" panose="00000400000000000000" pitchFamily="2" charset="-78"/>
            </a:endParaRPr>
          </a:p>
        </p:txBody>
      </p:sp>
      <p:sp>
        <p:nvSpPr>
          <p:cNvPr id="3" name="Rectangle 2"/>
          <p:cNvSpPr/>
          <p:nvPr/>
        </p:nvSpPr>
        <p:spPr>
          <a:xfrm>
            <a:off x="5121127" y="1773590"/>
            <a:ext cx="3348994" cy="584775"/>
          </a:xfrm>
          <a:prstGeom prst="rect">
            <a:avLst/>
          </a:prstGeom>
        </p:spPr>
        <p:txBody>
          <a:bodyPr wrap="none">
            <a:spAutoFit/>
          </a:bodyPr>
          <a:lstStyle/>
          <a:p>
            <a:pPr algn="r" rtl="1"/>
            <a:r>
              <a:rPr lang="fa-IR" sz="3200" dirty="0">
                <a:cs typeface="B Jalal" panose="00000400000000000000" pitchFamily="2" charset="-78"/>
              </a:rPr>
              <a:t>آتش تم را فراموش نکنید</a:t>
            </a:r>
          </a:p>
        </p:txBody>
      </p:sp>
    </p:spTree>
    <p:extLst>
      <p:ext uri="{BB962C8B-B14F-4D97-AF65-F5344CB8AC3E}">
        <p14:creationId xmlns:p14="http://schemas.microsoft.com/office/powerpoint/2010/main" val="927070412"/>
      </p:ext>
    </p:extLst>
  </p:cSld>
  <p:clrMapOvr>
    <a:masterClrMapping/>
  </p:clrMapOvr>
  <p:transition spd="slow">
    <p:push dir="u"/>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خساپا موج اصلاحی احتمالی 4 دقیقا در 423.6 %</a:t>
            </a:r>
            <a:endParaRPr lang="en-US" sz="4000" dirty="0"/>
          </a:p>
        </p:txBody>
      </p:sp>
      <p:pic>
        <p:nvPicPr>
          <p:cNvPr id="4" name="Content Placeholder 3"/>
          <p:cNvPicPr>
            <a:picLocks noGrp="1" noChangeAspect="1"/>
          </p:cNvPicPr>
          <p:nvPr>
            <p:ph idx="1"/>
          </p:nvPr>
        </p:nvPicPr>
        <p:blipFill>
          <a:blip r:embed="rId2"/>
          <a:stretch>
            <a:fillRect/>
          </a:stretch>
        </p:blipFill>
        <p:spPr>
          <a:xfrm>
            <a:off x="2161665" y="1825625"/>
            <a:ext cx="7868669" cy="4351338"/>
          </a:xfrm>
          <a:prstGeom prst="rect">
            <a:avLst/>
          </a:prstGeom>
        </p:spPr>
      </p:pic>
    </p:spTree>
    <p:extLst>
      <p:ext uri="{BB962C8B-B14F-4D97-AF65-F5344CB8AC3E}">
        <p14:creationId xmlns:p14="http://schemas.microsoft.com/office/powerpoint/2010/main" val="115982927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2" t="-464" r="35985" b="3"/>
          <a:stretch/>
        </p:blipFill>
        <p:spPr bwMode="auto">
          <a:xfrm>
            <a:off x="1211790" y="2484408"/>
            <a:ext cx="3957618" cy="37266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7004649" y="2113472"/>
            <a:ext cx="4632385" cy="1477328"/>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آخرین امید و تلاش برای سود در بازار</a:t>
            </a:r>
          </a:p>
          <a:p>
            <a:pPr marL="285750" indent="-285750" algn="r" rtl="1">
              <a:buFont typeface="Arial" panose="020B0604020202020204" pitchFamily="34" charset="0"/>
              <a:buChar char="•"/>
            </a:pPr>
            <a:r>
              <a:rPr lang="fa-IR" dirty="0" smtClean="0">
                <a:cs typeface="B Jalal" panose="00000400000000000000" pitchFamily="2" charset="-78"/>
              </a:rPr>
              <a:t>نسبت به موج 3....</a:t>
            </a:r>
          </a:p>
          <a:p>
            <a:pPr marL="285750" indent="-285750" algn="r" rtl="1">
              <a:buFont typeface="Arial" panose="020B0604020202020204" pitchFamily="34" charset="0"/>
              <a:buChar char="•"/>
            </a:pPr>
            <a:r>
              <a:rPr lang="fa-IR" dirty="0" smtClean="0">
                <a:cs typeface="B Jalal" panose="00000400000000000000" pitchFamily="2" charset="-78"/>
              </a:rPr>
              <a:t>واگرایی ها در اندیکاتور ها قابل مشاهده است </a:t>
            </a:r>
            <a:endParaRPr lang="en-US" dirty="0" smtClean="0">
              <a:cs typeface="B Jalal" panose="00000400000000000000" pitchFamily="2" charset="-78"/>
            </a:endParaRPr>
          </a:p>
          <a:p>
            <a:pPr marL="285750" indent="-285750" algn="r" rtl="1">
              <a:buFont typeface="Arial" panose="020B0604020202020204" pitchFamily="34" charset="0"/>
              <a:buChar char="•"/>
            </a:pPr>
            <a:r>
              <a:rPr lang="fa-IR" dirty="0" smtClean="0">
                <a:cs typeface="B Jalal" panose="00000400000000000000" pitchFamily="2" charset="-78"/>
              </a:rPr>
              <a:t>خوش بین ها پر حرفی می کنند!</a:t>
            </a:r>
          </a:p>
          <a:p>
            <a:pPr marL="285750" indent="-285750" algn="r" rtl="1">
              <a:buFont typeface="Arial" panose="020B0604020202020204" pitchFamily="34" charset="0"/>
              <a:buChar char="•"/>
            </a:pPr>
            <a:r>
              <a:rPr lang="fa-IR" dirty="0" smtClean="0">
                <a:cs typeface="B Jalal" panose="00000400000000000000" pitchFamily="2" charset="-78"/>
              </a:rPr>
              <a:t>گاهی موج 5 نمی تواند خودش را بالاتر از موج 3 بکشد!</a:t>
            </a:r>
            <a:r>
              <a:rPr lang="fa-IR" dirty="0">
                <a:cs typeface="B Jalal" panose="00000400000000000000" pitchFamily="2" charset="-78"/>
              </a:rPr>
              <a:t> </a:t>
            </a:r>
            <a:endParaRPr lang="fa-IR" dirty="0" smtClean="0">
              <a:cs typeface="B Jalal" panose="00000400000000000000" pitchFamily="2" charset="-78"/>
            </a:endParaRPr>
          </a:p>
        </p:txBody>
      </p:sp>
    </p:spTree>
    <p:extLst>
      <p:ext uri="{BB962C8B-B14F-4D97-AF65-F5344CB8AC3E}">
        <p14:creationId xmlns:p14="http://schemas.microsoft.com/office/powerpoint/2010/main" val="1054399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خساپا تعدیل شده</a:t>
            </a:r>
            <a:endParaRPr lang="en-US" dirty="0"/>
          </a:p>
        </p:txBody>
      </p:sp>
      <p:pic>
        <p:nvPicPr>
          <p:cNvPr id="6" name="Content Placeholder 5"/>
          <p:cNvPicPr>
            <a:picLocks noGrp="1" noChangeAspect="1"/>
          </p:cNvPicPr>
          <p:nvPr>
            <p:ph idx="1"/>
          </p:nvPr>
        </p:nvPicPr>
        <p:blipFill>
          <a:blip r:embed="rId2"/>
          <a:stretch>
            <a:fillRect/>
          </a:stretch>
        </p:blipFill>
        <p:spPr>
          <a:xfrm>
            <a:off x="838200" y="1331182"/>
            <a:ext cx="5828179" cy="5199349"/>
          </a:xfrm>
          <a:prstGeom prst="rect">
            <a:avLst/>
          </a:prstGeom>
        </p:spPr>
      </p:pic>
      <p:sp>
        <p:nvSpPr>
          <p:cNvPr id="7" name="Content Placeholder 2"/>
          <p:cNvSpPr txBox="1">
            <a:spLocks/>
          </p:cNvSpPr>
          <p:nvPr/>
        </p:nvSpPr>
        <p:spPr>
          <a:xfrm>
            <a:off x="7083552" y="1825625"/>
            <a:ext cx="42702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Jalal" panose="00000400000000000000" pitchFamily="2" charset="-78"/>
              </a:rPr>
              <a:t>انتهای موج 4 در 61.8% فیبوناچی قرار دارد</a:t>
            </a:r>
          </a:p>
          <a:p>
            <a:pPr algn="r" rtl="1"/>
            <a:endParaRPr lang="fa-IR" dirty="0" smtClean="0">
              <a:cs typeface="B Jalal" panose="00000400000000000000" pitchFamily="2" charset="-78"/>
            </a:endParaRPr>
          </a:p>
        </p:txBody>
      </p:sp>
    </p:spTree>
    <p:extLst>
      <p:ext uri="{BB962C8B-B14F-4D97-AF65-F5344CB8AC3E}">
        <p14:creationId xmlns:p14="http://schemas.microsoft.com/office/powerpoint/2010/main" val="3924836501"/>
      </p:ext>
    </p:extLst>
  </p:cSld>
  <p:clrMapOvr>
    <a:masterClrMapping/>
  </p:clrMapOvr>
  <p:transition spd="slow">
    <p:push dir="u"/>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47909" y="-35476"/>
            <a:ext cx="7944092" cy="6978820"/>
          </a:xfrm>
          <a:prstGeom prst="rect">
            <a:avLst/>
          </a:prstGeom>
        </p:spPr>
      </p:pic>
      <p:sp>
        <p:nvSpPr>
          <p:cNvPr id="2" name="Title 1"/>
          <p:cNvSpPr>
            <a:spLocks noGrp="1"/>
          </p:cNvSpPr>
          <p:nvPr>
            <p:ph type="title"/>
          </p:nvPr>
        </p:nvSpPr>
        <p:spPr>
          <a:xfrm>
            <a:off x="3633217" y="145669"/>
            <a:ext cx="3864864" cy="2317115"/>
          </a:xfrm>
        </p:spPr>
        <p:txBody>
          <a:bodyPr>
            <a:normAutofit fontScale="90000"/>
          </a:bodyPr>
          <a:lstStyle/>
          <a:p>
            <a:pPr algn="r" rtl="1"/>
            <a:r>
              <a:rPr lang="fa-IR" dirty="0" smtClean="0">
                <a:solidFill>
                  <a:srgbClr val="FF0000"/>
                </a:solidFill>
              </a:rPr>
              <a:t>سیکل 5 موجی حرکت ایران خودرو در 2010 -2011</a:t>
            </a:r>
            <a:endParaRPr lang="en-US" dirty="0">
              <a:solidFill>
                <a:srgbClr val="FF0000"/>
              </a:solidFill>
            </a:endParaRPr>
          </a:p>
        </p:txBody>
      </p:sp>
    </p:spTree>
    <p:extLst>
      <p:ext uri="{BB962C8B-B14F-4D97-AF65-F5344CB8AC3E}">
        <p14:creationId xmlns:p14="http://schemas.microsoft.com/office/powerpoint/2010/main" val="691809481"/>
      </p:ext>
    </p:extLst>
  </p:cSld>
  <p:clrMapOvr>
    <a:masterClrMapping/>
  </p:clrMapOvr>
  <p:transition spd="slow">
    <p:push dir="u"/>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8949"/>
            <a:ext cx="12192000" cy="6866950"/>
          </a:xfrm>
          <a:prstGeom prst="rect">
            <a:avLst/>
          </a:prstGeom>
        </p:spPr>
      </p:pic>
    </p:spTree>
    <p:extLst>
      <p:ext uri="{BB962C8B-B14F-4D97-AF65-F5344CB8AC3E}">
        <p14:creationId xmlns:p14="http://schemas.microsoft.com/office/powerpoint/2010/main" val="3868275717"/>
      </p:ext>
    </p:extLst>
  </p:cSld>
  <p:clrMapOvr>
    <a:masterClrMapping/>
  </p:clrMapOvr>
  <p:transition spd="slow">
    <p:push dir="u"/>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71913695"/>
      </p:ext>
    </p:extLst>
  </p:cSld>
  <p:clrMapOvr>
    <a:masterClrMapping/>
  </p:clrMapOvr>
  <p:transition spd="slow">
    <p:push dir="u"/>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3569" y="0"/>
            <a:ext cx="12385570" cy="6858001"/>
          </a:xfrm>
          <a:prstGeom prst="rect">
            <a:avLst/>
          </a:prstGeom>
        </p:spPr>
      </p:pic>
      <p:sp>
        <p:nvSpPr>
          <p:cNvPr id="4" name="Title 1"/>
          <p:cNvSpPr>
            <a:spLocks noGrp="1"/>
          </p:cNvSpPr>
          <p:nvPr>
            <p:ph type="title"/>
          </p:nvPr>
        </p:nvSpPr>
        <p:spPr>
          <a:xfrm>
            <a:off x="2863196" y="109575"/>
            <a:ext cx="8470422" cy="1268032"/>
          </a:xfrm>
        </p:spPr>
        <p:txBody>
          <a:bodyPr>
            <a:normAutofit/>
          </a:bodyPr>
          <a:lstStyle/>
          <a:p>
            <a:pPr algn="r" rtl="1"/>
            <a:r>
              <a:rPr lang="fa-IR" dirty="0" smtClean="0">
                <a:solidFill>
                  <a:srgbClr val="FF0000"/>
                </a:solidFill>
              </a:rPr>
              <a:t>سیکل 5 موجی حرکت فاذر در بلند مدت</a:t>
            </a:r>
            <a:endParaRPr lang="en-US" dirty="0">
              <a:solidFill>
                <a:srgbClr val="FF0000"/>
              </a:solidFill>
            </a:endParaRPr>
          </a:p>
        </p:txBody>
      </p:sp>
    </p:spTree>
    <p:extLst>
      <p:ext uri="{BB962C8B-B14F-4D97-AF65-F5344CB8AC3E}">
        <p14:creationId xmlns:p14="http://schemas.microsoft.com/office/powerpoint/2010/main" val="1942931374"/>
      </p:ext>
    </p:extLst>
  </p:cSld>
  <p:clrMapOvr>
    <a:masterClrMapping/>
  </p:clrMapOvr>
  <p:transition spd="slow">
    <p:push dir="u"/>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5230"/>
            <a:ext cx="12192000" cy="6935646"/>
          </a:xfrm>
          <a:prstGeom prst="rect">
            <a:avLst/>
          </a:prstGeom>
        </p:spPr>
      </p:pic>
      <p:sp>
        <p:nvSpPr>
          <p:cNvPr id="4" name="Title 1"/>
          <p:cNvSpPr>
            <a:spLocks noGrp="1"/>
          </p:cNvSpPr>
          <p:nvPr>
            <p:ph type="title"/>
          </p:nvPr>
        </p:nvSpPr>
        <p:spPr>
          <a:xfrm>
            <a:off x="1251189" y="5210965"/>
            <a:ext cx="9689623" cy="1268032"/>
          </a:xfrm>
        </p:spPr>
        <p:txBody>
          <a:bodyPr>
            <a:normAutofit/>
          </a:bodyPr>
          <a:lstStyle/>
          <a:p>
            <a:pPr algn="r" rtl="1"/>
            <a:r>
              <a:rPr lang="fa-IR" dirty="0" smtClean="0">
                <a:solidFill>
                  <a:srgbClr val="FF0000"/>
                </a:solidFill>
              </a:rPr>
              <a:t>سیکل 5 موجی حرکت فاذر در بلند مدت-موج 4</a:t>
            </a:r>
            <a:endParaRPr lang="en-US" dirty="0">
              <a:solidFill>
                <a:srgbClr val="FF0000"/>
              </a:solidFill>
            </a:endParaRPr>
          </a:p>
        </p:txBody>
      </p:sp>
    </p:spTree>
    <p:extLst>
      <p:ext uri="{BB962C8B-B14F-4D97-AF65-F5344CB8AC3E}">
        <p14:creationId xmlns:p14="http://schemas.microsoft.com/office/powerpoint/2010/main" val="36559407"/>
      </p:ext>
    </p:extLst>
  </p:cSld>
  <p:clrMapOvr>
    <a:masterClrMapping/>
  </p:clrMapOvr>
  <p:transition spd="slow">
    <p:push dir="u"/>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337" y="0"/>
            <a:ext cx="12320337" cy="6858000"/>
          </a:xfrm>
          <a:prstGeom prst="rect">
            <a:avLst/>
          </a:prstGeom>
        </p:spPr>
      </p:pic>
      <p:sp>
        <p:nvSpPr>
          <p:cNvPr id="4" name="Title 1"/>
          <p:cNvSpPr>
            <a:spLocks noGrp="1"/>
          </p:cNvSpPr>
          <p:nvPr>
            <p:ph type="title"/>
          </p:nvPr>
        </p:nvSpPr>
        <p:spPr>
          <a:xfrm>
            <a:off x="0" y="181765"/>
            <a:ext cx="9689623" cy="1268032"/>
          </a:xfrm>
        </p:spPr>
        <p:txBody>
          <a:bodyPr>
            <a:normAutofit fontScale="90000"/>
          </a:bodyPr>
          <a:lstStyle/>
          <a:p>
            <a:pPr algn="r" rtl="1"/>
            <a:r>
              <a:rPr lang="fa-IR" dirty="0" smtClean="0">
                <a:solidFill>
                  <a:srgbClr val="FF0000"/>
                </a:solidFill>
              </a:rPr>
              <a:t>سیکل 5 موجی حرکت فاراک در بلندمدت –ماهیانه</a:t>
            </a:r>
            <a:endParaRPr lang="en-US" dirty="0">
              <a:solidFill>
                <a:srgbClr val="FF0000"/>
              </a:solidFill>
            </a:endParaRPr>
          </a:p>
        </p:txBody>
      </p:sp>
    </p:spTree>
    <p:extLst>
      <p:ext uri="{BB962C8B-B14F-4D97-AF65-F5344CB8AC3E}">
        <p14:creationId xmlns:p14="http://schemas.microsoft.com/office/powerpoint/2010/main" val="1715373196"/>
      </p:ext>
    </p:extLst>
  </p:cSld>
  <p:clrMapOvr>
    <a:masterClrMapping/>
  </p:clrMapOvr>
  <p:transition spd="slow">
    <p:push dir="u"/>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7639"/>
            <a:ext cx="12191999" cy="7025639"/>
          </a:xfrm>
          <a:prstGeom prst="rect">
            <a:avLst/>
          </a:prstGeom>
        </p:spPr>
      </p:pic>
      <p:sp>
        <p:nvSpPr>
          <p:cNvPr id="4" name="Title 1"/>
          <p:cNvSpPr>
            <a:spLocks noGrp="1"/>
          </p:cNvSpPr>
          <p:nvPr>
            <p:ph type="title"/>
          </p:nvPr>
        </p:nvSpPr>
        <p:spPr>
          <a:xfrm>
            <a:off x="673768" y="145670"/>
            <a:ext cx="9360569" cy="1268032"/>
          </a:xfrm>
        </p:spPr>
        <p:txBody>
          <a:bodyPr>
            <a:normAutofit fontScale="90000"/>
          </a:bodyPr>
          <a:lstStyle/>
          <a:p>
            <a:pPr algn="r" rtl="1"/>
            <a:r>
              <a:rPr lang="fa-IR" dirty="0" smtClean="0">
                <a:solidFill>
                  <a:srgbClr val="FF0000"/>
                </a:solidFill>
              </a:rPr>
              <a:t>سیکل 5 موجی حرکت فاراک در بلندمدت –هفتگی</a:t>
            </a:r>
            <a:endParaRPr lang="en-US" dirty="0">
              <a:solidFill>
                <a:srgbClr val="FF0000"/>
              </a:solidFill>
            </a:endParaRPr>
          </a:p>
        </p:txBody>
      </p:sp>
    </p:spTree>
    <p:extLst>
      <p:ext uri="{BB962C8B-B14F-4D97-AF65-F5344CB8AC3E}">
        <p14:creationId xmlns:p14="http://schemas.microsoft.com/office/powerpoint/2010/main" val="61718018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2" t="-464" r="25336" b="3"/>
          <a:stretch/>
        </p:blipFill>
        <p:spPr bwMode="auto">
          <a:xfrm>
            <a:off x="1211790" y="2484408"/>
            <a:ext cx="4615986" cy="37266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7004649" y="2113472"/>
            <a:ext cx="4632385" cy="2308324"/>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آغاز بازی اصلاح !</a:t>
            </a:r>
            <a:endParaRPr lang="en-US" dirty="0" smtClean="0">
              <a:cs typeface="B Jalal" panose="00000400000000000000" pitchFamily="2" charset="-78"/>
            </a:endParaRPr>
          </a:p>
          <a:p>
            <a:pPr marL="285750" indent="-285750" algn="r" rtl="1">
              <a:buFont typeface="Arial" panose="020B0604020202020204" pitchFamily="34" charset="0"/>
              <a:buChar char="•"/>
            </a:pPr>
            <a:r>
              <a:rPr lang="fa-IR" dirty="0" smtClean="0">
                <a:cs typeface="B Jalal" panose="00000400000000000000" pitchFamily="2" charset="-78"/>
              </a:rPr>
              <a:t>معامله گران خودشان را متقاعد می کنند این فقط یک پول بک است (بازگشت کوتاه )</a:t>
            </a:r>
          </a:p>
          <a:p>
            <a:pPr marL="285750" indent="-285750" algn="r" rtl="1">
              <a:buFont typeface="Arial" panose="020B0604020202020204" pitchFamily="34" charset="0"/>
              <a:buChar char="•"/>
            </a:pPr>
            <a:r>
              <a:rPr lang="fa-IR" dirty="0" smtClean="0">
                <a:solidFill>
                  <a:srgbClr val="FF0000"/>
                </a:solidFill>
                <a:cs typeface="B Jalal" panose="00000400000000000000" pitchFamily="2" charset="-78"/>
              </a:rPr>
              <a:t>اگر موج</a:t>
            </a:r>
            <a:r>
              <a:rPr lang="en-US" dirty="0">
                <a:solidFill>
                  <a:srgbClr val="FF0000"/>
                </a:solidFill>
                <a:cs typeface="B Jalal" panose="00000400000000000000" pitchFamily="2" charset="-78"/>
              </a:rPr>
              <a:t> </a:t>
            </a:r>
            <a:r>
              <a:rPr lang="en-US" dirty="0" smtClean="0">
                <a:solidFill>
                  <a:srgbClr val="FF0000"/>
                </a:solidFill>
                <a:cs typeface="B Jalal" panose="00000400000000000000" pitchFamily="2" charset="-78"/>
              </a:rPr>
              <a:t>A </a:t>
            </a:r>
            <a:r>
              <a:rPr lang="fa-IR" dirty="0">
                <a:solidFill>
                  <a:srgbClr val="FF0000"/>
                </a:solidFill>
                <a:cs typeface="B Jalal" panose="00000400000000000000" pitchFamily="2" charset="-78"/>
              </a:rPr>
              <a:t> </a:t>
            </a:r>
            <a:r>
              <a:rPr lang="fa-IR" dirty="0" smtClean="0">
                <a:solidFill>
                  <a:srgbClr val="FF0000"/>
                </a:solidFill>
                <a:cs typeface="B Jalal" panose="00000400000000000000" pitchFamily="2" charset="-78"/>
              </a:rPr>
              <a:t>5موجی باشد تصحیح آن در </a:t>
            </a:r>
            <a:r>
              <a:rPr lang="en-US" dirty="0" smtClean="0">
                <a:solidFill>
                  <a:srgbClr val="FF0000"/>
                </a:solidFill>
                <a:cs typeface="B Jalal" panose="00000400000000000000" pitchFamily="2" charset="-78"/>
              </a:rPr>
              <a:t>B</a:t>
            </a:r>
            <a:r>
              <a:rPr lang="fa-IR" dirty="0" smtClean="0">
                <a:solidFill>
                  <a:srgbClr val="FF0000"/>
                </a:solidFill>
                <a:cs typeface="B Jalal" panose="00000400000000000000" pitchFamily="2" charset="-78"/>
              </a:rPr>
              <a:t> زیگ زاگ است</a:t>
            </a:r>
          </a:p>
          <a:p>
            <a:pPr marL="285750" indent="-285750" algn="r" rtl="1">
              <a:buFont typeface="Arial" panose="020B0604020202020204" pitchFamily="34" charset="0"/>
              <a:buChar char="•"/>
            </a:pPr>
            <a:r>
              <a:rPr lang="fa-IR" dirty="0" smtClean="0">
                <a:solidFill>
                  <a:srgbClr val="FF0000"/>
                </a:solidFill>
                <a:cs typeface="B Jalal" panose="00000400000000000000" pitchFamily="2" charset="-78"/>
              </a:rPr>
              <a:t>اگر موج </a:t>
            </a:r>
            <a:r>
              <a:rPr lang="en-US" dirty="0" smtClean="0">
                <a:solidFill>
                  <a:srgbClr val="FF0000"/>
                </a:solidFill>
                <a:cs typeface="B Jalal" panose="00000400000000000000" pitchFamily="2" charset="-78"/>
              </a:rPr>
              <a:t>A </a:t>
            </a:r>
            <a:r>
              <a:rPr lang="fa-IR" dirty="0" smtClean="0">
                <a:solidFill>
                  <a:srgbClr val="FF0000"/>
                </a:solidFill>
                <a:cs typeface="B Jalal" panose="00000400000000000000" pitchFamily="2" charset="-78"/>
              </a:rPr>
              <a:t> سه موجی باشد اصلاح یک اصلاح فلت و یا مثلث  است!</a:t>
            </a:r>
          </a:p>
          <a:p>
            <a:pPr marL="285750" indent="-285750" algn="r" rtl="1">
              <a:buFont typeface="Arial" panose="020B0604020202020204" pitchFamily="34" charset="0"/>
              <a:buChar char="•"/>
            </a:pPr>
            <a:endParaRPr lang="fa-IR" dirty="0" smtClean="0">
              <a:solidFill>
                <a:srgbClr val="FF0000"/>
              </a:solidFill>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p:txBody>
      </p:sp>
    </p:spTree>
    <p:extLst>
      <p:ext uri="{BB962C8B-B14F-4D97-AF65-F5344CB8AC3E}">
        <p14:creationId xmlns:p14="http://schemas.microsoft.com/office/powerpoint/2010/main" val="1897524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2" t="-464" r="18631" b="3"/>
          <a:stretch/>
        </p:blipFill>
        <p:spPr bwMode="auto">
          <a:xfrm>
            <a:off x="1211790" y="2484408"/>
            <a:ext cx="5030514" cy="37266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7004649" y="2113472"/>
            <a:ext cx="4632385" cy="923330"/>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معامله گران سرخوش هستند!</a:t>
            </a:r>
          </a:p>
          <a:p>
            <a:pPr marL="285750" indent="-285750" algn="r" rtl="1">
              <a:buFont typeface="Arial" panose="020B0604020202020204" pitchFamily="34" charset="0"/>
              <a:buChar char="•"/>
            </a:pPr>
            <a:r>
              <a:rPr lang="fa-IR" dirty="0" smtClean="0">
                <a:cs typeface="B Jalal" panose="00000400000000000000" pitchFamily="2" charset="-78"/>
              </a:rPr>
              <a:t>معامله گران آماده خرید مجدد هستند</a:t>
            </a:r>
          </a:p>
          <a:p>
            <a:pPr marL="285750" indent="-285750" algn="r" rtl="1">
              <a:buFont typeface="Arial" panose="020B0604020202020204" pitchFamily="34" charset="0"/>
              <a:buChar char="•"/>
            </a:pPr>
            <a:endParaRPr lang="fa-IR" dirty="0" smtClean="0">
              <a:cs typeface="B Jalal" panose="00000400000000000000" pitchFamily="2" charset="-78"/>
            </a:endParaRPr>
          </a:p>
        </p:txBody>
      </p:sp>
    </p:spTree>
    <p:extLst>
      <p:ext uri="{BB962C8B-B14F-4D97-AF65-F5344CB8AC3E}">
        <p14:creationId xmlns:p14="http://schemas.microsoft.com/office/powerpoint/2010/main" val="319285370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صفت ها و مشخصات موج ها</a:t>
            </a:r>
            <a:endParaRPr lang="en-US" dirty="0"/>
          </a:p>
        </p:txBody>
      </p:sp>
      <p:pic>
        <p:nvPicPr>
          <p:cNvPr id="6"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2" t="-464" r="3447" b="3"/>
          <a:stretch/>
        </p:blipFill>
        <p:spPr bwMode="auto">
          <a:xfrm>
            <a:off x="1211790" y="2484408"/>
            <a:ext cx="5969298" cy="37266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1790" y="5736568"/>
            <a:ext cx="439947" cy="369332"/>
          </a:xfrm>
          <a:prstGeom prst="rect">
            <a:avLst/>
          </a:prstGeom>
          <a:noFill/>
        </p:spPr>
        <p:txBody>
          <a:bodyPr wrap="square" rtlCol="0">
            <a:spAutoFit/>
          </a:bodyPr>
          <a:lstStyle/>
          <a:p>
            <a:r>
              <a:rPr lang="fa-IR" dirty="0" smtClean="0"/>
              <a:t>0</a:t>
            </a:r>
            <a:endParaRPr lang="en-US" dirty="0"/>
          </a:p>
        </p:txBody>
      </p:sp>
      <p:sp>
        <p:nvSpPr>
          <p:cNvPr id="9" name="TextBox 8"/>
          <p:cNvSpPr txBox="1"/>
          <p:nvPr/>
        </p:nvSpPr>
        <p:spPr>
          <a:xfrm>
            <a:off x="4572535" y="2316906"/>
            <a:ext cx="1527022" cy="369332"/>
          </a:xfrm>
          <a:prstGeom prst="rect">
            <a:avLst/>
          </a:prstGeom>
          <a:noFill/>
        </p:spPr>
        <p:txBody>
          <a:bodyPr wrap="square" rtlCol="0">
            <a:spAutoFit/>
          </a:bodyPr>
          <a:lstStyle/>
          <a:p>
            <a:r>
              <a:rPr lang="en-US" dirty="0" smtClean="0"/>
              <a:t>T-Termination</a:t>
            </a:r>
            <a:endParaRPr lang="en-US" dirty="0"/>
          </a:p>
        </p:txBody>
      </p:sp>
      <p:sp>
        <p:nvSpPr>
          <p:cNvPr id="11" name="TextBox 10"/>
          <p:cNvSpPr txBox="1"/>
          <p:nvPr/>
        </p:nvSpPr>
        <p:spPr>
          <a:xfrm>
            <a:off x="7004649" y="2113472"/>
            <a:ext cx="4632385" cy="1754326"/>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این موج به .. معروف است </a:t>
            </a:r>
            <a:endParaRPr lang="en-US" dirty="0" smtClean="0">
              <a:cs typeface="B Jalal" panose="00000400000000000000" pitchFamily="2" charset="-78"/>
            </a:endParaRPr>
          </a:p>
          <a:p>
            <a:pPr marL="285750" indent="-285750" algn="r" rtl="1">
              <a:buFont typeface="Arial" panose="020B0604020202020204" pitchFamily="34" charset="0"/>
              <a:buChar char="•"/>
            </a:pPr>
            <a:r>
              <a:rPr lang="fa-IR" dirty="0" smtClean="0">
                <a:cs typeface="B Jalal" panose="00000400000000000000" pitchFamily="2" charset="-78"/>
              </a:rPr>
              <a:t>موجی که تمام خرید های انجام شده را با خود به پایین می کشد</a:t>
            </a:r>
          </a:p>
          <a:p>
            <a:pPr marL="285750" indent="-285750" algn="r" rtl="1">
              <a:buFont typeface="Arial" panose="020B0604020202020204" pitchFamily="34" charset="0"/>
              <a:buChar char="•"/>
            </a:pPr>
            <a:r>
              <a:rPr lang="fa-IR" dirty="0" smtClean="0">
                <a:cs typeface="B Jalal" panose="00000400000000000000" pitchFamily="2" charset="-78"/>
              </a:rPr>
              <a:t>معمولا یک موج کشیده (</a:t>
            </a:r>
            <a:r>
              <a:rPr lang="en-US" dirty="0" smtClean="0">
                <a:cs typeface="B Jalal" panose="00000400000000000000" pitchFamily="2" charset="-78"/>
              </a:rPr>
              <a:t>extended</a:t>
            </a:r>
            <a:r>
              <a:rPr lang="fa-IR" dirty="0" smtClean="0">
                <a:cs typeface="B Jalal" panose="00000400000000000000" pitchFamily="2" charset="-78"/>
              </a:rPr>
              <a:t>) است</a:t>
            </a:r>
          </a:p>
          <a:p>
            <a:pPr marL="285750" indent="-285750" algn="r" rtl="1">
              <a:buFont typeface="Arial" panose="020B0604020202020204" pitchFamily="34" charset="0"/>
              <a:buChar char="•"/>
            </a:pPr>
            <a:r>
              <a:rPr lang="fa-IR" dirty="0" smtClean="0">
                <a:cs typeface="B Jalal" panose="00000400000000000000" pitchFamily="2" charset="-78"/>
              </a:rPr>
              <a:t>وقتی تمام می شود آن زمان است که ...</a:t>
            </a:r>
          </a:p>
          <a:p>
            <a:pPr marL="285750" indent="-285750" algn="r" rtl="1">
              <a:buFont typeface="Arial" panose="020B0604020202020204" pitchFamily="34" charset="0"/>
              <a:buChar char="•"/>
            </a:pPr>
            <a:r>
              <a:rPr lang="fa-IR" dirty="0" smtClean="0">
                <a:cs typeface="B Jalal" panose="00000400000000000000" pitchFamily="2" charset="-78"/>
              </a:rPr>
              <a:t>می تواند مثل موج 3 ...</a:t>
            </a:r>
          </a:p>
        </p:txBody>
      </p:sp>
    </p:spTree>
    <p:extLst>
      <p:ext uri="{BB962C8B-B14F-4D97-AF65-F5344CB8AC3E}">
        <p14:creationId xmlns:p14="http://schemas.microsoft.com/office/powerpoint/2010/main" val="4042640532"/>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pic>
        <p:nvPicPr>
          <p:cNvPr id="3" name="Picture 2"/>
          <p:cNvPicPr>
            <a:picLocks noChangeAspect="1"/>
          </p:cNvPicPr>
          <p:nvPr/>
        </p:nvPicPr>
        <p:blipFill>
          <a:blip r:embed="rId3"/>
          <a:stretch>
            <a:fillRect/>
          </a:stretch>
        </p:blipFill>
        <p:spPr>
          <a:xfrm>
            <a:off x="838200" y="1690688"/>
            <a:ext cx="2819400" cy="4124325"/>
          </a:xfrm>
          <a:prstGeom prst="rect">
            <a:avLst/>
          </a:prstGeom>
        </p:spPr>
      </p:pic>
      <p:sp>
        <p:nvSpPr>
          <p:cNvPr id="10" name="TextBox 9"/>
          <p:cNvSpPr txBox="1"/>
          <p:nvPr/>
        </p:nvSpPr>
        <p:spPr>
          <a:xfrm>
            <a:off x="7004649" y="2113472"/>
            <a:ext cx="4632385" cy="1754326"/>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دنباله فیبوناچی و تاریخچه آن</a:t>
            </a:r>
          </a:p>
          <a:p>
            <a:pPr marL="285750" indent="-285750" algn="r" rtl="1">
              <a:buFont typeface="Arial" panose="020B0604020202020204" pitchFamily="34" charset="0"/>
              <a:buChar char="•"/>
            </a:pP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sp>
        <p:nvSpPr>
          <p:cNvPr id="4" name="TextBox 3"/>
          <p:cNvSpPr txBox="1"/>
          <p:nvPr/>
        </p:nvSpPr>
        <p:spPr>
          <a:xfrm>
            <a:off x="4930350" y="6374345"/>
            <a:ext cx="5925312" cy="461665"/>
          </a:xfrm>
          <a:prstGeom prst="rect">
            <a:avLst/>
          </a:prstGeom>
          <a:noFill/>
        </p:spPr>
        <p:txBody>
          <a:bodyPr wrap="square" rtlCol="0">
            <a:spAutoFit/>
          </a:bodyPr>
          <a:lstStyle/>
          <a:p>
            <a:pPr algn="r" rtl="1"/>
            <a:r>
              <a:rPr lang="fa-IR" sz="2400" dirty="0" smtClean="0"/>
              <a:t>1 2  3 5 8 13 21 34 55  89 141</a:t>
            </a:r>
            <a:endParaRPr lang="en-US" sz="2400" dirty="0"/>
          </a:p>
        </p:txBody>
      </p:sp>
      <p:pic>
        <p:nvPicPr>
          <p:cNvPr id="12" name="Picture 4" descr="5-3 wave"/>
          <p:cNvPicPr>
            <a:picLocks noChangeAspect="1" noChangeArrowheads="1"/>
          </p:cNvPicPr>
          <p:nvPr/>
        </p:nvPicPr>
        <p:blipFill rotWithShape="1">
          <a:blip r:embed="rId4">
            <a:extLst>
              <a:ext uri="{28A0092B-C50C-407E-A947-70E740481C1C}">
                <a14:useLocalDpi xmlns:a14="http://schemas.microsoft.com/office/drawing/2010/main" val="0"/>
              </a:ext>
            </a:extLst>
          </a:blip>
          <a:srcRect l="2" t="-464" r="3447" b="3"/>
          <a:stretch/>
        </p:blipFill>
        <p:spPr bwMode="auto">
          <a:xfrm>
            <a:off x="4271982" y="2647734"/>
            <a:ext cx="5969298" cy="372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38599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sp>
        <p:nvSpPr>
          <p:cNvPr id="10" name="TextBox 9"/>
          <p:cNvSpPr txBox="1"/>
          <p:nvPr/>
        </p:nvSpPr>
        <p:spPr>
          <a:xfrm>
            <a:off x="7004649" y="2113472"/>
            <a:ext cx="4632385" cy="1754326"/>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دنباله فیبوناچی و تاریخچه آن</a:t>
            </a:r>
          </a:p>
          <a:p>
            <a:pPr marL="285750" indent="-285750" algn="r" rtl="1">
              <a:buFont typeface="Arial" panose="020B0604020202020204" pitchFamily="34" charset="0"/>
              <a:buChar char="•"/>
            </a:pP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sp>
        <p:nvSpPr>
          <p:cNvPr id="4" name="TextBox 3"/>
          <p:cNvSpPr txBox="1"/>
          <p:nvPr/>
        </p:nvSpPr>
        <p:spPr>
          <a:xfrm>
            <a:off x="5711722" y="4511040"/>
            <a:ext cx="5925312" cy="461665"/>
          </a:xfrm>
          <a:prstGeom prst="rect">
            <a:avLst/>
          </a:prstGeom>
          <a:noFill/>
        </p:spPr>
        <p:txBody>
          <a:bodyPr wrap="square" rtlCol="0">
            <a:spAutoFit/>
          </a:bodyPr>
          <a:lstStyle/>
          <a:p>
            <a:pPr algn="r" rtl="1"/>
            <a:r>
              <a:rPr lang="fa-IR" sz="2400" dirty="0" smtClean="0"/>
              <a:t>1 2  3 5 8 13 21 34 55  89 141</a:t>
            </a:r>
            <a:endParaRPr lang="en-US" sz="2400" dirty="0"/>
          </a:p>
        </p:txBody>
      </p:sp>
      <p:pic>
        <p:nvPicPr>
          <p:cNvPr id="12" name="Picture 4" descr="5-3 wave"/>
          <p:cNvPicPr>
            <a:picLocks noChangeAspect="1" noChangeArrowheads="1"/>
          </p:cNvPicPr>
          <p:nvPr/>
        </p:nvPicPr>
        <p:blipFill rotWithShape="1">
          <a:blip r:embed="rId3">
            <a:extLst>
              <a:ext uri="{28A0092B-C50C-407E-A947-70E740481C1C}">
                <a14:useLocalDpi xmlns:a14="http://schemas.microsoft.com/office/drawing/2010/main" val="0"/>
              </a:ext>
            </a:extLst>
          </a:blip>
          <a:srcRect l="2" t="-464" r="3447" b="3"/>
          <a:stretch/>
        </p:blipFill>
        <p:spPr bwMode="auto">
          <a:xfrm>
            <a:off x="1036865" y="2113472"/>
            <a:ext cx="5969298" cy="372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3427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pic>
        <p:nvPicPr>
          <p:cNvPr id="3" name="Picture 2"/>
          <p:cNvPicPr>
            <a:picLocks noChangeAspect="1"/>
          </p:cNvPicPr>
          <p:nvPr/>
        </p:nvPicPr>
        <p:blipFill>
          <a:blip r:embed="rId3"/>
          <a:stretch>
            <a:fillRect/>
          </a:stretch>
        </p:blipFill>
        <p:spPr>
          <a:xfrm>
            <a:off x="1789155" y="1690688"/>
            <a:ext cx="8613690" cy="4948582"/>
          </a:xfrm>
          <a:prstGeom prst="rect">
            <a:avLst/>
          </a:prstGeom>
        </p:spPr>
      </p:pic>
    </p:spTree>
    <p:extLst>
      <p:ext uri="{BB962C8B-B14F-4D97-AF65-F5344CB8AC3E}">
        <p14:creationId xmlns:p14="http://schemas.microsoft.com/office/powerpoint/2010/main" val="145339645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sp>
        <p:nvSpPr>
          <p:cNvPr id="3" name="TextBox 2"/>
          <p:cNvSpPr txBox="1"/>
          <p:nvPr/>
        </p:nvSpPr>
        <p:spPr>
          <a:xfrm>
            <a:off x="4955818" y="2751071"/>
            <a:ext cx="6681216" cy="2554545"/>
          </a:xfrm>
          <a:prstGeom prst="rect">
            <a:avLst/>
          </a:prstGeom>
          <a:noFill/>
        </p:spPr>
        <p:txBody>
          <a:bodyPr wrap="square" rtlCol="0">
            <a:spAutoFit/>
          </a:bodyPr>
          <a:lstStyle/>
          <a:p>
            <a:pPr marL="742950" indent="-742950" algn="r" rtl="1">
              <a:buFont typeface="+mj-lt"/>
              <a:buAutoNum type="arabicPeriod"/>
            </a:pPr>
            <a:r>
              <a:rPr lang="fa-IR" sz="4000" dirty="0" smtClean="0">
                <a:cs typeface="B Jalal" panose="00000400000000000000" pitchFamily="2" charset="-78"/>
              </a:rPr>
              <a:t>الگو موج ها</a:t>
            </a:r>
            <a:endParaRPr lang="en-US" sz="4000" dirty="0" smtClean="0">
              <a:cs typeface="B Jalal" panose="00000400000000000000" pitchFamily="2" charset="-78"/>
            </a:endParaRPr>
          </a:p>
          <a:p>
            <a:pPr marL="742950" indent="-742950" algn="r" rtl="1">
              <a:buFont typeface="+mj-lt"/>
              <a:buAutoNum type="arabicPeriod"/>
            </a:pPr>
            <a:r>
              <a:rPr lang="fa-IR" sz="4000" dirty="0" smtClean="0">
                <a:cs typeface="B Jalal" panose="00000400000000000000" pitchFamily="2" charset="-78"/>
              </a:rPr>
              <a:t>نسبت ها</a:t>
            </a:r>
          </a:p>
          <a:p>
            <a:pPr marL="742950" indent="-742950" algn="r" rtl="1">
              <a:buFont typeface="+mj-lt"/>
              <a:buAutoNum type="arabicPeriod"/>
            </a:pPr>
            <a:r>
              <a:rPr lang="fa-IR" sz="4000" dirty="0" smtClean="0">
                <a:cs typeface="B Jalal" panose="00000400000000000000" pitchFamily="2" charset="-78"/>
              </a:rPr>
              <a:t>زمان</a:t>
            </a:r>
            <a:endParaRPr lang="en-US" sz="4000" dirty="0" smtClean="0">
              <a:cs typeface="B Jalal" panose="00000400000000000000" pitchFamily="2" charset="-78"/>
            </a:endParaRPr>
          </a:p>
          <a:p>
            <a:pPr algn="r" rtl="1"/>
            <a:endParaRPr lang="en-US" sz="4000" dirty="0">
              <a:cs typeface="B Jalal" panose="00000400000000000000" pitchFamily="2" charset="-78"/>
            </a:endParaRPr>
          </a:p>
        </p:txBody>
      </p:sp>
    </p:spTree>
    <p:extLst>
      <p:ext uri="{BB962C8B-B14F-4D97-AF65-F5344CB8AC3E}">
        <p14:creationId xmlns:p14="http://schemas.microsoft.com/office/powerpoint/2010/main" val="320443878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284" y="365125"/>
            <a:ext cx="7816516" cy="1325563"/>
          </a:xfrm>
        </p:spPr>
        <p:txBody>
          <a:bodyPr>
            <a:normAutofit/>
          </a:bodyPr>
          <a:lstStyle/>
          <a:p>
            <a:pPr algn="r" rtl="1"/>
            <a:r>
              <a:rPr lang="fa-IR" dirty="0" smtClean="0"/>
              <a:t>در این جلسه چه چیز هایی می آموزیم</a:t>
            </a:r>
            <a:endParaRPr lang="en-US" dirty="0"/>
          </a:p>
        </p:txBody>
      </p:sp>
      <p:sp>
        <p:nvSpPr>
          <p:cNvPr id="3" name="Content Placeholder 2"/>
          <p:cNvSpPr>
            <a:spLocks noGrp="1"/>
          </p:cNvSpPr>
          <p:nvPr>
            <p:ph idx="1"/>
          </p:nvPr>
        </p:nvSpPr>
        <p:spPr/>
        <p:txBody>
          <a:bodyPr/>
          <a:lstStyle/>
          <a:p>
            <a:pPr algn="r" rtl="1"/>
            <a:r>
              <a:rPr lang="fa-IR" dirty="0" smtClean="0">
                <a:cs typeface="B Jalal" panose="00000400000000000000" pitchFamily="2" charset="-78"/>
              </a:rPr>
              <a:t>پایه و اساس امواج الیوت</a:t>
            </a:r>
          </a:p>
          <a:p>
            <a:pPr algn="r" rtl="1"/>
            <a:r>
              <a:rPr lang="fa-IR" dirty="0" smtClean="0">
                <a:cs typeface="B Jalal" panose="00000400000000000000" pitchFamily="2" charset="-78"/>
              </a:rPr>
              <a:t>الگو های اصلی </a:t>
            </a:r>
          </a:p>
          <a:p>
            <a:pPr algn="r" rtl="1"/>
            <a:r>
              <a:rPr lang="fa-IR" dirty="0" smtClean="0">
                <a:cs typeface="B Jalal" panose="00000400000000000000" pitchFamily="2" charset="-78"/>
              </a:rPr>
              <a:t>صفت ها و مشخصات موج ها</a:t>
            </a:r>
          </a:p>
          <a:p>
            <a:pPr algn="r" rtl="1"/>
            <a:r>
              <a:rPr lang="fa-IR" dirty="0" smtClean="0">
                <a:cs typeface="B Jalal" panose="00000400000000000000" pitchFamily="2" charset="-78"/>
              </a:rPr>
              <a:t>مقدمه ای بر استفاده از مفاهیم ریاضی</a:t>
            </a:r>
          </a:p>
          <a:p>
            <a:pPr algn="r" rtl="1"/>
            <a:r>
              <a:rPr lang="fa-IR" dirty="0" smtClean="0">
                <a:cs typeface="B Jalal" panose="00000400000000000000" pitchFamily="2" charset="-78"/>
              </a:rPr>
              <a:t>سه اصل اساسی مورد نیاز</a:t>
            </a:r>
          </a:p>
          <a:p>
            <a:pPr algn="r" rtl="1"/>
            <a:r>
              <a:rPr lang="fa-IR" dirty="0" smtClean="0">
                <a:cs typeface="B Jalal" panose="00000400000000000000" pitchFamily="2" charset="-78"/>
              </a:rPr>
              <a:t>برچسب گ</a:t>
            </a:r>
            <a:r>
              <a:rPr lang="fa-IR" dirty="0">
                <a:cs typeface="B Jalal" panose="00000400000000000000" pitchFamily="2" charset="-78"/>
              </a:rPr>
              <a:t>ذ</a:t>
            </a:r>
            <a:r>
              <a:rPr lang="fa-IR" dirty="0" smtClean="0">
                <a:cs typeface="B Jalal" panose="00000400000000000000" pitchFamily="2" charset="-78"/>
              </a:rPr>
              <a:t>اری بر امواج</a:t>
            </a:r>
            <a:endParaRPr lang="en-US" dirty="0">
              <a:cs typeface="B Jalal" panose="00000400000000000000" pitchFamily="2" charset="-78"/>
            </a:endParaRPr>
          </a:p>
        </p:txBody>
      </p:sp>
      <p:sp>
        <p:nvSpPr>
          <p:cNvPr id="5" name="TextBox 4"/>
          <p:cNvSpPr txBox="1"/>
          <p:nvPr/>
        </p:nvSpPr>
        <p:spPr>
          <a:xfrm>
            <a:off x="76200" y="72570"/>
            <a:ext cx="3300583" cy="306467"/>
          </a:xfrm>
          <a:prstGeom prst="round2DiagRect">
            <a:avLst>
              <a:gd name="adj1" fmla="val 50000"/>
              <a:gd name="adj2" fmla="val 0"/>
            </a:avLst>
          </a:prstGeom>
          <a:solidFill>
            <a:srgbClr val="DDDDDD"/>
          </a:solidFill>
        </p:spPr>
        <p:txBody>
          <a:bodyPr wrap="none" rtlCol="1">
            <a:spAutoFit/>
          </a:bodyPr>
          <a:lstStyle/>
          <a:p>
            <a:r>
              <a:rPr lang="en-US" sz="1200" spc="600" dirty="0" smtClean="0"/>
              <a:t>www.khanesarmaye.com</a:t>
            </a:r>
            <a:endParaRPr lang="fa-IR" sz="1200" spc="600" dirty="0"/>
          </a:p>
        </p:txBody>
      </p:sp>
    </p:spTree>
    <p:extLst>
      <p:ext uri="{BB962C8B-B14F-4D97-AF65-F5344CB8AC3E}">
        <p14:creationId xmlns:p14="http://schemas.microsoft.com/office/powerpoint/2010/main" val="233391068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sp>
        <p:nvSpPr>
          <p:cNvPr id="10" name="TextBox 9"/>
          <p:cNvSpPr txBox="1"/>
          <p:nvPr/>
        </p:nvSpPr>
        <p:spPr>
          <a:xfrm>
            <a:off x="7004649" y="2113472"/>
            <a:ext cx="4632385" cy="1754326"/>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نسبت های فیبوناچی (نسبت های طلایی )</a:t>
            </a:r>
          </a:p>
          <a:p>
            <a:pPr marL="285750" indent="-285750" algn="r" rtl="1">
              <a:buFont typeface="Arial" panose="020B0604020202020204" pitchFamily="34" charset="0"/>
              <a:buChar char="•"/>
            </a:pP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4" name="Picture 3"/>
          <p:cNvPicPr>
            <a:picLocks noChangeAspect="1"/>
          </p:cNvPicPr>
          <p:nvPr/>
        </p:nvPicPr>
        <p:blipFill>
          <a:blip r:embed="rId3"/>
          <a:stretch>
            <a:fillRect/>
          </a:stretch>
        </p:blipFill>
        <p:spPr>
          <a:xfrm>
            <a:off x="2409158" y="2558889"/>
            <a:ext cx="7373684" cy="3813336"/>
          </a:xfrm>
          <a:prstGeom prst="rect">
            <a:avLst/>
          </a:prstGeom>
        </p:spPr>
      </p:pic>
    </p:spTree>
    <p:extLst>
      <p:ext uri="{BB962C8B-B14F-4D97-AF65-F5344CB8AC3E}">
        <p14:creationId xmlns:p14="http://schemas.microsoft.com/office/powerpoint/2010/main" val="20488288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sp>
        <p:nvSpPr>
          <p:cNvPr id="10" name="TextBox 9"/>
          <p:cNvSpPr txBox="1"/>
          <p:nvPr/>
        </p:nvSpPr>
        <p:spPr>
          <a:xfrm>
            <a:off x="7004649" y="2113472"/>
            <a:ext cx="4632385" cy="1754326"/>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نسبت های فیبوناچی (نسبت های طلایی )</a:t>
            </a:r>
          </a:p>
          <a:p>
            <a:pPr marL="285750" indent="-285750" algn="r" rtl="1">
              <a:buFont typeface="Arial" panose="020B0604020202020204" pitchFamily="34" charset="0"/>
              <a:buChar char="•"/>
            </a:pP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5" name="Picture 4"/>
          <p:cNvPicPr>
            <a:picLocks noChangeAspect="1"/>
          </p:cNvPicPr>
          <p:nvPr/>
        </p:nvPicPr>
        <p:blipFill>
          <a:blip r:embed="rId3"/>
          <a:stretch>
            <a:fillRect/>
          </a:stretch>
        </p:blipFill>
        <p:spPr>
          <a:xfrm>
            <a:off x="2157983" y="2694432"/>
            <a:ext cx="7342807" cy="3720274"/>
          </a:xfrm>
          <a:prstGeom prst="rect">
            <a:avLst/>
          </a:prstGeom>
        </p:spPr>
      </p:pic>
    </p:spTree>
    <p:extLst>
      <p:ext uri="{BB962C8B-B14F-4D97-AF65-F5344CB8AC3E}">
        <p14:creationId xmlns:p14="http://schemas.microsoft.com/office/powerpoint/2010/main" val="3599473006"/>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sp>
        <p:nvSpPr>
          <p:cNvPr id="10" name="TextBox 9"/>
          <p:cNvSpPr txBox="1"/>
          <p:nvPr/>
        </p:nvSpPr>
        <p:spPr>
          <a:xfrm>
            <a:off x="7004649" y="2113472"/>
            <a:ext cx="4632385" cy="1754326"/>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نسبت های فیبوناچی (نسبت های طلایی )</a:t>
            </a:r>
          </a:p>
          <a:p>
            <a:pPr marL="285750" indent="-285750" algn="r" rtl="1">
              <a:buFont typeface="Arial" panose="020B0604020202020204" pitchFamily="34" charset="0"/>
              <a:buChar char="•"/>
            </a:pP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631948" y="2621656"/>
            <a:ext cx="6928104" cy="3725042"/>
          </a:xfrm>
          <a:prstGeom prst="rect">
            <a:avLst/>
          </a:prstGeom>
        </p:spPr>
      </p:pic>
    </p:spTree>
    <p:extLst>
      <p:ext uri="{BB962C8B-B14F-4D97-AF65-F5344CB8AC3E}">
        <p14:creationId xmlns:p14="http://schemas.microsoft.com/office/powerpoint/2010/main" val="3722922766"/>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ریاضیات به کار رفته </a:t>
            </a:r>
            <a:endParaRPr lang="en-US" dirty="0"/>
          </a:p>
        </p:txBody>
      </p:sp>
      <p:sp>
        <p:nvSpPr>
          <p:cNvPr id="10" name="TextBox 9"/>
          <p:cNvSpPr txBox="1"/>
          <p:nvPr/>
        </p:nvSpPr>
        <p:spPr>
          <a:xfrm>
            <a:off x="7004649" y="2113472"/>
            <a:ext cx="4632385" cy="1754326"/>
          </a:xfrm>
          <a:prstGeom prst="rect">
            <a:avLst/>
          </a:prstGeom>
          <a:noFill/>
        </p:spPr>
        <p:txBody>
          <a:bodyPr wrap="square" rtlCol="0">
            <a:spAutoFit/>
          </a:bodyPr>
          <a:lstStyle/>
          <a:p>
            <a:pPr marL="285750" indent="-285750" algn="r" rtl="1">
              <a:buFont typeface="Arial" panose="020B0604020202020204" pitchFamily="34" charset="0"/>
              <a:buChar char="•"/>
            </a:pPr>
            <a:r>
              <a:rPr lang="fa-IR" dirty="0" smtClean="0">
                <a:cs typeface="B Jalal" panose="00000400000000000000" pitchFamily="2" charset="-78"/>
              </a:rPr>
              <a:t>نسبت های فیبوناچی (نسبت های طلایی )</a:t>
            </a:r>
          </a:p>
          <a:p>
            <a:pPr marL="285750" indent="-285750" algn="r" rtl="1">
              <a:buFont typeface="Arial" panose="020B0604020202020204" pitchFamily="34" charset="0"/>
              <a:buChar char="•"/>
            </a:pP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3267075" y="3812476"/>
            <a:ext cx="5657850" cy="1066800"/>
          </a:xfrm>
          <a:prstGeom prst="rect">
            <a:avLst/>
          </a:prstGeom>
        </p:spPr>
      </p:pic>
      <p:pic>
        <p:nvPicPr>
          <p:cNvPr id="5" name="Picture 4"/>
          <p:cNvPicPr>
            <a:picLocks noChangeAspect="1"/>
          </p:cNvPicPr>
          <p:nvPr/>
        </p:nvPicPr>
        <p:blipFill>
          <a:blip r:embed="rId4"/>
          <a:stretch>
            <a:fillRect/>
          </a:stretch>
        </p:blipFill>
        <p:spPr>
          <a:xfrm>
            <a:off x="3743325" y="5014454"/>
            <a:ext cx="4705350" cy="838200"/>
          </a:xfrm>
          <a:prstGeom prst="rect">
            <a:avLst/>
          </a:prstGeom>
        </p:spPr>
      </p:pic>
      <p:pic>
        <p:nvPicPr>
          <p:cNvPr id="6" name="Picture 5"/>
          <p:cNvPicPr>
            <a:picLocks noChangeAspect="1"/>
          </p:cNvPicPr>
          <p:nvPr/>
        </p:nvPicPr>
        <p:blipFill>
          <a:blip r:embed="rId5"/>
          <a:stretch>
            <a:fillRect/>
          </a:stretch>
        </p:blipFill>
        <p:spPr>
          <a:xfrm>
            <a:off x="2076450" y="2800998"/>
            <a:ext cx="8039100" cy="876300"/>
          </a:xfrm>
          <a:prstGeom prst="rect">
            <a:avLst/>
          </a:prstGeom>
        </p:spPr>
      </p:pic>
    </p:spTree>
    <p:extLst>
      <p:ext uri="{BB962C8B-B14F-4D97-AF65-F5344CB8AC3E}">
        <p14:creationId xmlns:p14="http://schemas.microsoft.com/office/powerpoint/2010/main" val="1960560162"/>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سه قانون که هیچ وقت شکسته نمی شوند</a:t>
            </a:r>
            <a:endParaRPr lang="en-US" dirty="0"/>
          </a:p>
        </p:txBody>
      </p:sp>
      <p:sp>
        <p:nvSpPr>
          <p:cNvPr id="10" name="TextBox 9"/>
          <p:cNvSpPr txBox="1"/>
          <p:nvPr/>
        </p:nvSpPr>
        <p:spPr>
          <a:xfrm>
            <a:off x="7004649" y="2113472"/>
            <a:ext cx="4632385" cy="2031325"/>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موج 2 هیچ زمان 100% موج 1 اصلاح نمی کند</a:t>
            </a:r>
          </a:p>
          <a:p>
            <a:pPr marL="342900" indent="-342900" algn="r" rtl="1">
              <a:buFont typeface="+mj-lt"/>
              <a:buAutoNum type="arabicPeriod"/>
            </a:pPr>
            <a:r>
              <a:rPr lang="fa-IR" dirty="0" smtClean="0">
                <a:cs typeface="B Jalal" panose="00000400000000000000" pitchFamily="2" charset="-78"/>
              </a:rPr>
              <a:t>موج3 هیچ زمان کوتاه ترین موج نیست</a:t>
            </a:r>
          </a:p>
          <a:p>
            <a:pPr marL="342900" indent="-342900" algn="r" rtl="1">
              <a:buFont typeface="+mj-lt"/>
              <a:buAutoNum type="arabicPeriod"/>
            </a:pPr>
            <a:r>
              <a:rPr lang="fa-IR" dirty="0" smtClean="0">
                <a:cs typeface="B Jalal" panose="00000400000000000000" pitchFamily="2" charset="-78"/>
              </a:rPr>
              <a:t>موج 4 هیچ زمان به قلمرو موج 1 تجاوز نمی کند</a:t>
            </a: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551" y="426662"/>
            <a:ext cx="638629" cy="811306"/>
          </a:xfrm>
          <a:prstGeom prst="rect">
            <a:avLst/>
          </a:prstGeom>
        </p:spPr>
      </p:pic>
      <p:sp>
        <p:nvSpPr>
          <p:cNvPr id="5" name="TextBox 4"/>
          <p:cNvSpPr txBox="1"/>
          <p:nvPr/>
        </p:nvSpPr>
        <p:spPr>
          <a:xfrm>
            <a:off x="76200" y="72570"/>
            <a:ext cx="3300583" cy="306467"/>
          </a:xfrm>
          <a:prstGeom prst="round2DiagRect">
            <a:avLst>
              <a:gd name="adj1" fmla="val 50000"/>
              <a:gd name="adj2" fmla="val 0"/>
            </a:avLst>
          </a:prstGeom>
          <a:solidFill>
            <a:srgbClr val="DDDDDD"/>
          </a:solidFill>
        </p:spPr>
        <p:txBody>
          <a:bodyPr wrap="none" rtlCol="1">
            <a:spAutoFit/>
          </a:bodyPr>
          <a:lstStyle/>
          <a:p>
            <a:r>
              <a:rPr lang="en-US" sz="1200" spc="600" dirty="0" smtClean="0"/>
              <a:t>www.khanesarmaye.com</a:t>
            </a:r>
            <a:endParaRPr lang="fa-IR" sz="1200" spc="600" dirty="0"/>
          </a:p>
        </p:txBody>
      </p:sp>
      <p:pic>
        <p:nvPicPr>
          <p:cNvPr id="1028" name="Picture 4" descr="http://1y4o79syc6g4difua2cvof9qco.wpengine.netdna-cdn.com/wp-content/uploads/2013/08/l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3867"/>
            <a:ext cx="12316797" cy="819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71018"/>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سه قانون که هیچ وقت شکسته نمی شوند</a:t>
            </a:r>
            <a:endParaRPr lang="en-US" dirty="0"/>
          </a:p>
        </p:txBody>
      </p:sp>
      <p:sp>
        <p:nvSpPr>
          <p:cNvPr id="10" name="TextBox 9"/>
          <p:cNvSpPr txBox="1"/>
          <p:nvPr/>
        </p:nvSpPr>
        <p:spPr>
          <a:xfrm>
            <a:off x="7004649" y="2113472"/>
            <a:ext cx="4632385" cy="2031325"/>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موج 2 هیچ زمان 100% موج 1 اصلاح نمی کند</a:t>
            </a:r>
          </a:p>
          <a:p>
            <a:pPr marL="342900" indent="-342900" algn="r" rtl="1">
              <a:buFont typeface="+mj-lt"/>
              <a:buAutoNum type="arabicPeriod"/>
            </a:pPr>
            <a:r>
              <a:rPr lang="fa-IR" dirty="0" smtClean="0">
                <a:cs typeface="B Jalal" panose="00000400000000000000" pitchFamily="2" charset="-78"/>
              </a:rPr>
              <a:t>موج3 هیچ زمان کوتاه ترین موج نیست</a:t>
            </a:r>
          </a:p>
          <a:p>
            <a:pPr marL="342900" indent="-342900" algn="r" rtl="1">
              <a:buFont typeface="+mj-lt"/>
              <a:buAutoNum type="arabicPeriod"/>
            </a:pPr>
            <a:r>
              <a:rPr lang="fa-IR" dirty="0" smtClean="0">
                <a:cs typeface="B Jalal" panose="00000400000000000000" pitchFamily="2" charset="-78"/>
              </a:rPr>
              <a:t>موج 4 هیچ زمان به قلمرو موج 1 تجاوز نمی کند</a:t>
            </a:r>
            <a:endParaRPr lang="fa-IR" dirty="0">
              <a:cs typeface="B Jalal" panose="00000400000000000000" pitchFamily="2" charset="-78"/>
            </a:endParaRPr>
          </a:p>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1026" name="Picture 2" descr="http://library.dbs.ie/Images/Site_Images/SubjectPortals/Law%20Por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67" y="1690688"/>
            <a:ext cx="6432096"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3889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موج 2 هیچ زمان 100% موج 1 اصلاح نمی کند</a:t>
            </a:r>
          </a:p>
        </p:txBody>
      </p:sp>
      <p:sp>
        <p:nvSpPr>
          <p:cNvPr id="10" name="TextBox 9"/>
          <p:cNvSpPr txBox="1"/>
          <p:nvPr/>
        </p:nvSpPr>
        <p:spPr>
          <a:xfrm>
            <a:off x="7004649" y="2113472"/>
            <a:ext cx="4632385" cy="1200329"/>
          </a:xfrm>
          <a:prstGeom prst="rect">
            <a:avLst/>
          </a:prstGeom>
          <a:noFill/>
        </p:spPr>
        <p:txBody>
          <a:bodyPr wrap="square" rtlCol="0">
            <a:spAutoFit/>
          </a:bodyPr>
          <a:lstStyle/>
          <a:p>
            <a:pPr marL="285750" indent="-285750" algn="r" rtl="1">
              <a:buFont typeface="Arial" panose="020B0604020202020204" pitchFamily="34" charset="0"/>
              <a:buChar char="•"/>
            </a:pPr>
            <a:endParaRPr lang="fa-IR" dirty="0" smtClean="0">
              <a:cs typeface="B Jalal" panose="00000400000000000000" pitchFamily="2" charset="-78"/>
            </a:endParaRP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4687062" y="3385166"/>
            <a:ext cx="4979170" cy="3210706"/>
          </a:xfrm>
          <a:prstGeom prst="rect">
            <a:avLst/>
          </a:prstGeom>
        </p:spPr>
      </p:pic>
      <p:pic>
        <p:nvPicPr>
          <p:cNvPr id="4" name="Picture 3"/>
          <p:cNvPicPr>
            <a:picLocks noChangeAspect="1"/>
          </p:cNvPicPr>
          <p:nvPr/>
        </p:nvPicPr>
        <p:blipFill>
          <a:blip r:embed="rId4"/>
          <a:stretch>
            <a:fillRect/>
          </a:stretch>
        </p:blipFill>
        <p:spPr>
          <a:xfrm>
            <a:off x="1073467" y="4144797"/>
            <a:ext cx="3095625" cy="2257425"/>
          </a:xfrm>
          <a:prstGeom prst="rect">
            <a:avLst/>
          </a:prstGeom>
        </p:spPr>
      </p:pic>
    </p:spTree>
    <p:extLst>
      <p:ext uri="{BB962C8B-B14F-4D97-AF65-F5344CB8AC3E}">
        <p14:creationId xmlns:p14="http://schemas.microsoft.com/office/powerpoint/2010/main" val="2959734505"/>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موج3 هیچ زمان کوتاه ترین موج نیست</a:t>
            </a:r>
          </a:p>
        </p:txBody>
      </p:sp>
      <p:pic>
        <p:nvPicPr>
          <p:cNvPr id="5" name="Picture 4"/>
          <p:cNvPicPr>
            <a:picLocks noChangeAspect="1"/>
          </p:cNvPicPr>
          <p:nvPr/>
        </p:nvPicPr>
        <p:blipFill>
          <a:blip r:embed="rId3"/>
          <a:stretch>
            <a:fillRect/>
          </a:stretch>
        </p:blipFill>
        <p:spPr>
          <a:xfrm>
            <a:off x="3293554" y="3129134"/>
            <a:ext cx="5019675" cy="3048000"/>
          </a:xfrm>
          <a:prstGeom prst="rect">
            <a:avLst/>
          </a:prstGeom>
        </p:spPr>
      </p:pic>
    </p:spTree>
    <p:extLst>
      <p:ext uri="{BB962C8B-B14F-4D97-AF65-F5344CB8AC3E}">
        <p14:creationId xmlns:p14="http://schemas.microsoft.com/office/powerpoint/2010/main" val="194211438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موج 4 هیچ زمان به قلمرو موج 1 تجاوز نمی کند</a:t>
            </a:r>
          </a:p>
        </p:txBody>
      </p:sp>
      <p:pic>
        <p:nvPicPr>
          <p:cNvPr id="3" name="Picture 2"/>
          <p:cNvPicPr>
            <a:picLocks noChangeAspect="1"/>
          </p:cNvPicPr>
          <p:nvPr/>
        </p:nvPicPr>
        <p:blipFill>
          <a:blip r:embed="rId3"/>
          <a:stretch>
            <a:fillRect/>
          </a:stretch>
        </p:blipFill>
        <p:spPr>
          <a:xfrm>
            <a:off x="838200" y="2870835"/>
            <a:ext cx="5391150" cy="3676650"/>
          </a:xfrm>
          <a:prstGeom prst="rect">
            <a:avLst/>
          </a:prstGeom>
        </p:spPr>
      </p:pic>
    </p:spTree>
    <p:extLst>
      <p:ext uri="{BB962C8B-B14F-4D97-AF65-F5344CB8AC3E}">
        <p14:creationId xmlns:p14="http://schemas.microsoft.com/office/powerpoint/2010/main" val="4030656812"/>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سه قانون که هیچ وقت شکسته نمی شوند</a:t>
            </a:r>
            <a:endParaRPr lang="en-US" dirty="0"/>
          </a:p>
        </p:txBody>
      </p:sp>
      <p:sp>
        <p:nvSpPr>
          <p:cNvPr id="10" name="TextBox 9"/>
          <p:cNvSpPr txBox="1"/>
          <p:nvPr/>
        </p:nvSpPr>
        <p:spPr>
          <a:xfrm>
            <a:off x="7004649" y="2113472"/>
            <a:ext cx="4632385" cy="1200329"/>
          </a:xfrm>
          <a:prstGeom prst="rect">
            <a:avLst/>
          </a:prstGeom>
          <a:noFill/>
        </p:spPr>
        <p:txBody>
          <a:bodyPr wrap="square" rtlCol="0">
            <a:spAutoFit/>
          </a:bodyPr>
          <a:lstStyle/>
          <a:p>
            <a:pPr algn="r" rtl="1"/>
            <a:r>
              <a:rPr lang="fa-IR" dirty="0" smtClean="0">
                <a:cs typeface="B Jalal" panose="00000400000000000000" pitchFamily="2" charset="-78"/>
              </a:rPr>
              <a:t>مرور</a:t>
            </a:r>
          </a:p>
          <a:p>
            <a:pPr algn="r" rtl="1"/>
            <a:endParaRPr lang="fa-IR" dirty="0">
              <a:cs typeface="B Jalal" panose="00000400000000000000" pitchFamily="2" charset="-78"/>
            </a:endParaRPr>
          </a:p>
          <a:p>
            <a:pPr algn="r" rtl="1"/>
            <a:endParaRPr lang="fa-IR" dirty="0" smtClean="0">
              <a:cs typeface="B Jalal" panose="00000400000000000000" pitchFamily="2" charset="-78"/>
            </a:endParaRPr>
          </a:p>
          <a:p>
            <a:pPr algn="r" rtl="1"/>
            <a:endParaRPr lang="fa-IR" dirty="0" smtClean="0">
              <a:cs typeface="B Jalal" panose="00000400000000000000" pitchFamily="2" charset="-78"/>
            </a:endParaRPr>
          </a:p>
        </p:txBody>
      </p:sp>
    </p:spTree>
    <p:extLst>
      <p:ext uri="{BB962C8B-B14F-4D97-AF65-F5344CB8AC3E}">
        <p14:creationId xmlns:p14="http://schemas.microsoft.com/office/powerpoint/2010/main" val="271569223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پایه و اساس امواج الیوت</a:t>
            </a:r>
            <a:endParaRPr lang="en-US" dirty="0"/>
          </a:p>
        </p:txBody>
      </p:sp>
      <p:sp>
        <p:nvSpPr>
          <p:cNvPr id="3" name="Content Placeholder 2"/>
          <p:cNvSpPr>
            <a:spLocks noGrp="1"/>
          </p:cNvSpPr>
          <p:nvPr>
            <p:ph idx="1"/>
          </p:nvPr>
        </p:nvSpPr>
        <p:spPr>
          <a:xfrm>
            <a:off x="5961888" y="1825625"/>
            <a:ext cx="5391912" cy="4351338"/>
          </a:xfrm>
        </p:spPr>
        <p:txBody>
          <a:bodyPr/>
          <a:lstStyle/>
          <a:p>
            <a:pPr marL="0" indent="0" algn="r" rtl="1">
              <a:buNone/>
            </a:pPr>
            <a:r>
              <a:rPr lang="fa-IR" dirty="0" smtClean="0">
                <a:cs typeface="B Jalal" panose="00000400000000000000" pitchFamily="2" charset="-78"/>
              </a:rPr>
              <a:t>در سال 1930</a:t>
            </a:r>
          </a:p>
          <a:p>
            <a:pPr marL="0" indent="0" algn="r" rtl="1">
              <a:buNone/>
            </a:pPr>
            <a:r>
              <a:rPr lang="fa-IR" dirty="0" smtClean="0">
                <a:cs typeface="B Jalal" panose="00000400000000000000" pitchFamily="2" charset="-78"/>
              </a:rPr>
              <a:t>75 سال </a:t>
            </a:r>
          </a:p>
          <a:p>
            <a:pPr marL="0" indent="0" algn="r" rtl="1">
              <a:buNone/>
            </a:pPr>
            <a:r>
              <a:rPr lang="fa-IR" dirty="0" smtClean="0">
                <a:cs typeface="B Jalal" panose="00000400000000000000" pitchFamily="2" charset="-78"/>
              </a:rPr>
              <a:t>رفتار سرمایه گذاران </a:t>
            </a:r>
          </a:p>
          <a:p>
            <a:pPr marL="0" indent="0" algn="r" rtl="1">
              <a:buNone/>
            </a:pPr>
            <a:r>
              <a:rPr lang="fa-IR" dirty="0" smtClean="0">
                <a:cs typeface="B Jalal" panose="00000400000000000000" pitchFamily="2" charset="-78"/>
              </a:rPr>
              <a:t>شروع خط کشیدن تا رسیدن به الگو امواج </a:t>
            </a:r>
            <a:r>
              <a:rPr lang="fa-IR" dirty="0" smtClean="0">
                <a:cs typeface="B Jalal" panose="00000400000000000000" pitchFamily="2" charset="-78"/>
              </a:rPr>
              <a:t>....</a:t>
            </a:r>
            <a:endParaRPr lang="en-US" dirty="0" smtClean="0">
              <a:cs typeface="B Jalal" panose="00000400000000000000" pitchFamily="2" charset="-78"/>
            </a:endParaRPr>
          </a:p>
          <a:p>
            <a:pPr marL="0" indent="0" algn="r" rtl="1">
              <a:buNone/>
            </a:pPr>
            <a:r>
              <a:rPr lang="fa-IR" dirty="0">
                <a:cs typeface="B Jalal" panose="00000400000000000000" pitchFamily="2" charset="-78"/>
              </a:rPr>
              <a:t>قابل تعمیم...</a:t>
            </a:r>
            <a:endParaRPr lang="en-US" dirty="0">
              <a:cs typeface="B Jalal" panose="00000400000000000000" pitchFamily="2" charset="-78"/>
            </a:endParaRPr>
          </a:p>
          <a:p>
            <a:pPr marL="0" indent="0" algn="r" rtl="1">
              <a:buNone/>
            </a:pPr>
            <a:endParaRPr lang="en-US" dirty="0">
              <a:cs typeface="B Jalal" panose="00000400000000000000" pitchFamily="2" charset="-78"/>
            </a:endParaRPr>
          </a:p>
        </p:txBody>
      </p:sp>
      <p:pic>
        <p:nvPicPr>
          <p:cNvPr id="2050" name="Picture 2" descr="http://rutherfordjournal.org/images/020104-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46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723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نام گذاری موج ها</a:t>
            </a:r>
            <a:endParaRPr lang="en-US" dirty="0"/>
          </a:p>
        </p:txBody>
      </p:sp>
      <p:pic>
        <p:nvPicPr>
          <p:cNvPr id="4" name="Picture 3"/>
          <p:cNvPicPr>
            <a:picLocks noChangeAspect="1"/>
          </p:cNvPicPr>
          <p:nvPr/>
        </p:nvPicPr>
        <p:blipFill>
          <a:blip r:embed="rId3"/>
          <a:stretch>
            <a:fillRect/>
          </a:stretch>
        </p:blipFill>
        <p:spPr>
          <a:xfrm>
            <a:off x="2657765" y="2241422"/>
            <a:ext cx="7859550" cy="3476625"/>
          </a:xfrm>
          <a:prstGeom prst="rect">
            <a:avLst/>
          </a:prstGeom>
        </p:spPr>
      </p:pic>
    </p:spTree>
    <p:extLst>
      <p:ext uri="{BB962C8B-B14F-4D97-AF65-F5344CB8AC3E}">
        <p14:creationId xmlns:p14="http://schemas.microsoft.com/office/powerpoint/2010/main" val="170309459"/>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نام گذاری موج ها</a:t>
            </a:r>
            <a:endParaRPr lang="en-US" dirty="0"/>
          </a:p>
        </p:txBody>
      </p:sp>
      <p:pic>
        <p:nvPicPr>
          <p:cNvPr id="3" name="Picture 2"/>
          <p:cNvPicPr>
            <a:picLocks noChangeAspect="1"/>
          </p:cNvPicPr>
          <p:nvPr/>
        </p:nvPicPr>
        <p:blipFill>
          <a:blip r:embed="rId3"/>
          <a:stretch>
            <a:fillRect/>
          </a:stretch>
        </p:blipFill>
        <p:spPr>
          <a:xfrm>
            <a:off x="2069021" y="1831429"/>
            <a:ext cx="7696771" cy="4480407"/>
          </a:xfrm>
          <a:prstGeom prst="rect">
            <a:avLst/>
          </a:prstGeom>
        </p:spPr>
      </p:pic>
    </p:spTree>
    <p:extLst>
      <p:ext uri="{BB962C8B-B14F-4D97-AF65-F5344CB8AC3E}">
        <p14:creationId xmlns:p14="http://schemas.microsoft.com/office/powerpoint/2010/main" val="4239157414"/>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چرخه کامل </a:t>
            </a:r>
            <a:endParaRPr lang="en-US" dirty="0"/>
          </a:p>
        </p:txBody>
      </p:sp>
      <p:pic>
        <p:nvPicPr>
          <p:cNvPr id="4" name="Picture 3"/>
          <p:cNvPicPr>
            <a:picLocks noChangeAspect="1"/>
          </p:cNvPicPr>
          <p:nvPr/>
        </p:nvPicPr>
        <p:blipFill>
          <a:blip r:embed="rId3"/>
          <a:stretch>
            <a:fillRect/>
          </a:stretch>
        </p:blipFill>
        <p:spPr>
          <a:xfrm>
            <a:off x="3040722" y="1850270"/>
            <a:ext cx="6110555" cy="4867522"/>
          </a:xfrm>
          <a:prstGeom prst="rect">
            <a:avLst/>
          </a:prstGeom>
        </p:spPr>
      </p:pic>
    </p:spTree>
    <p:extLst>
      <p:ext uri="{BB962C8B-B14F-4D97-AF65-F5344CB8AC3E}">
        <p14:creationId xmlns:p14="http://schemas.microsoft.com/office/powerpoint/2010/main" val="3517110274"/>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مفهوم کشیدگی</a:t>
            </a:r>
            <a:endParaRPr lang="en-US" dirty="0"/>
          </a:p>
        </p:txBody>
      </p:sp>
      <p:pic>
        <p:nvPicPr>
          <p:cNvPr id="1026" name="Picture 2" descr="http://www.elliottwave.net/educational/basictenets/basics_images/fig_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748" y="670030"/>
            <a:ext cx="3982643" cy="584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1008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مفهوم کشیدگی</a:t>
            </a:r>
            <a:endParaRPr lang="en-US" dirty="0"/>
          </a:p>
        </p:txBody>
      </p:sp>
      <p:pic>
        <p:nvPicPr>
          <p:cNvPr id="2050" name="Picture 2" descr="http://www.you-forex.com/uploads/2/7/8/3/2783475/__395136.png?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50" y="2255521"/>
            <a:ext cx="6378300" cy="372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686664"/>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مثال</a:t>
            </a:r>
            <a:endParaRPr lang="en-US" dirty="0"/>
          </a:p>
        </p:txBody>
      </p:sp>
      <p:pic>
        <p:nvPicPr>
          <p:cNvPr id="3" name="Picture 2"/>
          <p:cNvPicPr>
            <a:picLocks noChangeAspect="1"/>
          </p:cNvPicPr>
          <p:nvPr/>
        </p:nvPicPr>
        <p:blipFill>
          <a:blip r:embed="rId3"/>
          <a:stretch>
            <a:fillRect/>
          </a:stretch>
        </p:blipFill>
        <p:spPr>
          <a:xfrm>
            <a:off x="2541841" y="1690688"/>
            <a:ext cx="7108317" cy="4768439"/>
          </a:xfrm>
          <a:prstGeom prst="rect">
            <a:avLst/>
          </a:prstGeom>
        </p:spPr>
      </p:pic>
    </p:spTree>
    <p:extLst>
      <p:ext uri="{BB962C8B-B14F-4D97-AF65-F5344CB8AC3E}">
        <p14:creationId xmlns:p14="http://schemas.microsoft.com/office/powerpoint/2010/main" val="405005710"/>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جواب مثال</a:t>
            </a:r>
            <a:endParaRPr lang="en-US" dirty="0"/>
          </a:p>
        </p:txBody>
      </p:sp>
      <p:pic>
        <p:nvPicPr>
          <p:cNvPr id="4" name="Picture 3"/>
          <p:cNvPicPr>
            <a:picLocks noChangeAspect="1"/>
          </p:cNvPicPr>
          <p:nvPr/>
        </p:nvPicPr>
        <p:blipFill>
          <a:blip r:embed="rId3"/>
          <a:stretch>
            <a:fillRect/>
          </a:stretch>
        </p:blipFill>
        <p:spPr>
          <a:xfrm>
            <a:off x="2632233" y="1690688"/>
            <a:ext cx="6927533" cy="4733262"/>
          </a:xfrm>
          <a:prstGeom prst="rect">
            <a:avLst/>
          </a:prstGeom>
        </p:spPr>
      </p:pic>
    </p:spTree>
    <p:extLst>
      <p:ext uri="{BB962C8B-B14F-4D97-AF65-F5344CB8AC3E}">
        <p14:creationId xmlns:p14="http://schemas.microsoft.com/office/powerpoint/2010/main" val="4213828247"/>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مثال</a:t>
            </a:r>
            <a:endParaRPr lang="en-US" dirty="0"/>
          </a:p>
        </p:txBody>
      </p:sp>
      <p:pic>
        <p:nvPicPr>
          <p:cNvPr id="3" name="Picture 2"/>
          <p:cNvPicPr>
            <a:picLocks noChangeAspect="1"/>
          </p:cNvPicPr>
          <p:nvPr/>
        </p:nvPicPr>
        <p:blipFill>
          <a:blip r:embed="rId3"/>
          <a:stretch>
            <a:fillRect/>
          </a:stretch>
        </p:blipFill>
        <p:spPr>
          <a:xfrm>
            <a:off x="2613945" y="1601389"/>
            <a:ext cx="6964109" cy="4738260"/>
          </a:xfrm>
          <a:prstGeom prst="rect">
            <a:avLst/>
          </a:prstGeom>
        </p:spPr>
      </p:pic>
    </p:spTree>
    <p:extLst>
      <p:ext uri="{BB962C8B-B14F-4D97-AF65-F5344CB8AC3E}">
        <p14:creationId xmlns:p14="http://schemas.microsoft.com/office/powerpoint/2010/main" val="131519907"/>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جواب مثال</a:t>
            </a:r>
            <a:endParaRPr lang="en-US" dirty="0"/>
          </a:p>
        </p:txBody>
      </p:sp>
      <p:pic>
        <p:nvPicPr>
          <p:cNvPr id="4" name="Picture 3"/>
          <p:cNvPicPr>
            <a:picLocks noChangeAspect="1"/>
          </p:cNvPicPr>
          <p:nvPr/>
        </p:nvPicPr>
        <p:blipFill>
          <a:blip r:embed="rId3"/>
          <a:stretch>
            <a:fillRect/>
          </a:stretch>
        </p:blipFill>
        <p:spPr>
          <a:xfrm>
            <a:off x="2368010" y="1584603"/>
            <a:ext cx="7455979" cy="5114901"/>
          </a:xfrm>
          <a:prstGeom prst="rect">
            <a:avLst/>
          </a:prstGeom>
        </p:spPr>
      </p:pic>
    </p:spTree>
    <p:extLst>
      <p:ext uri="{BB962C8B-B14F-4D97-AF65-F5344CB8AC3E}">
        <p14:creationId xmlns:p14="http://schemas.microsoft.com/office/powerpoint/2010/main" val="3258336184"/>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بررسی روانشناسی بازار</a:t>
            </a:r>
            <a:endParaRPr lang="en-US" dirty="0"/>
          </a:p>
        </p:txBody>
      </p:sp>
      <p:pic>
        <p:nvPicPr>
          <p:cNvPr id="4" name="Picture 3"/>
          <p:cNvPicPr>
            <a:picLocks noChangeAspect="1"/>
          </p:cNvPicPr>
          <p:nvPr/>
        </p:nvPicPr>
        <p:blipFill>
          <a:blip r:embed="rId3"/>
          <a:stretch>
            <a:fillRect/>
          </a:stretch>
        </p:blipFill>
        <p:spPr>
          <a:xfrm>
            <a:off x="2368010" y="1584603"/>
            <a:ext cx="7455979" cy="5114901"/>
          </a:xfrm>
          <a:prstGeom prst="rect">
            <a:avLst/>
          </a:prstGeom>
        </p:spPr>
      </p:pic>
      <p:cxnSp>
        <p:nvCxnSpPr>
          <p:cNvPr id="5" name="Straight Arrow Connector 4"/>
          <p:cNvCxnSpPr/>
          <p:nvPr/>
        </p:nvCxnSpPr>
        <p:spPr>
          <a:xfrm flipH="1">
            <a:off x="3048000" y="2036064"/>
            <a:ext cx="24384" cy="3145536"/>
          </a:xfrm>
          <a:prstGeom prst="straightConnector1">
            <a:avLst/>
          </a:prstGeom>
          <a:ln w="762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2599658" y="5157644"/>
            <a:ext cx="1228630" cy="369332"/>
          </a:xfrm>
          <a:prstGeom prst="rect">
            <a:avLst/>
          </a:prstGeom>
          <a:noFill/>
        </p:spPr>
        <p:txBody>
          <a:bodyPr wrap="square" rtlCol="0">
            <a:spAutoFit/>
          </a:bodyPr>
          <a:lstStyle/>
          <a:p>
            <a:r>
              <a:rPr lang="fa-IR" dirty="0" smtClean="0">
                <a:cs typeface="B Jalal" panose="00000400000000000000" pitchFamily="2" charset="-78"/>
              </a:rPr>
              <a:t>اخبار ...</a:t>
            </a:r>
            <a:endParaRPr lang="en-US" dirty="0">
              <a:cs typeface="B Jalal" panose="00000400000000000000" pitchFamily="2" charset="-78"/>
            </a:endParaRPr>
          </a:p>
        </p:txBody>
      </p:sp>
      <p:sp>
        <p:nvSpPr>
          <p:cNvPr id="7" name="TextBox 6"/>
          <p:cNvSpPr txBox="1"/>
          <p:nvPr/>
        </p:nvSpPr>
        <p:spPr>
          <a:xfrm>
            <a:off x="8153114" y="2811422"/>
            <a:ext cx="1228630" cy="369332"/>
          </a:xfrm>
          <a:prstGeom prst="rect">
            <a:avLst/>
          </a:prstGeom>
          <a:noFill/>
        </p:spPr>
        <p:txBody>
          <a:bodyPr wrap="square" rtlCol="0">
            <a:spAutoFit/>
          </a:bodyPr>
          <a:lstStyle/>
          <a:p>
            <a:r>
              <a:rPr lang="fa-IR" dirty="0" smtClean="0">
                <a:cs typeface="B Jalal" panose="00000400000000000000" pitchFamily="2" charset="-78"/>
              </a:rPr>
              <a:t>اخبار ...</a:t>
            </a:r>
            <a:endParaRPr lang="en-US" dirty="0">
              <a:cs typeface="B Jalal" panose="00000400000000000000" pitchFamily="2" charset="-78"/>
            </a:endParaRPr>
          </a:p>
        </p:txBody>
      </p:sp>
      <p:cxnSp>
        <p:nvCxnSpPr>
          <p:cNvPr id="8" name="Straight Arrow Connector 7"/>
          <p:cNvCxnSpPr/>
          <p:nvPr/>
        </p:nvCxnSpPr>
        <p:spPr>
          <a:xfrm flipV="1">
            <a:off x="8642460" y="3166141"/>
            <a:ext cx="16907" cy="2821105"/>
          </a:xfrm>
          <a:prstGeom prst="straightConnector1">
            <a:avLst/>
          </a:prstGeom>
          <a:ln w="76200">
            <a:solidFill>
              <a:schemeClr val="accent6"/>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070914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پایه و اساس امواج الیوت</a:t>
            </a:r>
            <a:endParaRPr lang="en-US" dirty="0"/>
          </a:p>
        </p:txBody>
      </p:sp>
      <p:sp>
        <p:nvSpPr>
          <p:cNvPr id="3" name="Content Placeholder 2"/>
          <p:cNvSpPr>
            <a:spLocks noGrp="1"/>
          </p:cNvSpPr>
          <p:nvPr>
            <p:ph idx="1"/>
          </p:nvPr>
        </p:nvSpPr>
        <p:spPr>
          <a:xfrm>
            <a:off x="5438274" y="1825625"/>
            <a:ext cx="5915525" cy="4351338"/>
          </a:xfrm>
        </p:spPr>
        <p:txBody>
          <a:bodyPr/>
          <a:lstStyle/>
          <a:p>
            <a:pPr algn="r" rtl="1"/>
            <a:r>
              <a:rPr lang="fa-IR" dirty="0" smtClean="0">
                <a:cs typeface="B Jalal" panose="00000400000000000000" pitchFamily="2" charset="-78"/>
              </a:rPr>
              <a:t>رابرت پرکتر و فراست نویسندگان کتاب اصول امواج الیوت</a:t>
            </a:r>
            <a:endParaRPr lang="en-US" dirty="0">
              <a:cs typeface="B Jalal" panose="00000400000000000000" pitchFamily="2" charset="-78"/>
            </a:endParaRPr>
          </a:p>
        </p:txBody>
      </p:sp>
      <p:pic>
        <p:nvPicPr>
          <p:cNvPr id="6" name="Picture 5"/>
          <p:cNvPicPr>
            <a:picLocks noChangeAspect="1"/>
          </p:cNvPicPr>
          <p:nvPr/>
        </p:nvPicPr>
        <p:blipFill>
          <a:blip r:embed="rId2"/>
          <a:stretch>
            <a:fillRect/>
          </a:stretch>
        </p:blipFill>
        <p:spPr>
          <a:xfrm>
            <a:off x="1311692" y="1521743"/>
            <a:ext cx="3095625" cy="4752975"/>
          </a:xfrm>
          <a:prstGeom prst="rect">
            <a:avLst/>
          </a:prstGeom>
        </p:spPr>
      </p:pic>
      <p:pic>
        <p:nvPicPr>
          <p:cNvPr id="8" name="Picture 7"/>
          <p:cNvPicPr>
            <a:picLocks noChangeAspect="1"/>
          </p:cNvPicPr>
          <p:nvPr/>
        </p:nvPicPr>
        <p:blipFill>
          <a:blip r:embed="rId3"/>
          <a:stretch>
            <a:fillRect/>
          </a:stretch>
        </p:blipFill>
        <p:spPr>
          <a:xfrm>
            <a:off x="4965030" y="2937107"/>
            <a:ext cx="2019801" cy="3374793"/>
          </a:xfrm>
          <a:prstGeom prst="rect">
            <a:avLst/>
          </a:prstGeom>
        </p:spPr>
      </p:pic>
    </p:spTree>
    <p:extLst>
      <p:ext uri="{BB962C8B-B14F-4D97-AF65-F5344CB8AC3E}">
        <p14:creationId xmlns:p14="http://schemas.microsoft.com/office/powerpoint/2010/main" val="342239817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تمرین ها</a:t>
            </a:r>
            <a:endParaRPr lang="en-US" dirty="0"/>
          </a:p>
        </p:txBody>
      </p:sp>
      <p:pic>
        <p:nvPicPr>
          <p:cNvPr id="3" name="Picture 2"/>
          <p:cNvPicPr>
            <a:picLocks noChangeAspect="1"/>
          </p:cNvPicPr>
          <p:nvPr/>
        </p:nvPicPr>
        <p:blipFill>
          <a:blip r:embed="rId3"/>
          <a:stretch>
            <a:fillRect/>
          </a:stretch>
        </p:blipFill>
        <p:spPr>
          <a:xfrm>
            <a:off x="1513969" y="1901952"/>
            <a:ext cx="4041391" cy="4020121"/>
          </a:xfrm>
          <a:prstGeom prst="rect">
            <a:avLst/>
          </a:prstGeom>
        </p:spPr>
      </p:pic>
      <p:sp>
        <p:nvSpPr>
          <p:cNvPr id="9" name="TextBox 8"/>
          <p:cNvSpPr txBox="1"/>
          <p:nvPr/>
        </p:nvSpPr>
        <p:spPr>
          <a:xfrm>
            <a:off x="7004649" y="2113472"/>
            <a:ext cx="4632385" cy="369332"/>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کدام موج کشیده است ؟</a:t>
            </a:r>
          </a:p>
        </p:txBody>
      </p:sp>
    </p:spTree>
    <p:extLst>
      <p:ext uri="{BB962C8B-B14F-4D97-AF65-F5344CB8AC3E}">
        <p14:creationId xmlns:p14="http://schemas.microsoft.com/office/powerpoint/2010/main" val="1559053255"/>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تمرین ها</a:t>
            </a:r>
            <a:endParaRPr lang="en-US" dirty="0"/>
          </a:p>
        </p:txBody>
      </p:sp>
      <p:sp>
        <p:nvSpPr>
          <p:cNvPr id="9" name="TextBox 8"/>
          <p:cNvSpPr txBox="1"/>
          <p:nvPr/>
        </p:nvSpPr>
        <p:spPr>
          <a:xfrm>
            <a:off x="7004649" y="2113472"/>
            <a:ext cx="4632385" cy="369332"/>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چگونه می شمارید ؟</a:t>
            </a:r>
          </a:p>
        </p:txBody>
      </p:sp>
      <p:pic>
        <p:nvPicPr>
          <p:cNvPr id="4" name="Picture 3"/>
          <p:cNvPicPr>
            <a:picLocks noChangeAspect="1"/>
          </p:cNvPicPr>
          <p:nvPr/>
        </p:nvPicPr>
        <p:blipFill>
          <a:blip r:embed="rId3"/>
          <a:stretch>
            <a:fillRect/>
          </a:stretch>
        </p:blipFill>
        <p:spPr>
          <a:xfrm>
            <a:off x="1182053" y="2610662"/>
            <a:ext cx="4596956" cy="4033406"/>
          </a:xfrm>
          <a:prstGeom prst="rect">
            <a:avLst/>
          </a:prstGeom>
        </p:spPr>
      </p:pic>
      <p:pic>
        <p:nvPicPr>
          <p:cNvPr id="5" name="Picture 4"/>
          <p:cNvPicPr>
            <a:picLocks noChangeAspect="1"/>
          </p:cNvPicPr>
          <p:nvPr/>
        </p:nvPicPr>
        <p:blipFill>
          <a:blip r:embed="rId4"/>
          <a:stretch>
            <a:fillRect/>
          </a:stretch>
        </p:blipFill>
        <p:spPr>
          <a:xfrm>
            <a:off x="8931934" y="3208210"/>
            <a:ext cx="2705100" cy="295275"/>
          </a:xfrm>
          <a:prstGeom prst="rect">
            <a:avLst/>
          </a:prstGeom>
        </p:spPr>
      </p:pic>
      <p:pic>
        <p:nvPicPr>
          <p:cNvPr id="6" name="Picture 5"/>
          <p:cNvPicPr>
            <a:picLocks noChangeAspect="1"/>
          </p:cNvPicPr>
          <p:nvPr/>
        </p:nvPicPr>
        <p:blipFill>
          <a:blip r:embed="rId5"/>
          <a:stretch>
            <a:fillRect/>
          </a:stretch>
        </p:blipFill>
        <p:spPr>
          <a:xfrm>
            <a:off x="8974796" y="3644455"/>
            <a:ext cx="2619375" cy="276225"/>
          </a:xfrm>
          <a:prstGeom prst="rect">
            <a:avLst/>
          </a:prstGeom>
        </p:spPr>
      </p:pic>
      <p:pic>
        <p:nvPicPr>
          <p:cNvPr id="7" name="Picture 6"/>
          <p:cNvPicPr>
            <a:picLocks noChangeAspect="1"/>
          </p:cNvPicPr>
          <p:nvPr/>
        </p:nvPicPr>
        <p:blipFill>
          <a:blip r:embed="rId6"/>
          <a:stretch>
            <a:fillRect/>
          </a:stretch>
        </p:blipFill>
        <p:spPr>
          <a:xfrm>
            <a:off x="8955746" y="4078223"/>
            <a:ext cx="2638425" cy="323850"/>
          </a:xfrm>
          <a:prstGeom prst="rect">
            <a:avLst/>
          </a:prstGeom>
        </p:spPr>
      </p:pic>
    </p:spTree>
    <p:extLst>
      <p:ext uri="{BB962C8B-B14F-4D97-AF65-F5344CB8AC3E}">
        <p14:creationId xmlns:p14="http://schemas.microsoft.com/office/powerpoint/2010/main" val="174639544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تمرین ها</a:t>
            </a:r>
            <a:endParaRPr lang="en-US" dirty="0"/>
          </a:p>
        </p:txBody>
      </p:sp>
      <p:sp>
        <p:nvSpPr>
          <p:cNvPr id="9" name="TextBox 8"/>
          <p:cNvSpPr txBox="1"/>
          <p:nvPr/>
        </p:nvSpPr>
        <p:spPr>
          <a:xfrm>
            <a:off x="6656833" y="2113472"/>
            <a:ext cx="4980202" cy="369332"/>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این تصویر کدام قانون امواج الیوت را نقض می کند ؟</a:t>
            </a:r>
          </a:p>
        </p:txBody>
      </p:sp>
      <p:pic>
        <p:nvPicPr>
          <p:cNvPr id="3" name="Picture 2"/>
          <p:cNvPicPr>
            <a:picLocks noChangeAspect="1"/>
          </p:cNvPicPr>
          <p:nvPr/>
        </p:nvPicPr>
        <p:blipFill>
          <a:blip r:embed="rId3"/>
          <a:stretch>
            <a:fillRect/>
          </a:stretch>
        </p:blipFill>
        <p:spPr>
          <a:xfrm>
            <a:off x="1622488" y="2353056"/>
            <a:ext cx="2970391" cy="3878580"/>
          </a:xfrm>
          <a:prstGeom prst="rect">
            <a:avLst/>
          </a:prstGeom>
        </p:spPr>
      </p:pic>
    </p:spTree>
    <p:extLst>
      <p:ext uri="{BB962C8B-B14F-4D97-AF65-F5344CB8AC3E}">
        <p14:creationId xmlns:p14="http://schemas.microsoft.com/office/powerpoint/2010/main" val="4158469314"/>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تمرین ها</a:t>
            </a:r>
            <a:endParaRPr lang="en-US" dirty="0"/>
          </a:p>
        </p:txBody>
      </p:sp>
      <p:sp>
        <p:nvSpPr>
          <p:cNvPr id="9" name="TextBox 8"/>
          <p:cNvSpPr txBox="1"/>
          <p:nvPr/>
        </p:nvSpPr>
        <p:spPr>
          <a:xfrm>
            <a:off x="6656833" y="2113472"/>
            <a:ext cx="4980202" cy="369332"/>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این تصویر کدام قانون امواج الیوت را نقض می کند ؟</a:t>
            </a:r>
          </a:p>
        </p:txBody>
      </p:sp>
      <p:pic>
        <p:nvPicPr>
          <p:cNvPr id="4" name="Picture 3"/>
          <p:cNvPicPr>
            <a:picLocks noChangeAspect="1"/>
          </p:cNvPicPr>
          <p:nvPr/>
        </p:nvPicPr>
        <p:blipFill>
          <a:blip r:embed="rId3"/>
          <a:stretch>
            <a:fillRect/>
          </a:stretch>
        </p:blipFill>
        <p:spPr>
          <a:xfrm>
            <a:off x="1265301" y="2482804"/>
            <a:ext cx="2587371" cy="3738819"/>
          </a:xfrm>
          <a:prstGeom prst="rect">
            <a:avLst/>
          </a:prstGeom>
        </p:spPr>
      </p:pic>
    </p:spTree>
    <p:extLst>
      <p:ext uri="{BB962C8B-B14F-4D97-AF65-F5344CB8AC3E}">
        <p14:creationId xmlns:p14="http://schemas.microsoft.com/office/powerpoint/2010/main" val="2468396956"/>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تمرین ها</a:t>
            </a:r>
            <a:endParaRPr lang="en-US" dirty="0"/>
          </a:p>
        </p:txBody>
      </p:sp>
      <p:sp>
        <p:nvSpPr>
          <p:cNvPr id="9" name="TextBox 8"/>
          <p:cNvSpPr txBox="1"/>
          <p:nvPr/>
        </p:nvSpPr>
        <p:spPr>
          <a:xfrm>
            <a:off x="6656833" y="2113472"/>
            <a:ext cx="4980202" cy="369332"/>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کدام موج کشیدگی دارد ؟</a:t>
            </a:r>
          </a:p>
        </p:txBody>
      </p:sp>
      <p:pic>
        <p:nvPicPr>
          <p:cNvPr id="3" name="Picture 2"/>
          <p:cNvPicPr>
            <a:picLocks noChangeAspect="1"/>
          </p:cNvPicPr>
          <p:nvPr/>
        </p:nvPicPr>
        <p:blipFill>
          <a:blip r:embed="rId3"/>
          <a:stretch>
            <a:fillRect/>
          </a:stretch>
        </p:blipFill>
        <p:spPr>
          <a:xfrm>
            <a:off x="1478545" y="2608089"/>
            <a:ext cx="4315587" cy="4121061"/>
          </a:xfrm>
          <a:prstGeom prst="rect">
            <a:avLst/>
          </a:prstGeom>
        </p:spPr>
      </p:pic>
    </p:spTree>
    <p:extLst>
      <p:ext uri="{BB962C8B-B14F-4D97-AF65-F5344CB8AC3E}">
        <p14:creationId xmlns:p14="http://schemas.microsoft.com/office/powerpoint/2010/main" val="3675338768"/>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تمرین ها</a:t>
            </a:r>
            <a:endParaRPr lang="en-US" dirty="0"/>
          </a:p>
        </p:txBody>
      </p:sp>
      <p:sp>
        <p:nvSpPr>
          <p:cNvPr id="9" name="TextBox 8"/>
          <p:cNvSpPr txBox="1"/>
          <p:nvPr/>
        </p:nvSpPr>
        <p:spPr>
          <a:xfrm>
            <a:off x="4937760" y="2113472"/>
            <a:ext cx="6699275" cy="1754326"/>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کدام دو جمله غلط است ؟</a:t>
            </a:r>
          </a:p>
          <a:p>
            <a:pPr marL="800100" lvl="1" indent="-342900" algn="r" rtl="1">
              <a:buFont typeface="+mj-lt"/>
              <a:buAutoNum type="arabicPeriod"/>
            </a:pPr>
            <a:r>
              <a:rPr lang="fa-IR" dirty="0" smtClean="0">
                <a:cs typeface="B Jalal" panose="00000400000000000000" pitchFamily="2" charset="-78"/>
              </a:rPr>
              <a:t>موج 4 یک موج اصلاحی در الگو </a:t>
            </a:r>
            <a:r>
              <a:rPr lang="en-US" dirty="0" smtClean="0">
                <a:cs typeface="B Jalal" panose="00000400000000000000" pitchFamily="2" charset="-78"/>
              </a:rPr>
              <a:t>ABC</a:t>
            </a:r>
            <a:r>
              <a:rPr lang="fa-IR" dirty="0" smtClean="0">
                <a:cs typeface="B Jalal" panose="00000400000000000000" pitchFamily="2" charset="-78"/>
              </a:rPr>
              <a:t> است</a:t>
            </a:r>
          </a:p>
          <a:p>
            <a:pPr marL="800100" lvl="1" indent="-342900" algn="r" rtl="1">
              <a:buFont typeface="+mj-lt"/>
              <a:buAutoNum type="arabicPeriod"/>
            </a:pPr>
            <a:r>
              <a:rPr lang="fa-IR" dirty="0" smtClean="0">
                <a:cs typeface="B Jalal" panose="00000400000000000000" pitchFamily="2" charset="-78"/>
              </a:rPr>
              <a:t>موج 1 یک 5 موجی حرکتی  است</a:t>
            </a:r>
          </a:p>
          <a:p>
            <a:pPr marL="800100" lvl="1" indent="-342900" algn="r" rtl="1">
              <a:buFont typeface="+mj-lt"/>
              <a:buAutoNum type="arabicPeriod"/>
            </a:pPr>
            <a:r>
              <a:rPr lang="fa-IR" dirty="0" smtClean="0">
                <a:cs typeface="B Jalal" panose="00000400000000000000" pitchFamily="2" charset="-78"/>
              </a:rPr>
              <a:t>موج 5 همیشه کشیده است</a:t>
            </a:r>
          </a:p>
          <a:p>
            <a:pPr marL="800100" lvl="1" indent="-342900" algn="r" rtl="1">
              <a:buFont typeface="+mj-lt"/>
              <a:buAutoNum type="arabicPeriod"/>
            </a:pPr>
            <a:r>
              <a:rPr lang="fa-IR" dirty="0" smtClean="0">
                <a:cs typeface="B Jalal" panose="00000400000000000000" pitchFamily="2" charset="-78"/>
              </a:rPr>
              <a:t>موج 3 کمترین شیب در تمام موج ها دارد</a:t>
            </a:r>
          </a:p>
          <a:p>
            <a:pPr marL="800100" lvl="1" indent="-342900" algn="r" rtl="1">
              <a:buFont typeface="+mj-lt"/>
              <a:buAutoNum type="arabicPeriod"/>
            </a:pPr>
            <a:r>
              <a:rPr lang="fa-IR" dirty="0" smtClean="0">
                <a:cs typeface="B Jalal" panose="00000400000000000000" pitchFamily="2" charset="-78"/>
              </a:rPr>
              <a:t>موج 2 معمولا سریع حرکت می کند و بیشتر موج 1 را اصلاح می کند</a:t>
            </a:r>
          </a:p>
        </p:txBody>
      </p:sp>
      <p:pic>
        <p:nvPicPr>
          <p:cNvPr id="4" name="Picture 3"/>
          <p:cNvPicPr>
            <a:picLocks noChangeAspect="1"/>
          </p:cNvPicPr>
          <p:nvPr/>
        </p:nvPicPr>
        <p:blipFill>
          <a:blip r:embed="rId3"/>
          <a:stretch>
            <a:fillRect/>
          </a:stretch>
        </p:blipFill>
        <p:spPr>
          <a:xfrm>
            <a:off x="1505848" y="1543431"/>
            <a:ext cx="3431912" cy="3686937"/>
          </a:xfrm>
          <a:prstGeom prst="rect">
            <a:avLst/>
          </a:prstGeom>
        </p:spPr>
      </p:pic>
    </p:spTree>
    <p:extLst>
      <p:ext uri="{BB962C8B-B14F-4D97-AF65-F5344CB8AC3E}">
        <p14:creationId xmlns:p14="http://schemas.microsoft.com/office/powerpoint/2010/main" val="2585267920"/>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تمرین ها</a:t>
            </a:r>
            <a:endParaRPr lang="en-US" dirty="0"/>
          </a:p>
        </p:txBody>
      </p:sp>
      <p:sp>
        <p:nvSpPr>
          <p:cNvPr id="9" name="TextBox 8"/>
          <p:cNvSpPr txBox="1"/>
          <p:nvPr/>
        </p:nvSpPr>
        <p:spPr>
          <a:xfrm>
            <a:off x="6656833" y="2113472"/>
            <a:ext cx="4980202" cy="369332"/>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کدام قانون امواج الیوت زیر پا گذاشته شده است ؟</a:t>
            </a:r>
          </a:p>
        </p:txBody>
      </p:sp>
      <p:pic>
        <p:nvPicPr>
          <p:cNvPr id="4" name="Picture 3"/>
          <p:cNvPicPr>
            <a:picLocks noChangeAspect="1"/>
          </p:cNvPicPr>
          <p:nvPr/>
        </p:nvPicPr>
        <p:blipFill>
          <a:blip r:embed="rId3"/>
          <a:stretch>
            <a:fillRect/>
          </a:stretch>
        </p:blipFill>
        <p:spPr>
          <a:xfrm>
            <a:off x="2052257" y="2113472"/>
            <a:ext cx="2617280" cy="4054941"/>
          </a:xfrm>
          <a:prstGeom prst="rect">
            <a:avLst/>
          </a:prstGeom>
        </p:spPr>
      </p:pic>
    </p:spTree>
    <p:extLst>
      <p:ext uri="{BB962C8B-B14F-4D97-AF65-F5344CB8AC3E}">
        <p14:creationId xmlns:p14="http://schemas.microsoft.com/office/powerpoint/2010/main" val="4200472380"/>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مرور و سوال</a:t>
            </a:r>
            <a:endParaRPr lang="en-US" dirty="0"/>
          </a:p>
        </p:txBody>
      </p:sp>
      <p:sp>
        <p:nvSpPr>
          <p:cNvPr id="5" name="Content Placeholder 2"/>
          <p:cNvSpPr>
            <a:spLocks noGrp="1"/>
          </p:cNvSpPr>
          <p:nvPr>
            <p:ph idx="1"/>
          </p:nvPr>
        </p:nvSpPr>
        <p:spPr>
          <a:xfrm>
            <a:off x="838200" y="2905588"/>
            <a:ext cx="10515600" cy="3928554"/>
          </a:xfrm>
        </p:spPr>
        <p:txBody>
          <a:bodyPr/>
          <a:lstStyle/>
          <a:p>
            <a:pPr algn="r" rtl="1"/>
            <a:r>
              <a:rPr lang="fa-IR" dirty="0" smtClean="0">
                <a:cs typeface="B Jalal" panose="00000400000000000000" pitchFamily="2" charset="-78"/>
              </a:rPr>
              <a:t>پایه و اساس امواج الیوت</a:t>
            </a:r>
          </a:p>
          <a:p>
            <a:pPr algn="r" rtl="1"/>
            <a:r>
              <a:rPr lang="fa-IR" dirty="0" smtClean="0">
                <a:cs typeface="B Jalal" panose="00000400000000000000" pitchFamily="2" charset="-78"/>
              </a:rPr>
              <a:t>الگو های اصلی </a:t>
            </a:r>
          </a:p>
          <a:p>
            <a:pPr algn="r" rtl="1"/>
            <a:r>
              <a:rPr lang="fa-IR" dirty="0" smtClean="0">
                <a:cs typeface="B Jalal" panose="00000400000000000000" pitchFamily="2" charset="-78"/>
              </a:rPr>
              <a:t>صفت ها و مشخصات موج ها</a:t>
            </a:r>
          </a:p>
          <a:p>
            <a:pPr algn="r" rtl="1"/>
            <a:r>
              <a:rPr lang="fa-IR" dirty="0" smtClean="0">
                <a:cs typeface="B Jalal" panose="00000400000000000000" pitchFamily="2" charset="-78"/>
              </a:rPr>
              <a:t>مقدمه ای بر استفاده از مفاهیم ریاضی</a:t>
            </a:r>
          </a:p>
          <a:p>
            <a:pPr algn="r" rtl="1"/>
            <a:r>
              <a:rPr lang="fa-IR" dirty="0" smtClean="0">
                <a:cs typeface="B Jalal" panose="00000400000000000000" pitchFamily="2" charset="-78"/>
              </a:rPr>
              <a:t>سه اصل اساسی مورد نیاز</a:t>
            </a:r>
          </a:p>
          <a:p>
            <a:pPr algn="r" rtl="1"/>
            <a:r>
              <a:rPr lang="fa-IR" dirty="0" smtClean="0">
                <a:cs typeface="B Jalal" panose="00000400000000000000" pitchFamily="2" charset="-78"/>
              </a:rPr>
              <a:t>برچسب گذاری بر امواج</a:t>
            </a:r>
            <a:endParaRPr lang="en-US" dirty="0">
              <a:cs typeface="B Jalal" panose="00000400000000000000" pitchFamily="2" charset="-78"/>
            </a:endParaRPr>
          </a:p>
        </p:txBody>
      </p:sp>
      <p:sp>
        <p:nvSpPr>
          <p:cNvPr id="9" name="TextBox 8"/>
          <p:cNvSpPr txBox="1"/>
          <p:nvPr/>
        </p:nvSpPr>
        <p:spPr>
          <a:xfrm>
            <a:off x="6656833" y="2113472"/>
            <a:ext cx="4980202" cy="369332"/>
          </a:xfrm>
          <a:prstGeom prst="rect">
            <a:avLst/>
          </a:prstGeom>
          <a:noFill/>
        </p:spPr>
        <p:txBody>
          <a:bodyPr wrap="square" rtlCol="0">
            <a:spAutoFit/>
          </a:bodyPr>
          <a:lstStyle/>
          <a:p>
            <a:pPr marL="342900" indent="-342900" algn="r" rtl="1">
              <a:buFont typeface="+mj-lt"/>
              <a:buAutoNum type="arabicPeriod"/>
            </a:pPr>
            <a:r>
              <a:rPr lang="fa-IR" dirty="0" smtClean="0">
                <a:cs typeface="B Jalal" panose="00000400000000000000" pitchFamily="2" charset="-78"/>
              </a:rPr>
              <a:t>تا اینجا چه یاد گرفتیم ؟</a:t>
            </a:r>
          </a:p>
        </p:txBody>
      </p:sp>
      <p:sp>
        <p:nvSpPr>
          <p:cNvPr id="7" name="TextBox 6"/>
          <p:cNvSpPr txBox="1"/>
          <p:nvPr/>
        </p:nvSpPr>
        <p:spPr>
          <a:xfrm>
            <a:off x="76200" y="72570"/>
            <a:ext cx="3300583" cy="306467"/>
          </a:xfrm>
          <a:prstGeom prst="round2DiagRect">
            <a:avLst>
              <a:gd name="adj1" fmla="val 50000"/>
              <a:gd name="adj2" fmla="val 0"/>
            </a:avLst>
          </a:prstGeom>
          <a:solidFill>
            <a:srgbClr val="DDDDDD"/>
          </a:solidFill>
        </p:spPr>
        <p:txBody>
          <a:bodyPr wrap="none" rtlCol="1">
            <a:spAutoFit/>
          </a:bodyPr>
          <a:lstStyle/>
          <a:p>
            <a:r>
              <a:rPr lang="en-US" sz="1200" spc="600" dirty="0" smtClean="0"/>
              <a:t>www.khanesarmaye.com</a:t>
            </a:r>
            <a:endParaRPr lang="fa-IR" sz="1200" spc="600" dirty="0"/>
          </a:p>
        </p:txBody>
      </p:sp>
    </p:spTree>
    <p:extLst>
      <p:ext uri="{BB962C8B-B14F-4D97-AF65-F5344CB8AC3E}">
        <p14:creationId xmlns:p14="http://schemas.microsoft.com/office/powerpoint/2010/main" val="1586164355"/>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بخش 2 – امواج جنبشی</a:t>
            </a:r>
            <a:endParaRPr lang="en-US" dirty="0"/>
          </a:p>
        </p:txBody>
      </p:sp>
      <p:sp>
        <p:nvSpPr>
          <p:cNvPr id="5" name="Content Placeholder 2"/>
          <p:cNvSpPr>
            <a:spLocks noGrp="1"/>
          </p:cNvSpPr>
          <p:nvPr>
            <p:ph idx="1"/>
          </p:nvPr>
        </p:nvSpPr>
        <p:spPr/>
        <p:txBody>
          <a:bodyPr/>
          <a:lstStyle/>
          <a:p>
            <a:pPr algn="r" rtl="1"/>
            <a:r>
              <a:rPr lang="fa-IR" dirty="0" smtClean="0">
                <a:cs typeface="B Jalal" panose="00000400000000000000" pitchFamily="2" charset="-78"/>
              </a:rPr>
              <a:t>ساختار امواج جنبشی (</a:t>
            </a:r>
            <a:r>
              <a:rPr lang="en-US" dirty="0" smtClean="0">
                <a:cs typeface="B Jalal" panose="00000400000000000000" pitchFamily="2" charset="-78"/>
              </a:rPr>
              <a:t>impulsive </a:t>
            </a:r>
            <a:r>
              <a:rPr lang="fa-IR" dirty="0" smtClean="0">
                <a:cs typeface="B Jalal" panose="00000400000000000000" pitchFamily="2" charset="-78"/>
              </a:rPr>
              <a:t>‌)</a:t>
            </a:r>
          </a:p>
          <a:p>
            <a:pPr algn="r" rtl="1"/>
            <a:r>
              <a:rPr lang="fa-IR" dirty="0" smtClean="0">
                <a:cs typeface="B Jalal" panose="00000400000000000000" pitchFamily="2" charset="-78"/>
              </a:rPr>
              <a:t>ماهیت امواج جنبشی و مورب</a:t>
            </a:r>
          </a:p>
          <a:p>
            <a:pPr algn="r" rtl="1"/>
            <a:r>
              <a:rPr lang="fa-IR" dirty="0" smtClean="0">
                <a:cs typeface="B Jalal" panose="00000400000000000000" pitchFamily="2" charset="-78"/>
              </a:rPr>
              <a:t>قوانین و راهنمای استفاده از امواج جنبشی</a:t>
            </a:r>
            <a:endParaRPr lang="en-US" dirty="0">
              <a:cs typeface="B Jalal" panose="00000400000000000000" pitchFamily="2" charset="-78"/>
            </a:endParaRPr>
          </a:p>
        </p:txBody>
      </p:sp>
    </p:spTree>
    <p:extLst>
      <p:ext uri="{BB962C8B-B14F-4D97-AF65-F5344CB8AC3E}">
        <p14:creationId xmlns:p14="http://schemas.microsoft.com/office/powerpoint/2010/main" val="2189010577"/>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5214" y="365125"/>
            <a:ext cx="5508585" cy="1325563"/>
          </a:xfrm>
        </p:spPr>
        <p:txBody>
          <a:bodyPr/>
          <a:lstStyle/>
          <a:p>
            <a:pPr algn="r" rtl="1"/>
            <a:r>
              <a:rPr lang="fa-IR" dirty="0" smtClean="0"/>
              <a:t>سخن بزرگان</a:t>
            </a:r>
            <a:endParaRPr lang="en-US" dirty="0"/>
          </a:p>
        </p:txBody>
      </p:sp>
      <p:pic>
        <p:nvPicPr>
          <p:cNvPr id="1026" name="Picture 2" descr="File:Edison-at home in Ft. Myers Florida 1914 detail LC-LC-USZ62-131044 .tiff adjust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27857" y="2397640"/>
            <a:ext cx="2583069" cy="30996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04183" y="2316266"/>
            <a:ext cx="6221447" cy="2246769"/>
          </a:xfrm>
          <a:prstGeom prst="rect">
            <a:avLst/>
          </a:prstGeom>
        </p:spPr>
        <p:txBody>
          <a:bodyPr wrap="none">
            <a:spAutoFit/>
          </a:bodyPr>
          <a:lstStyle/>
          <a:p>
            <a:pPr algn="r" rtl="1"/>
            <a:r>
              <a:rPr lang="fa-IR" sz="2000" b="1" dirty="0">
                <a:cs typeface="B Jalal" panose="00000400000000000000" pitchFamily="2" charset="-78"/>
              </a:rPr>
              <a:t>توماس </a:t>
            </a:r>
            <a:r>
              <a:rPr lang="fa-IR" sz="2000" b="1" dirty="0" smtClean="0">
                <a:cs typeface="B Jalal" panose="00000400000000000000" pitchFamily="2" charset="-78"/>
              </a:rPr>
              <a:t>ادیسون</a:t>
            </a:r>
          </a:p>
          <a:p>
            <a:pPr algn="r" rtl="1"/>
            <a:endParaRPr lang="fa-IR" sz="2000" b="1" dirty="0" smtClean="0">
              <a:solidFill>
                <a:srgbClr val="252525"/>
              </a:solidFill>
              <a:latin typeface="Arial" panose="020B0604020202020204" pitchFamily="34" charset="0"/>
              <a:cs typeface="B Jalal" panose="00000400000000000000" pitchFamily="2" charset="-78"/>
            </a:endParaRPr>
          </a:p>
          <a:p>
            <a:r>
              <a:rPr lang="en-US" sz="2000" b="1" dirty="0" smtClean="0">
                <a:solidFill>
                  <a:srgbClr val="252525"/>
                </a:solidFill>
                <a:latin typeface="Arial" panose="020B0604020202020204" pitchFamily="34" charset="0"/>
                <a:cs typeface="B Jalal" panose="00000400000000000000" pitchFamily="2" charset="-78"/>
              </a:rPr>
              <a:t>I </a:t>
            </a:r>
            <a:r>
              <a:rPr lang="en-US" sz="2000" b="1" dirty="0">
                <a:solidFill>
                  <a:srgbClr val="252525"/>
                </a:solidFill>
                <a:latin typeface="Arial" panose="020B0604020202020204" pitchFamily="34" charset="0"/>
                <a:cs typeface="B Jalal" panose="00000400000000000000" pitchFamily="2" charset="-78"/>
              </a:rPr>
              <a:t>never did a day's work in my life, it was all </a:t>
            </a:r>
            <a:r>
              <a:rPr lang="en-US" sz="2000" b="1" dirty="0" smtClean="0">
                <a:solidFill>
                  <a:srgbClr val="252525"/>
                </a:solidFill>
                <a:latin typeface="Arial" panose="020B0604020202020204" pitchFamily="34" charset="0"/>
                <a:cs typeface="B Jalal" panose="00000400000000000000" pitchFamily="2" charset="-78"/>
              </a:rPr>
              <a:t>fun.</a:t>
            </a:r>
            <a:endParaRPr lang="fa-IR" sz="2000" b="1" dirty="0" smtClean="0">
              <a:solidFill>
                <a:srgbClr val="252525"/>
              </a:solidFill>
              <a:latin typeface="Arial" panose="020B0604020202020204" pitchFamily="34" charset="0"/>
              <a:cs typeface="B Jalal" panose="00000400000000000000" pitchFamily="2" charset="-78"/>
            </a:endParaRPr>
          </a:p>
          <a:p>
            <a:endParaRPr lang="fa-IR" sz="2000" b="1" dirty="0">
              <a:solidFill>
                <a:srgbClr val="252525"/>
              </a:solidFill>
              <a:latin typeface="Arial" panose="020B0604020202020204" pitchFamily="34" charset="0"/>
              <a:cs typeface="B Jalal" panose="00000400000000000000" pitchFamily="2" charset="-78"/>
            </a:endParaRPr>
          </a:p>
          <a:p>
            <a:pPr algn="r" rtl="1"/>
            <a:r>
              <a:rPr lang="fa-IR" sz="2000" b="1" dirty="0" smtClean="0">
                <a:solidFill>
                  <a:srgbClr val="252525"/>
                </a:solidFill>
                <a:latin typeface="Arial" panose="020B0604020202020204" pitchFamily="34" charset="0"/>
                <a:cs typeface="B Jalal" panose="00000400000000000000" pitchFamily="2" charset="-78"/>
              </a:rPr>
              <a:t>در فعالیت در بازار بورس مثل او فکر کنید </a:t>
            </a:r>
          </a:p>
          <a:p>
            <a:endParaRPr lang="fa-IR" sz="2000" b="1" dirty="0">
              <a:solidFill>
                <a:srgbClr val="252525"/>
              </a:solidFill>
              <a:latin typeface="Arial" panose="020B0604020202020204" pitchFamily="34" charset="0"/>
              <a:cs typeface="B Jalal" panose="00000400000000000000" pitchFamily="2" charset="-78"/>
            </a:endParaRPr>
          </a:p>
          <a:p>
            <a:pPr algn="r" rtl="1"/>
            <a:r>
              <a:rPr lang="fa-IR" sz="2000" b="1" dirty="0" smtClean="0">
                <a:solidFill>
                  <a:srgbClr val="252525"/>
                </a:solidFill>
                <a:latin typeface="Arial" panose="020B0604020202020204" pitchFamily="34" charset="0"/>
                <a:cs typeface="B Jalal" panose="00000400000000000000" pitchFamily="2" charset="-78"/>
              </a:rPr>
              <a:t>تمرین کنید و امواج را بررسی کنید اما مثل یک سرگرمی...</a:t>
            </a:r>
            <a:endParaRPr lang="en-US" sz="2000" dirty="0">
              <a:cs typeface="B Jalal" panose="00000400000000000000" pitchFamily="2" charset="-78"/>
            </a:endParaRPr>
          </a:p>
        </p:txBody>
      </p:sp>
    </p:spTree>
    <p:extLst>
      <p:ext uri="{BB962C8B-B14F-4D97-AF65-F5344CB8AC3E}">
        <p14:creationId xmlns:p14="http://schemas.microsoft.com/office/powerpoint/2010/main" val="332957870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rutherfordjournal.org/images/020104-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1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r" rtl="1"/>
            <a:r>
              <a:rPr lang="fa-IR" dirty="0" smtClean="0"/>
              <a:t>پایه و اساس امواج الیوت</a:t>
            </a:r>
            <a:endParaRPr lang="en-US" dirty="0"/>
          </a:p>
        </p:txBody>
      </p:sp>
      <p:sp>
        <p:nvSpPr>
          <p:cNvPr id="3" name="Content Placeholder 2"/>
          <p:cNvSpPr>
            <a:spLocks noGrp="1"/>
          </p:cNvSpPr>
          <p:nvPr>
            <p:ph idx="1"/>
          </p:nvPr>
        </p:nvSpPr>
        <p:spPr>
          <a:xfrm>
            <a:off x="5984110" y="1825625"/>
            <a:ext cx="5369689" cy="4351338"/>
          </a:xfrm>
        </p:spPr>
        <p:txBody>
          <a:bodyPr/>
          <a:lstStyle/>
          <a:p>
            <a:pPr algn="r" rtl="1"/>
            <a:r>
              <a:rPr lang="fa-IR" dirty="0" smtClean="0">
                <a:cs typeface="B Jalal" panose="00000400000000000000" pitchFamily="2" charset="-78"/>
              </a:rPr>
              <a:t>نظریه در سال 1938 منتشر شد</a:t>
            </a:r>
          </a:p>
          <a:p>
            <a:pPr algn="r" rtl="1"/>
            <a:r>
              <a:rPr lang="fa-IR" dirty="0" smtClean="0">
                <a:cs typeface="B Jalal" panose="00000400000000000000" pitchFamily="2" charset="-78"/>
              </a:rPr>
              <a:t>در این نظریه از امواج الیوت استفاده می شده است </a:t>
            </a:r>
            <a:endParaRPr lang="fa-IR" dirty="0">
              <a:cs typeface="B Jalal" panose="00000400000000000000" pitchFamily="2" charset="-78"/>
            </a:endParaRPr>
          </a:p>
          <a:p>
            <a:pPr algn="r" rtl="1"/>
            <a:endParaRPr lang="en-US" dirty="0">
              <a:cs typeface="B Jalal" panose="00000400000000000000" pitchFamily="2" charset="-78"/>
            </a:endParaRPr>
          </a:p>
        </p:txBody>
      </p:sp>
    </p:spTree>
    <p:extLst>
      <p:ext uri="{BB962C8B-B14F-4D97-AF65-F5344CB8AC3E}">
        <p14:creationId xmlns:p14="http://schemas.microsoft.com/office/powerpoint/2010/main" val="1958188367"/>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امواج جنبشی( </a:t>
            </a:r>
            <a:r>
              <a:rPr lang="en-US" dirty="0" smtClean="0"/>
              <a:t>impulsive</a:t>
            </a:r>
            <a:r>
              <a:rPr lang="fa-IR" dirty="0" smtClean="0"/>
              <a:t> )</a:t>
            </a:r>
            <a:endParaRPr lang="en-US" dirty="0"/>
          </a:p>
        </p:txBody>
      </p:sp>
      <p:pic>
        <p:nvPicPr>
          <p:cNvPr id="4" name="Picture 3"/>
          <p:cNvPicPr>
            <a:picLocks noChangeAspect="1"/>
          </p:cNvPicPr>
          <p:nvPr/>
        </p:nvPicPr>
        <p:blipFill>
          <a:blip r:embed="rId3"/>
          <a:stretch>
            <a:fillRect/>
          </a:stretch>
        </p:blipFill>
        <p:spPr>
          <a:xfrm>
            <a:off x="6254496" y="3065703"/>
            <a:ext cx="4899850" cy="2809196"/>
          </a:xfrm>
          <a:prstGeom prst="rect">
            <a:avLst/>
          </a:prstGeom>
        </p:spPr>
      </p:pic>
      <p:pic>
        <p:nvPicPr>
          <p:cNvPr id="5" name="Picture 4"/>
          <p:cNvPicPr>
            <a:picLocks noChangeAspect="1"/>
          </p:cNvPicPr>
          <p:nvPr/>
        </p:nvPicPr>
        <p:blipFill>
          <a:blip r:embed="rId4"/>
          <a:stretch>
            <a:fillRect/>
          </a:stretch>
        </p:blipFill>
        <p:spPr>
          <a:xfrm>
            <a:off x="702309" y="3065703"/>
            <a:ext cx="5674107" cy="3120091"/>
          </a:xfrm>
          <a:prstGeom prst="rect">
            <a:avLst/>
          </a:prstGeom>
        </p:spPr>
      </p:pic>
    </p:spTree>
    <p:extLst>
      <p:ext uri="{BB962C8B-B14F-4D97-AF65-F5344CB8AC3E}">
        <p14:creationId xmlns:p14="http://schemas.microsoft.com/office/powerpoint/2010/main" val="3221308968"/>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امواج جنبشی</a:t>
            </a:r>
            <a:endParaRPr lang="en-US" dirty="0"/>
          </a:p>
        </p:txBody>
      </p:sp>
      <p:pic>
        <p:nvPicPr>
          <p:cNvPr id="3" name="Picture 2"/>
          <p:cNvPicPr>
            <a:picLocks noChangeAspect="1"/>
          </p:cNvPicPr>
          <p:nvPr/>
        </p:nvPicPr>
        <p:blipFill>
          <a:blip r:embed="rId3"/>
          <a:stretch>
            <a:fillRect/>
          </a:stretch>
        </p:blipFill>
        <p:spPr>
          <a:xfrm>
            <a:off x="2059971" y="1471006"/>
            <a:ext cx="8072057" cy="5092671"/>
          </a:xfrm>
          <a:prstGeom prst="rect">
            <a:avLst/>
          </a:prstGeom>
        </p:spPr>
      </p:pic>
    </p:spTree>
    <p:extLst>
      <p:ext uri="{BB962C8B-B14F-4D97-AF65-F5344CB8AC3E}">
        <p14:creationId xmlns:p14="http://schemas.microsoft.com/office/powerpoint/2010/main" val="4043215290"/>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امواج جنبشی</a:t>
            </a:r>
            <a:endParaRPr lang="en-US" dirty="0"/>
          </a:p>
        </p:txBody>
      </p:sp>
      <p:pic>
        <p:nvPicPr>
          <p:cNvPr id="4" name="Picture 3"/>
          <p:cNvPicPr>
            <a:picLocks noChangeAspect="1"/>
          </p:cNvPicPr>
          <p:nvPr/>
        </p:nvPicPr>
        <p:blipFill>
          <a:blip r:embed="rId3"/>
          <a:stretch>
            <a:fillRect/>
          </a:stretch>
        </p:blipFill>
        <p:spPr>
          <a:xfrm>
            <a:off x="2310948" y="1690688"/>
            <a:ext cx="7570103" cy="4906427"/>
          </a:xfrm>
          <a:prstGeom prst="rect">
            <a:avLst/>
          </a:prstGeom>
        </p:spPr>
      </p:pic>
    </p:spTree>
    <p:extLst>
      <p:ext uri="{BB962C8B-B14F-4D97-AF65-F5344CB8AC3E}">
        <p14:creationId xmlns:p14="http://schemas.microsoft.com/office/powerpoint/2010/main" val="841707100"/>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امواج جنبشی</a:t>
            </a:r>
            <a:endParaRPr lang="en-US" dirty="0"/>
          </a:p>
        </p:txBody>
      </p:sp>
      <p:pic>
        <p:nvPicPr>
          <p:cNvPr id="4" name="Picture 3"/>
          <p:cNvPicPr>
            <a:picLocks noChangeAspect="1"/>
          </p:cNvPicPr>
          <p:nvPr/>
        </p:nvPicPr>
        <p:blipFill>
          <a:blip r:embed="rId3"/>
          <a:stretch>
            <a:fillRect/>
          </a:stretch>
        </p:blipFill>
        <p:spPr>
          <a:xfrm>
            <a:off x="996696" y="3024937"/>
            <a:ext cx="4685852" cy="3037051"/>
          </a:xfrm>
          <a:prstGeom prst="rect">
            <a:avLst/>
          </a:prstGeom>
        </p:spPr>
      </p:pic>
      <p:pic>
        <p:nvPicPr>
          <p:cNvPr id="3" name="Picture 2"/>
          <p:cNvPicPr>
            <a:picLocks noChangeAspect="1"/>
          </p:cNvPicPr>
          <p:nvPr/>
        </p:nvPicPr>
        <p:blipFill>
          <a:blip r:embed="rId4"/>
          <a:stretch>
            <a:fillRect/>
          </a:stretch>
        </p:blipFill>
        <p:spPr>
          <a:xfrm>
            <a:off x="7473696" y="3024937"/>
            <a:ext cx="4462776" cy="3054123"/>
          </a:xfrm>
          <a:prstGeom prst="rect">
            <a:avLst/>
          </a:prstGeom>
        </p:spPr>
      </p:pic>
    </p:spTree>
    <p:extLst>
      <p:ext uri="{BB962C8B-B14F-4D97-AF65-F5344CB8AC3E}">
        <p14:creationId xmlns:p14="http://schemas.microsoft.com/office/powerpoint/2010/main" val="166000010"/>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سه نوع امواج جنبشی</a:t>
            </a:r>
            <a:endParaRPr lang="en-US" dirty="0"/>
          </a:p>
        </p:txBody>
      </p:sp>
      <p:sp>
        <p:nvSpPr>
          <p:cNvPr id="5" name="Content Placeholder 2"/>
          <p:cNvSpPr>
            <a:spLocks noGrp="1"/>
          </p:cNvSpPr>
          <p:nvPr>
            <p:ph idx="1"/>
          </p:nvPr>
        </p:nvSpPr>
        <p:spPr/>
        <p:txBody>
          <a:bodyPr/>
          <a:lstStyle/>
          <a:p>
            <a:pPr algn="r" rtl="1"/>
            <a:r>
              <a:rPr lang="fa-IR" dirty="0" smtClean="0">
                <a:cs typeface="B Jalal" panose="00000400000000000000" pitchFamily="2" charset="-78"/>
              </a:rPr>
              <a:t>حرکتی ( </a:t>
            </a:r>
            <a:r>
              <a:rPr lang="en-US" dirty="0" smtClean="0">
                <a:cs typeface="B Jalal" panose="00000400000000000000" pitchFamily="2" charset="-78"/>
              </a:rPr>
              <a:t>impulse </a:t>
            </a:r>
            <a:r>
              <a:rPr lang="fa-IR" dirty="0" smtClean="0">
                <a:cs typeface="B Jalal" panose="00000400000000000000" pitchFamily="2" charset="-78"/>
              </a:rPr>
              <a:t> )</a:t>
            </a:r>
          </a:p>
          <a:p>
            <a:pPr algn="r" rtl="1"/>
            <a:r>
              <a:rPr lang="fa-IR" dirty="0" smtClean="0">
                <a:cs typeface="B Jalal" panose="00000400000000000000" pitchFamily="2" charset="-78"/>
              </a:rPr>
              <a:t>مورب خاتمه دهنده</a:t>
            </a:r>
          </a:p>
          <a:p>
            <a:pPr algn="r" rtl="1"/>
            <a:r>
              <a:rPr lang="fa-IR" dirty="0" smtClean="0">
                <a:cs typeface="B Jalal" panose="00000400000000000000" pitchFamily="2" charset="-78"/>
              </a:rPr>
              <a:t>مورب پیشتاز</a:t>
            </a:r>
            <a:endParaRPr lang="en-US" dirty="0">
              <a:cs typeface="B Jalal" panose="00000400000000000000" pitchFamily="2" charset="-78"/>
            </a:endParaRPr>
          </a:p>
        </p:txBody>
      </p:sp>
      <p:pic>
        <p:nvPicPr>
          <p:cNvPr id="6" name="Picture 5"/>
          <p:cNvPicPr>
            <a:picLocks noChangeAspect="1"/>
          </p:cNvPicPr>
          <p:nvPr/>
        </p:nvPicPr>
        <p:blipFill>
          <a:blip r:embed="rId3"/>
          <a:stretch>
            <a:fillRect/>
          </a:stretch>
        </p:blipFill>
        <p:spPr>
          <a:xfrm>
            <a:off x="838200" y="4160521"/>
            <a:ext cx="1742206" cy="2016442"/>
          </a:xfrm>
          <a:prstGeom prst="rect">
            <a:avLst/>
          </a:prstGeom>
        </p:spPr>
      </p:pic>
      <p:pic>
        <p:nvPicPr>
          <p:cNvPr id="7" name="Picture 6"/>
          <p:cNvPicPr>
            <a:picLocks noChangeAspect="1"/>
          </p:cNvPicPr>
          <p:nvPr/>
        </p:nvPicPr>
        <p:blipFill>
          <a:blip r:embed="rId4"/>
          <a:stretch>
            <a:fillRect/>
          </a:stretch>
        </p:blipFill>
        <p:spPr>
          <a:xfrm>
            <a:off x="2709070" y="3936295"/>
            <a:ext cx="2228690" cy="2464893"/>
          </a:xfrm>
          <a:prstGeom prst="rect">
            <a:avLst/>
          </a:prstGeom>
        </p:spPr>
      </p:pic>
      <p:pic>
        <p:nvPicPr>
          <p:cNvPr id="8" name="Picture 7"/>
          <p:cNvPicPr>
            <a:picLocks noChangeAspect="1"/>
          </p:cNvPicPr>
          <p:nvPr/>
        </p:nvPicPr>
        <p:blipFill>
          <a:blip r:embed="rId5"/>
          <a:stretch>
            <a:fillRect/>
          </a:stretch>
        </p:blipFill>
        <p:spPr>
          <a:xfrm>
            <a:off x="5705254" y="3832528"/>
            <a:ext cx="2206752" cy="2344435"/>
          </a:xfrm>
          <a:prstGeom prst="rect">
            <a:avLst/>
          </a:prstGeom>
        </p:spPr>
      </p:pic>
    </p:spTree>
    <p:extLst>
      <p:ext uri="{BB962C8B-B14F-4D97-AF65-F5344CB8AC3E}">
        <p14:creationId xmlns:p14="http://schemas.microsoft.com/office/powerpoint/2010/main" val="3326757228"/>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t>موج جنبشی (</a:t>
            </a:r>
            <a:r>
              <a:rPr lang="en-US" sz="4000" dirty="0" smtClean="0"/>
              <a:t>impulsive</a:t>
            </a:r>
            <a:r>
              <a:rPr lang="fa-IR" sz="4000" dirty="0" smtClean="0"/>
              <a:t>)از نوع حرکتی</a:t>
            </a:r>
            <a:r>
              <a:rPr lang="en-US" sz="4000" dirty="0" smtClean="0"/>
              <a:t> </a:t>
            </a:r>
            <a:r>
              <a:rPr lang="fa-IR" sz="4000" dirty="0" smtClean="0"/>
              <a:t> ( </a:t>
            </a:r>
            <a:r>
              <a:rPr lang="en-US" sz="4000" dirty="0" smtClean="0"/>
              <a:t>impulse</a:t>
            </a:r>
            <a:r>
              <a:rPr lang="fa-IR" sz="4000" dirty="0" smtClean="0"/>
              <a:t>)</a:t>
            </a:r>
            <a:endParaRPr lang="en-US" sz="4000" dirty="0"/>
          </a:p>
        </p:txBody>
      </p:sp>
      <p:sp>
        <p:nvSpPr>
          <p:cNvPr id="5" name="Content Placeholder 2"/>
          <p:cNvSpPr>
            <a:spLocks noGrp="1"/>
          </p:cNvSpPr>
          <p:nvPr>
            <p:ph idx="1"/>
          </p:nvPr>
        </p:nvSpPr>
        <p:spPr>
          <a:xfrm>
            <a:off x="5669280" y="1825625"/>
            <a:ext cx="5684520" cy="4351338"/>
          </a:xfrm>
        </p:spPr>
        <p:txBody>
          <a:bodyPr/>
          <a:lstStyle/>
          <a:p>
            <a:pPr algn="r" rtl="1"/>
            <a:r>
              <a:rPr lang="fa-IR" sz="2000" dirty="0" smtClean="0">
                <a:cs typeface="B Jalal" panose="00000400000000000000" pitchFamily="2" charset="-78"/>
              </a:rPr>
              <a:t>رایج هستند و اغلب موج های جنبشی از این نوع هستند</a:t>
            </a:r>
          </a:p>
          <a:p>
            <a:pPr algn="r" rtl="1"/>
            <a:r>
              <a:rPr lang="fa-IR" sz="2000" dirty="0" smtClean="0">
                <a:cs typeface="B Jalal" panose="00000400000000000000" pitchFamily="2" charset="-78"/>
              </a:rPr>
              <a:t>از 5 حرکت مجزا تشکیل شده اند</a:t>
            </a:r>
          </a:p>
          <a:p>
            <a:pPr lvl="1" algn="r" rtl="1"/>
            <a:r>
              <a:rPr lang="fa-IR" sz="1600" dirty="0" smtClean="0">
                <a:cs typeface="B Jalal" panose="00000400000000000000" pitchFamily="2" charset="-78"/>
              </a:rPr>
              <a:t>موج 1 در جهت اصلی حرکت</a:t>
            </a:r>
          </a:p>
          <a:p>
            <a:pPr lvl="1" algn="r" rtl="1"/>
            <a:r>
              <a:rPr lang="fa-IR" sz="1600" dirty="0" smtClean="0">
                <a:cs typeface="B Jalal" panose="00000400000000000000" pitchFamily="2" charset="-78"/>
              </a:rPr>
              <a:t>موج 2 به عنوان اصلاح</a:t>
            </a:r>
          </a:p>
          <a:p>
            <a:pPr lvl="1" algn="r" rtl="1"/>
            <a:r>
              <a:rPr lang="fa-IR" sz="1600" dirty="0" smtClean="0">
                <a:cs typeface="B Jalal" panose="00000400000000000000" pitchFamily="2" charset="-78"/>
              </a:rPr>
              <a:t>موج3 به عنوان یک حرکت قوی در جهت روند اصلی</a:t>
            </a:r>
          </a:p>
          <a:p>
            <a:pPr lvl="1" algn="r" rtl="1"/>
            <a:r>
              <a:rPr lang="fa-IR" sz="1600" dirty="0" smtClean="0">
                <a:cs typeface="B Jalal" panose="00000400000000000000" pitchFamily="2" charset="-78"/>
              </a:rPr>
              <a:t>موج 4 به عنوان یک اصلاح</a:t>
            </a:r>
          </a:p>
          <a:p>
            <a:pPr lvl="1" algn="r" rtl="1"/>
            <a:r>
              <a:rPr lang="fa-IR" sz="1600" dirty="0" smtClean="0">
                <a:cs typeface="B Jalal" panose="00000400000000000000" pitchFamily="2" charset="-78"/>
              </a:rPr>
              <a:t>موج 5 اخرین تلاش در جهت روند اصلی</a:t>
            </a:r>
          </a:p>
          <a:p>
            <a:pPr algn="r" rtl="1"/>
            <a:r>
              <a:rPr lang="fa-IR" sz="2000" dirty="0" smtClean="0">
                <a:cs typeface="B Jalal" panose="00000400000000000000" pitchFamily="2" charset="-78"/>
              </a:rPr>
              <a:t>در جهت روند پر قدرت حرکت می کنند</a:t>
            </a:r>
          </a:p>
          <a:p>
            <a:pPr algn="r" rtl="1"/>
            <a:endParaRPr lang="fa-IR" dirty="0" smtClean="0">
              <a:cs typeface="B Jalal" panose="00000400000000000000" pitchFamily="2" charset="-78"/>
            </a:endParaRPr>
          </a:p>
        </p:txBody>
      </p:sp>
      <p:pic>
        <p:nvPicPr>
          <p:cNvPr id="6" name="Picture 5"/>
          <p:cNvPicPr>
            <a:picLocks noChangeAspect="1"/>
          </p:cNvPicPr>
          <p:nvPr/>
        </p:nvPicPr>
        <p:blipFill>
          <a:blip r:embed="rId3"/>
          <a:stretch>
            <a:fillRect/>
          </a:stretch>
        </p:blipFill>
        <p:spPr>
          <a:xfrm>
            <a:off x="838200" y="1825626"/>
            <a:ext cx="3759556" cy="4351338"/>
          </a:xfrm>
          <a:prstGeom prst="rect">
            <a:avLst/>
          </a:prstGeom>
        </p:spPr>
      </p:pic>
    </p:spTree>
    <p:extLst>
      <p:ext uri="{BB962C8B-B14F-4D97-AF65-F5344CB8AC3E}">
        <p14:creationId xmlns:p14="http://schemas.microsoft.com/office/powerpoint/2010/main" val="2532751783"/>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4000" dirty="0"/>
              <a:t>موج جنبشی (</a:t>
            </a:r>
            <a:r>
              <a:rPr lang="en-US" sz="4000" dirty="0"/>
              <a:t>impulsive</a:t>
            </a:r>
            <a:r>
              <a:rPr lang="fa-IR" sz="4000" dirty="0"/>
              <a:t>)از نوع حرکتی</a:t>
            </a:r>
            <a:r>
              <a:rPr lang="en-US" sz="4000" dirty="0"/>
              <a:t> </a:t>
            </a:r>
            <a:r>
              <a:rPr lang="fa-IR" sz="4000" dirty="0"/>
              <a:t> ( </a:t>
            </a:r>
            <a:r>
              <a:rPr lang="en-US" sz="4000" dirty="0"/>
              <a:t>impulse</a:t>
            </a:r>
            <a:r>
              <a:rPr lang="fa-IR" sz="4000" dirty="0"/>
              <a:t>)</a:t>
            </a:r>
            <a:endParaRPr lang="en-US" sz="4000" dirty="0"/>
          </a:p>
        </p:txBody>
      </p:sp>
      <p:sp>
        <p:nvSpPr>
          <p:cNvPr id="5" name="Content Placeholder 2"/>
          <p:cNvSpPr>
            <a:spLocks noGrp="1"/>
          </p:cNvSpPr>
          <p:nvPr>
            <p:ph idx="1"/>
          </p:nvPr>
        </p:nvSpPr>
        <p:spPr>
          <a:xfrm>
            <a:off x="5669280" y="1825625"/>
            <a:ext cx="5684520" cy="4351338"/>
          </a:xfrm>
        </p:spPr>
        <p:txBody>
          <a:bodyPr/>
          <a:lstStyle/>
          <a:p>
            <a:pPr algn="r" rtl="1"/>
            <a:r>
              <a:rPr lang="fa-IR" sz="2000" dirty="0" smtClean="0">
                <a:cs typeface="B Jalal" panose="00000400000000000000" pitchFamily="2" charset="-78"/>
              </a:rPr>
              <a:t>سه قانون گفته شده رعایت می شوند</a:t>
            </a:r>
          </a:p>
          <a:p>
            <a:pPr marL="914400" lvl="1" indent="-457200" algn="r" rtl="1">
              <a:buFont typeface="+mj-lt"/>
              <a:buAutoNum type="arabicPeriod"/>
            </a:pPr>
            <a:r>
              <a:rPr lang="fa-IR" dirty="0" smtClean="0">
                <a:cs typeface="B Jalal" panose="00000400000000000000" pitchFamily="2" charset="-78"/>
              </a:rPr>
              <a:t>موج 2 به بیش از 100% موج 1 نفوذ نمی کند</a:t>
            </a:r>
          </a:p>
        </p:txBody>
      </p:sp>
      <p:pic>
        <p:nvPicPr>
          <p:cNvPr id="3" name="Picture 2"/>
          <p:cNvPicPr>
            <a:picLocks noChangeAspect="1"/>
          </p:cNvPicPr>
          <p:nvPr/>
        </p:nvPicPr>
        <p:blipFill>
          <a:blip r:embed="rId3"/>
          <a:stretch>
            <a:fillRect/>
          </a:stretch>
        </p:blipFill>
        <p:spPr>
          <a:xfrm>
            <a:off x="1036865" y="1760102"/>
            <a:ext cx="4084891" cy="4515895"/>
          </a:xfrm>
          <a:prstGeom prst="rect">
            <a:avLst/>
          </a:prstGeom>
        </p:spPr>
      </p:pic>
      <p:pic>
        <p:nvPicPr>
          <p:cNvPr id="4" name="Picture 3"/>
          <p:cNvPicPr>
            <a:picLocks noChangeAspect="1"/>
          </p:cNvPicPr>
          <p:nvPr/>
        </p:nvPicPr>
        <p:blipFill>
          <a:blip r:embed="rId4"/>
          <a:stretch>
            <a:fillRect/>
          </a:stretch>
        </p:blipFill>
        <p:spPr>
          <a:xfrm>
            <a:off x="5669280" y="3113556"/>
            <a:ext cx="3060192" cy="3346108"/>
          </a:xfrm>
          <a:prstGeom prst="rect">
            <a:avLst/>
          </a:prstGeom>
        </p:spPr>
      </p:pic>
    </p:spTree>
    <p:extLst>
      <p:ext uri="{BB962C8B-B14F-4D97-AF65-F5344CB8AC3E}">
        <p14:creationId xmlns:p14="http://schemas.microsoft.com/office/powerpoint/2010/main" val="2303397856"/>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t>موج جنبشی (</a:t>
            </a:r>
            <a:r>
              <a:rPr lang="en-US" sz="4000" dirty="0"/>
              <a:t>impulsive</a:t>
            </a:r>
            <a:r>
              <a:rPr lang="fa-IR" sz="4000" dirty="0"/>
              <a:t>)از نوع حرکتی</a:t>
            </a:r>
            <a:r>
              <a:rPr lang="en-US" sz="4000" dirty="0"/>
              <a:t> </a:t>
            </a:r>
            <a:r>
              <a:rPr lang="fa-IR" sz="4000" dirty="0"/>
              <a:t> ( </a:t>
            </a:r>
            <a:r>
              <a:rPr lang="en-US" sz="4000" dirty="0"/>
              <a:t>impulse</a:t>
            </a:r>
            <a:r>
              <a:rPr lang="fa-IR" sz="4000" dirty="0"/>
              <a:t>)</a:t>
            </a:r>
            <a:endParaRPr lang="en-US" sz="4000" dirty="0"/>
          </a:p>
        </p:txBody>
      </p:sp>
      <p:sp>
        <p:nvSpPr>
          <p:cNvPr id="5" name="Content Placeholder 2"/>
          <p:cNvSpPr>
            <a:spLocks noGrp="1"/>
          </p:cNvSpPr>
          <p:nvPr>
            <p:ph idx="1"/>
          </p:nvPr>
        </p:nvSpPr>
        <p:spPr>
          <a:xfrm>
            <a:off x="5669280" y="1825625"/>
            <a:ext cx="5684520" cy="4351338"/>
          </a:xfrm>
        </p:spPr>
        <p:txBody>
          <a:bodyPr/>
          <a:lstStyle/>
          <a:p>
            <a:pPr algn="r" rtl="1"/>
            <a:r>
              <a:rPr lang="fa-IR" sz="2000" dirty="0" smtClean="0">
                <a:cs typeface="B Jalal" panose="00000400000000000000" pitchFamily="2" charset="-78"/>
              </a:rPr>
              <a:t>سه قانون گفته شده رعایت می شوند</a:t>
            </a:r>
          </a:p>
          <a:p>
            <a:pPr marL="457200" lvl="1" indent="0" algn="r" rtl="1">
              <a:buNone/>
            </a:pPr>
            <a:r>
              <a:rPr lang="fa-IR" dirty="0" smtClean="0">
                <a:cs typeface="B Jalal" panose="00000400000000000000" pitchFamily="2" charset="-78"/>
              </a:rPr>
              <a:t>2. موج 3 کوتاهترین موج نیست</a:t>
            </a:r>
          </a:p>
        </p:txBody>
      </p:sp>
      <p:pic>
        <p:nvPicPr>
          <p:cNvPr id="3" name="Picture 2"/>
          <p:cNvPicPr>
            <a:picLocks noChangeAspect="1"/>
          </p:cNvPicPr>
          <p:nvPr/>
        </p:nvPicPr>
        <p:blipFill>
          <a:blip r:embed="rId3"/>
          <a:stretch>
            <a:fillRect/>
          </a:stretch>
        </p:blipFill>
        <p:spPr>
          <a:xfrm>
            <a:off x="1036865" y="1738313"/>
            <a:ext cx="4084891" cy="4515895"/>
          </a:xfrm>
          <a:prstGeom prst="rect">
            <a:avLst/>
          </a:prstGeom>
        </p:spPr>
      </p:pic>
      <p:pic>
        <p:nvPicPr>
          <p:cNvPr id="6" name="Picture 5"/>
          <p:cNvPicPr>
            <a:picLocks noChangeAspect="1"/>
          </p:cNvPicPr>
          <p:nvPr/>
        </p:nvPicPr>
        <p:blipFill>
          <a:blip r:embed="rId4"/>
          <a:stretch>
            <a:fillRect/>
          </a:stretch>
        </p:blipFill>
        <p:spPr>
          <a:xfrm>
            <a:off x="4642675" y="3223428"/>
            <a:ext cx="3447669" cy="3379302"/>
          </a:xfrm>
          <a:prstGeom prst="rect">
            <a:avLst/>
          </a:prstGeom>
        </p:spPr>
      </p:pic>
    </p:spTree>
    <p:extLst>
      <p:ext uri="{BB962C8B-B14F-4D97-AF65-F5344CB8AC3E}">
        <p14:creationId xmlns:p14="http://schemas.microsoft.com/office/powerpoint/2010/main" val="1709110554"/>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a:t>موج جنبشی (</a:t>
            </a:r>
            <a:r>
              <a:rPr lang="en-US" sz="4000" dirty="0"/>
              <a:t>impulsive</a:t>
            </a:r>
            <a:r>
              <a:rPr lang="fa-IR" sz="4000" dirty="0"/>
              <a:t>)از نوع حرکتی</a:t>
            </a:r>
            <a:r>
              <a:rPr lang="en-US" sz="4000" dirty="0"/>
              <a:t> </a:t>
            </a:r>
            <a:r>
              <a:rPr lang="fa-IR" sz="4000" dirty="0"/>
              <a:t> ( </a:t>
            </a:r>
            <a:r>
              <a:rPr lang="en-US" sz="4000" dirty="0"/>
              <a:t>impulse</a:t>
            </a:r>
            <a:r>
              <a:rPr lang="fa-IR" sz="4000" dirty="0"/>
              <a:t>)</a:t>
            </a:r>
            <a:endParaRPr lang="en-US" sz="4000" dirty="0"/>
          </a:p>
        </p:txBody>
      </p:sp>
      <p:sp>
        <p:nvSpPr>
          <p:cNvPr id="5" name="Content Placeholder 2"/>
          <p:cNvSpPr>
            <a:spLocks noGrp="1"/>
          </p:cNvSpPr>
          <p:nvPr>
            <p:ph idx="1"/>
          </p:nvPr>
        </p:nvSpPr>
        <p:spPr>
          <a:xfrm>
            <a:off x="5669280" y="1825625"/>
            <a:ext cx="5684520" cy="4351338"/>
          </a:xfrm>
        </p:spPr>
        <p:txBody>
          <a:bodyPr/>
          <a:lstStyle/>
          <a:p>
            <a:pPr algn="r" rtl="1"/>
            <a:r>
              <a:rPr lang="fa-IR" sz="2000" dirty="0" smtClean="0">
                <a:cs typeface="B Jalal" panose="00000400000000000000" pitchFamily="2" charset="-78"/>
              </a:rPr>
              <a:t>سه قانون گفته شده رعایت می شوند</a:t>
            </a:r>
          </a:p>
          <a:p>
            <a:pPr marL="457200" lvl="1" indent="0" algn="r" rtl="1">
              <a:buNone/>
            </a:pPr>
            <a:r>
              <a:rPr lang="fa-IR" dirty="0" smtClean="0">
                <a:cs typeface="B Jalal" panose="00000400000000000000" pitchFamily="2" charset="-78"/>
              </a:rPr>
              <a:t>3. موج 4 به قلمرو موج 1 نفوذ نمی کند</a:t>
            </a:r>
          </a:p>
        </p:txBody>
      </p:sp>
      <p:pic>
        <p:nvPicPr>
          <p:cNvPr id="3" name="Picture 2"/>
          <p:cNvPicPr>
            <a:picLocks noChangeAspect="1"/>
          </p:cNvPicPr>
          <p:nvPr/>
        </p:nvPicPr>
        <p:blipFill>
          <a:blip r:embed="rId3"/>
          <a:stretch>
            <a:fillRect/>
          </a:stretch>
        </p:blipFill>
        <p:spPr>
          <a:xfrm>
            <a:off x="838200" y="1743346"/>
            <a:ext cx="4084891" cy="4515895"/>
          </a:xfrm>
          <a:prstGeom prst="rect">
            <a:avLst/>
          </a:prstGeom>
        </p:spPr>
      </p:pic>
      <p:pic>
        <p:nvPicPr>
          <p:cNvPr id="4" name="Picture 3"/>
          <p:cNvPicPr>
            <a:picLocks noChangeAspect="1"/>
          </p:cNvPicPr>
          <p:nvPr/>
        </p:nvPicPr>
        <p:blipFill>
          <a:blip r:embed="rId4"/>
          <a:stretch>
            <a:fillRect/>
          </a:stretch>
        </p:blipFill>
        <p:spPr>
          <a:xfrm>
            <a:off x="4642675" y="3467029"/>
            <a:ext cx="3548444" cy="3101982"/>
          </a:xfrm>
          <a:prstGeom prst="rect">
            <a:avLst/>
          </a:prstGeom>
        </p:spPr>
      </p:pic>
    </p:spTree>
    <p:extLst>
      <p:ext uri="{BB962C8B-B14F-4D97-AF65-F5344CB8AC3E}">
        <p14:creationId xmlns:p14="http://schemas.microsoft.com/office/powerpoint/2010/main" val="3138002786"/>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موج جنبشی از نوع مورب (</a:t>
            </a:r>
            <a:r>
              <a:rPr lang="en-US" dirty="0" smtClean="0"/>
              <a:t>diagonal </a:t>
            </a:r>
            <a:r>
              <a:rPr lang="fa-IR" dirty="0" smtClean="0"/>
              <a:t>)</a:t>
            </a:r>
            <a:endParaRPr lang="en-US" dirty="0"/>
          </a:p>
        </p:txBody>
      </p:sp>
      <p:sp>
        <p:nvSpPr>
          <p:cNvPr id="5" name="Content Placeholder 2"/>
          <p:cNvSpPr>
            <a:spLocks noGrp="1"/>
          </p:cNvSpPr>
          <p:nvPr>
            <p:ph idx="1"/>
          </p:nvPr>
        </p:nvSpPr>
        <p:spPr>
          <a:xfrm>
            <a:off x="5669280" y="1825625"/>
            <a:ext cx="5684520" cy="4351338"/>
          </a:xfrm>
        </p:spPr>
        <p:txBody>
          <a:bodyPr/>
          <a:lstStyle/>
          <a:p>
            <a:pPr marL="514350" indent="-514350" algn="r" rtl="1">
              <a:buFont typeface="+mj-lt"/>
              <a:buAutoNum type="arabicPeriod"/>
            </a:pPr>
            <a:r>
              <a:rPr lang="fa-IR" dirty="0" smtClean="0">
                <a:cs typeface="B Jalal" panose="00000400000000000000" pitchFamily="2" charset="-78"/>
              </a:rPr>
              <a:t>ساختار متفاوت با امواج حرکتی به گونه ای که  موج های حرکتی با قدرت در جهت روند حرکت می کنند...</a:t>
            </a:r>
          </a:p>
          <a:p>
            <a:pPr marL="514350" indent="-514350" algn="r" rtl="1">
              <a:buFont typeface="+mj-lt"/>
              <a:buAutoNum type="arabicPeriod"/>
            </a:pPr>
            <a:r>
              <a:rPr lang="fa-IR" dirty="0" smtClean="0">
                <a:cs typeface="B Jalal" panose="00000400000000000000" pitchFamily="2" charset="-78"/>
              </a:rPr>
              <a:t>برخلاف امواج عادی ممکن است موج 4 به یک نفوذ کند!</a:t>
            </a:r>
          </a:p>
          <a:p>
            <a:pPr marL="514350" indent="-514350" algn="r" rtl="1">
              <a:buFont typeface="+mj-lt"/>
              <a:buAutoNum type="arabicPeriod"/>
            </a:pPr>
            <a:r>
              <a:rPr lang="fa-IR" dirty="0" smtClean="0">
                <a:cs typeface="B Jalal" panose="00000400000000000000" pitchFamily="2" charset="-78"/>
              </a:rPr>
              <a:t>معمولا حالت همگرا دارند </a:t>
            </a:r>
          </a:p>
          <a:p>
            <a:pPr algn="r" rtl="1"/>
            <a:endParaRPr lang="fa-IR" dirty="0" smtClean="0">
              <a:cs typeface="B Jalal" panose="00000400000000000000" pitchFamily="2" charset="-78"/>
            </a:endParaRPr>
          </a:p>
        </p:txBody>
      </p:sp>
      <p:pic>
        <p:nvPicPr>
          <p:cNvPr id="4" name="Picture 3"/>
          <p:cNvPicPr>
            <a:picLocks noChangeAspect="1"/>
          </p:cNvPicPr>
          <p:nvPr/>
        </p:nvPicPr>
        <p:blipFill>
          <a:blip r:embed="rId3"/>
          <a:stretch>
            <a:fillRect/>
          </a:stretch>
        </p:blipFill>
        <p:spPr>
          <a:xfrm>
            <a:off x="1601440" y="2337142"/>
            <a:ext cx="3444404" cy="4182491"/>
          </a:xfrm>
          <a:prstGeom prst="rect">
            <a:avLst/>
          </a:prstGeom>
        </p:spPr>
      </p:pic>
    </p:spTree>
    <p:extLst>
      <p:ext uri="{BB962C8B-B14F-4D97-AF65-F5344CB8AC3E}">
        <p14:creationId xmlns:p14="http://schemas.microsoft.com/office/powerpoint/2010/main" val="25809777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پایه و اساس امواج الیوت</a:t>
            </a:r>
            <a:endParaRPr lang="en-US" dirty="0"/>
          </a:p>
        </p:txBody>
      </p:sp>
      <p:sp>
        <p:nvSpPr>
          <p:cNvPr id="3" name="Content Placeholder 2"/>
          <p:cNvSpPr>
            <a:spLocks noGrp="1"/>
          </p:cNvSpPr>
          <p:nvPr>
            <p:ph idx="1"/>
          </p:nvPr>
        </p:nvSpPr>
        <p:spPr>
          <a:xfrm>
            <a:off x="5340096" y="1825625"/>
            <a:ext cx="6013704" cy="4351338"/>
          </a:xfrm>
        </p:spPr>
        <p:txBody>
          <a:bodyPr/>
          <a:lstStyle/>
          <a:p>
            <a:pPr algn="r" rtl="1"/>
            <a:r>
              <a:rPr lang="fa-IR" dirty="0" smtClean="0">
                <a:cs typeface="B Jalal" panose="00000400000000000000" pitchFamily="2" charset="-78"/>
              </a:rPr>
              <a:t>در این دوره این امواج را خواهیم شناخت</a:t>
            </a:r>
            <a:endParaRPr lang="en-US" dirty="0">
              <a:cs typeface="B Jalal" panose="00000400000000000000" pitchFamily="2" charset="-78"/>
            </a:endParaRPr>
          </a:p>
        </p:txBody>
      </p:sp>
      <p:pic>
        <p:nvPicPr>
          <p:cNvPr id="2050" name="Picture 2" descr="http://www.onlinetradingconcepts.com/images/technicalanalysis/ElliottWave.gif"/>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000"/>
          <a:stretch/>
        </p:blipFill>
        <p:spPr bwMode="auto">
          <a:xfrm>
            <a:off x="2198275" y="2976563"/>
            <a:ext cx="4953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91686"/>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موج جنبشی از نوع مورب (</a:t>
            </a:r>
            <a:r>
              <a:rPr lang="en-US" dirty="0"/>
              <a:t>diagonal </a:t>
            </a:r>
            <a:r>
              <a:rPr lang="fa-IR" dirty="0"/>
              <a:t>)</a:t>
            </a:r>
            <a:endParaRPr lang="en-US" dirty="0"/>
          </a:p>
        </p:txBody>
      </p:sp>
      <p:sp>
        <p:nvSpPr>
          <p:cNvPr id="5" name="Content Placeholder 2"/>
          <p:cNvSpPr>
            <a:spLocks noGrp="1"/>
          </p:cNvSpPr>
          <p:nvPr>
            <p:ph idx="1"/>
          </p:nvPr>
        </p:nvSpPr>
        <p:spPr>
          <a:xfrm>
            <a:off x="5669280" y="1825625"/>
            <a:ext cx="5684520" cy="4351338"/>
          </a:xfrm>
        </p:spPr>
        <p:txBody>
          <a:bodyPr/>
          <a:lstStyle/>
          <a:p>
            <a:pPr marL="514350" indent="-514350" algn="r" rtl="1">
              <a:buFont typeface="+mj-lt"/>
              <a:buAutoNum type="arabicPeriod"/>
            </a:pPr>
            <a:r>
              <a:rPr lang="fa-IR" dirty="0" smtClean="0">
                <a:cs typeface="B Jalal" panose="00000400000000000000" pitchFamily="2" charset="-78"/>
              </a:rPr>
              <a:t>ساختار متفاوت با امواج حرکتی به گونه ای که  موج های حرکتی با قدرت در جهت روند حرکت می کنند...</a:t>
            </a:r>
          </a:p>
          <a:p>
            <a:pPr marL="514350" indent="-514350" algn="r" rtl="1">
              <a:buFont typeface="+mj-lt"/>
              <a:buAutoNum type="arabicPeriod"/>
            </a:pPr>
            <a:r>
              <a:rPr lang="fa-IR" dirty="0" smtClean="0">
                <a:cs typeface="B Jalal" panose="00000400000000000000" pitchFamily="2" charset="-78"/>
              </a:rPr>
              <a:t>برخلاف امواج عادی ممکن است موج 4 به یک نفوذ کند!</a:t>
            </a:r>
          </a:p>
          <a:p>
            <a:pPr marL="514350" indent="-514350" algn="r" rtl="1">
              <a:buFont typeface="+mj-lt"/>
              <a:buAutoNum type="arabicPeriod"/>
            </a:pPr>
            <a:r>
              <a:rPr lang="fa-IR" dirty="0" smtClean="0">
                <a:cs typeface="B Jalal" panose="00000400000000000000" pitchFamily="2" charset="-78"/>
              </a:rPr>
              <a:t>معمولا حالت همگرا دارند </a:t>
            </a:r>
          </a:p>
          <a:p>
            <a:pPr algn="r" rtl="1"/>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1087248" y="1448995"/>
            <a:ext cx="3483013" cy="4251325"/>
          </a:xfrm>
          <a:prstGeom prst="rect">
            <a:avLst/>
          </a:prstGeom>
        </p:spPr>
      </p:pic>
    </p:spTree>
    <p:extLst>
      <p:ext uri="{BB962C8B-B14F-4D97-AF65-F5344CB8AC3E}">
        <p14:creationId xmlns:p14="http://schemas.microsoft.com/office/powerpoint/2010/main" val="1041063979"/>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 مورب خاتمه دهنده ( </a:t>
            </a:r>
            <a:r>
              <a:rPr lang="en-US" dirty="0" smtClean="0"/>
              <a:t>Ending diagonal </a:t>
            </a:r>
            <a:r>
              <a:rPr lang="fa-IR" dirty="0" smtClean="0"/>
              <a:t> )</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مورب خاتمه دهنده رایج تر از مورب پیشتاز است</a:t>
            </a:r>
          </a:p>
          <a:p>
            <a:pPr algn="r" rtl="1"/>
            <a:r>
              <a:rPr lang="fa-IR" dirty="0" smtClean="0">
                <a:cs typeface="B Jalal" panose="00000400000000000000" pitchFamily="2" charset="-78"/>
              </a:rPr>
              <a:t>از قانون 3-3-3-3-3 پیروی می کند</a:t>
            </a:r>
          </a:p>
          <a:p>
            <a:pPr algn="r" rtl="1"/>
            <a:r>
              <a:rPr lang="fa-IR" dirty="0" smtClean="0">
                <a:cs typeface="B Jalal" panose="00000400000000000000" pitchFamily="2" charset="-78"/>
              </a:rPr>
              <a:t>در موج 5 یا </a:t>
            </a:r>
            <a:r>
              <a:rPr lang="en-US" dirty="0" smtClean="0">
                <a:cs typeface="B Jalal" panose="00000400000000000000" pitchFamily="2" charset="-78"/>
              </a:rPr>
              <a:t>C</a:t>
            </a:r>
            <a:r>
              <a:rPr lang="fa-IR" dirty="0" smtClean="0">
                <a:cs typeface="B Jalal" panose="00000400000000000000" pitchFamily="2" charset="-78"/>
              </a:rPr>
              <a:t> رخ می دهد (خاتمه )</a:t>
            </a:r>
          </a:p>
          <a:p>
            <a:pPr algn="r" rtl="1"/>
            <a:r>
              <a:rPr lang="fa-IR" dirty="0" smtClean="0">
                <a:cs typeface="B Jalal" panose="00000400000000000000" pitchFamily="2" charset="-78"/>
              </a:rPr>
              <a:t>موج 4 با موج 1 هم پوشانی دارد</a:t>
            </a:r>
          </a:p>
          <a:p>
            <a:pPr algn="r" rtl="1"/>
            <a:r>
              <a:rPr lang="fa-IR" dirty="0" smtClean="0">
                <a:cs typeface="B Jalal" panose="00000400000000000000" pitchFamily="2" charset="-78"/>
              </a:rPr>
              <a:t>معمولا الگو های برگشتی رخ می دهد </a:t>
            </a:r>
          </a:p>
        </p:txBody>
      </p:sp>
      <p:pic>
        <p:nvPicPr>
          <p:cNvPr id="3" name="Picture 2"/>
          <p:cNvPicPr>
            <a:picLocks noChangeAspect="1"/>
          </p:cNvPicPr>
          <p:nvPr/>
        </p:nvPicPr>
        <p:blipFill>
          <a:blip r:embed="rId3"/>
          <a:stretch>
            <a:fillRect/>
          </a:stretch>
        </p:blipFill>
        <p:spPr>
          <a:xfrm>
            <a:off x="838200" y="1416345"/>
            <a:ext cx="3331270" cy="4351338"/>
          </a:xfrm>
          <a:prstGeom prst="rect">
            <a:avLst/>
          </a:prstGeom>
        </p:spPr>
      </p:pic>
      <p:pic>
        <p:nvPicPr>
          <p:cNvPr id="6" name="Picture 5"/>
          <p:cNvPicPr>
            <a:picLocks noChangeAspect="1"/>
          </p:cNvPicPr>
          <p:nvPr/>
        </p:nvPicPr>
        <p:blipFill>
          <a:blip r:embed="rId4"/>
          <a:stretch>
            <a:fillRect/>
          </a:stretch>
        </p:blipFill>
        <p:spPr>
          <a:xfrm>
            <a:off x="1971485" y="4689204"/>
            <a:ext cx="1771460" cy="1846386"/>
          </a:xfrm>
          <a:prstGeom prst="rect">
            <a:avLst/>
          </a:prstGeom>
        </p:spPr>
      </p:pic>
      <p:pic>
        <p:nvPicPr>
          <p:cNvPr id="8" name="Picture 7"/>
          <p:cNvPicPr>
            <a:picLocks noChangeAspect="1"/>
          </p:cNvPicPr>
          <p:nvPr/>
        </p:nvPicPr>
        <p:blipFill>
          <a:blip r:embed="rId5"/>
          <a:stretch>
            <a:fillRect/>
          </a:stretch>
        </p:blipFill>
        <p:spPr>
          <a:xfrm>
            <a:off x="4006597" y="4689204"/>
            <a:ext cx="2106168" cy="1854344"/>
          </a:xfrm>
          <a:prstGeom prst="rect">
            <a:avLst/>
          </a:prstGeom>
        </p:spPr>
      </p:pic>
    </p:spTree>
    <p:extLst>
      <p:ext uri="{BB962C8B-B14F-4D97-AF65-F5344CB8AC3E}">
        <p14:creationId xmlns:p14="http://schemas.microsoft.com/office/powerpoint/2010/main" val="3093179703"/>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مورب پیشتاز ( </a:t>
            </a:r>
            <a:r>
              <a:rPr lang="en-US" dirty="0" smtClean="0"/>
              <a:t>Leading Diagonal </a:t>
            </a:r>
            <a:r>
              <a:rPr lang="fa-IR" dirty="0" smtClean="0"/>
              <a:t>)</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مورب پیشتاز از قانون 5-3-5-3-5  پیروی می کند</a:t>
            </a:r>
          </a:p>
          <a:p>
            <a:pPr algn="r" rtl="1"/>
            <a:r>
              <a:rPr lang="fa-IR" dirty="0" smtClean="0">
                <a:cs typeface="B Jalal" panose="00000400000000000000" pitchFamily="2" charset="-78"/>
              </a:rPr>
              <a:t>در موج 1 و یا موج </a:t>
            </a:r>
            <a:r>
              <a:rPr lang="en-US" dirty="0" smtClean="0">
                <a:cs typeface="B Jalal" panose="00000400000000000000" pitchFamily="2" charset="-78"/>
              </a:rPr>
              <a:t>A</a:t>
            </a:r>
            <a:r>
              <a:rPr lang="fa-IR" dirty="0" smtClean="0">
                <a:cs typeface="B Jalal" panose="00000400000000000000" pitchFamily="2" charset="-78"/>
              </a:rPr>
              <a:t>رخ می دهد (شروع)</a:t>
            </a:r>
          </a:p>
          <a:p>
            <a:pPr algn="r" rtl="1"/>
            <a:r>
              <a:rPr lang="fa-IR" dirty="0" smtClean="0">
                <a:cs typeface="B Jalal" panose="00000400000000000000" pitchFamily="2" charset="-78"/>
              </a:rPr>
              <a:t>موج 4 با موج 1 همپوشانی دارد</a:t>
            </a:r>
          </a:p>
          <a:p>
            <a:pPr algn="r" rtl="1"/>
            <a:r>
              <a:rPr lang="fa-IR" dirty="0" smtClean="0">
                <a:cs typeface="B Jalal" panose="00000400000000000000" pitchFamily="2" charset="-78"/>
              </a:rPr>
              <a:t>معمولا اصلاح عمیق رخ می دهد </a:t>
            </a:r>
          </a:p>
          <a:p>
            <a:pPr marL="0" indent="0" algn="r" rtl="1">
              <a:buNone/>
            </a:pPr>
            <a:endParaRPr lang="fa-IR" dirty="0" smtClean="0">
              <a:cs typeface="B Jalal" panose="00000400000000000000" pitchFamily="2" charset="-78"/>
            </a:endParaRPr>
          </a:p>
          <a:p>
            <a:pPr algn="r" rtl="1"/>
            <a:endParaRPr lang="fa-IR" dirty="0" smtClean="0">
              <a:cs typeface="B Jalal" panose="00000400000000000000" pitchFamily="2" charset="-78"/>
            </a:endParaRPr>
          </a:p>
        </p:txBody>
      </p:sp>
      <p:pic>
        <p:nvPicPr>
          <p:cNvPr id="4" name="Picture 3"/>
          <p:cNvPicPr>
            <a:picLocks noChangeAspect="1"/>
          </p:cNvPicPr>
          <p:nvPr/>
        </p:nvPicPr>
        <p:blipFill>
          <a:blip r:embed="rId3"/>
          <a:stretch>
            <a:fillRect/>
          </a:stretch>
        </p:blipFill>
        <p:spPr>
          <a:xfrm>
            <a:off x="1081268" y="1640588"/>
            <a:ext cx="4148709" cy="4536375"/>
          </a:xfrm>
          <a:prstGeom prst="rect">
            <a:avLst/>
          </a:prstGeom>
        </p:spPr>
      </p:pic>
      <p:pic>
        <p:nvPicPr>
          <p:cNvPr id="7" name="Picture 6"/>
          <p:cNvPicPr>
            <a:picLocks noChangeAspect="1"/>
          </p:cNvPicPr>
          <p:nvPr/>
        </p:nvPicPr>
        <p:blipFill>
          <a:blip r:embed="rId4"/>
          <a:stretch>
            <a:fillRect/>
          </a:stretch>
        </p:blipFill>
        <p:spPr>
          <a:xfrm>
            <a:off x="2748534" y="4514088"/>
            <a:ext cx="2238375" cy="1428750"/>
          </a:xfrm>
          <a:prstGeom prst="rect">
            <a:avLst/>
          </a:prstGeom>
        </p:spPr>
      </p:pic>
    </p:spTree>
    <p:extLst>
      <p:ext uri="{BB962C8B-B14F-4D97-AF65-F5344CB8AC3E}">
        <p14:creationId xmlns:p14="http://schemas.microsoft.com/office/powerpoint/2010/main" val="3824611701"/>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ناتوانی در موج 5 ( کوتاه شدگی )</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موج 5 نمی تواند به ارتفاعی بیش از محدوده موج 3 دست یابد</a:t>
            </a:r>
          </a:p>
          <a:p>
            <a:pPr algn="r" rtl="1"/>
            <a:r>
              <a:rPr lang="fa-IR" dirty="0" smtClean="0">
                <a:cs typeface="B Jalal" panose="00000400000000000000" pitchFamily="2" charset="-78"/>
              </a:rPr>
              <a:t>5 ریز موج خود را دارد</a:t>
            </a:r>
          </a:p>
          <a:p>
            <a:pPr algn="r" rtl="1"/>
            <a:r>
              <a:rPr lang="fa-IR" dirty="0" smtClean="0">
                <a:cs typeface="B Jalal" panose="00000400000000000000" pitchFamily="2" charset="-78"/>
              </a:rPr>
              <a:t>الگوی بازگشتی رخ می دهد</a:t>
            </a:r>
            <a:endParaRPr lang="fa-IR" dirty="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838200" y="2866264"/>
            <a:ext cx="5385607" cy="3310699"/>
          </a:xfrm>
          <a:prstGeom prst="rect">
            <a:avLst/>
          </a:prstGeom>
        </p:spPr>
      </p:pic>
    </p:spTree>
    <p:extLst>
      <p:ext uri="{BB962C8B-B14F-4D97-AF65-F5344CB8AC3E}">
        <p14:creationId xmlns:p14="http://schemas.microsoft.com/office/powerpoint/2010/main" val="885271104"/>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کشیدگی ( امتداد)</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کشیدگی و یا امتداد : موج حرکتی دراز با زیر بخش های زیاد</a:t>
            </a:r>
          </a:p>
          <a:p>
            <a:pPr algn="r" rtl="1"/>
            <a:r>
              <a:rPr lang="fa-IR" dirty="0" smtClean="0">
                <a:cs typeface="B Jalal" panose="00000400000000000000" pitchFamily="2" charset="-78"/>
              </a:rPr>
              <a:t>در هر یک از امواج 1و3و5 امکان رخ دادن دارند</a:t>
            </a:r>
          </a:p>
          <a:p>
            <a:pPr algn="r" rtl="1"/>
            <a:r>
              <a:rPr lang="fa-IR" dirty="0" smtClean="0">
                <a:cs typeface="B Jalal" panose="00000400000000000000" pitchFamily="2" charset="-78"/>
              </a:rPr>
              <a:t>کشیدگی موج 3 رایج ترین کشیدگی است</a:t>
            </a:r>
          </a:p>
        </p:txBody>
      </p:sp>
      <p:pic>
        <p:nvPicPr>
          <p:cNvPr id="4" name="Picture 3"/>
          <p:cNvPicPr>
            <a:picLocks noChangeAspect="1"/>
          </p:cNvPicPr>
          <p:nvPr/>
        </p:nvPicPr>
        <p:blipFill>
          <a:blip r:embed="rId3"/>
          <a:stretch>
            <a:fillRect/>
          </a:stretch>
        </p:blipFill>
        <p:spPr>
          <a:xfrm>
            <a:off x="1431974" y="536706"/>
            <a:ext cx="4237306" cy="5754366"/>
          </a:xfrm>
          <a:prstGeom prst="rect">
            <a:avLst/>
          </a:prstGeom>
        </p:spPr>
      </p:pic>
    </p:spTree>
    <p:extLst>
      <p:ext uri="{BB962C8B-B14F-4D97-AF65-F5344CB8AC3E}">
        <p14:creationId xmlns:p14="http://schemas.microsoft.com/office/powerpoint/2010/main" val="4142127223"/>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کشیدگی ( امتداد)</a:t>
            </a:r>
            <a:endParaRPr lang="en-US" dirty="0"/>
          </a:p>
        </p:txBody>
      </p:sp>
      <p:pic>
        <p:nvPicPr>
          <p:cNvPr id="7" name="Content Placeholder 6"/>
          <p:cNvPicPr>
            <a:picLocks noGrp="1" noChangeAspect="1"/>
          </p:cNvPicPr>
          <p:nvPr>
            <p:ph idx="1"/>
          </p:nvPr>
        </p:nvPicPr>
        <p:blipFill>
          <a:blip r:embed="rId3"/>
          <a:stretch>
            <a:fillRect/>
          </a:stretch>
        </p:blipFill>
        <p:spPr>
          <a:xfrm>
            <a:off x="1871638" y="1825624"/>
            <a:ext cx="8134120" cy="4526407"/>
          </a:xfrm>
          <a:prstGeom prst="rect">
            <a:avLst/>
          </a:prstGeom>
        </p:spPr>
      </p:pic>
    </p:spTree>
    <p:extLst>
      <p:ext uri="{BB962C8B-B14F-4D97-AF65-F5344CB8AC3E}">
        <p14:creationId xmlns:p14="http://schemas.microsoft.com/office/powerpoint/2010/main" val="1760813642"/>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کشیدگی در موج 3 کشیده! ( امتداد)</a:t>
            </a:r>
            <a:endParaRPr lang="en-US" dirty="0"/>
          </a:p>
        </p:txBody>
      </p:sp>
      <p:pic>
        <p:nvPicPr>
          <p:cNvPr id="4" name="Content Placeholder 3"/>
          <p:cNvPicPr>
            <a:picLocks noGrp="1" noChangeAspect="1"/>
          </p:cNvPicPr>
          <p:nvPr>
            <p:ph idx="1"/>
          </p:nvPr>
        </p:nvPicPr>
        <p:blipFill>
          <a:blip r:embed="rId3"/>
          <a:stretch>
            <a:fillRect/>
          </a:stretch>
        </p:blipFill>
        <p:spPr>
          <a:xfrm>
            <a:off x="2503819" y="1825625"/>
            <a:ext cx="7184361" cy="4351338"/>
          </a:xfrm>
          <a:prstGeom prst="rect">
            <a:avLst/>
          </a:prstGeom>
        </p:spPr>
      </p:pic>
    </p:spTree>
    <p:extLst>
      <p:ext uri="{BB962C8B-B14F-4D97-AF65-F5344CB8AC3E}">
        <p14:creationId xmlns:p14="http://schemas.microsoft.com/office/powerpoint/2010/main" val="3527997424"/>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کشیدگی در موج  1 یا 5</a:t>
            </a:r>
            <a:endParaRPr lang="en-US" dirty="0"/>
          </a:p>
        </p:txBody>
      </p:sp>
      <p:pic>
        <p:nvPicPr>
          <p:cNvPr id="5" name="Content Placeholder 4"/>
          <p:cNvPicPr>
            <a:picLocks noGrp="1" noChangeAspect="1"/>
          </p:cNvPicPr>
          <p:nvPr>
            <p:ph idx="1"/>
          </p:nvPr>
        </p:nvPicPr>
        <p:blipFill>
          <a:blip r:embed="rId3"/>
          <a:stretch>
            <a:fillRect/>
          </a:stretch>
        </p:blipFill>
        <p:spPr>
          <a:xfrm>
            <a:off x="1967275" y="1813433"/>
            <a:ext cx="3185578" cy="4351338"/>
          </a:xfrm>
          <a:prstGeom prst="rect">
            <a:avLst/>
          </a:prstGeom>
        </p:spPr>
      </p:pic>
      <p:pic>
        <p:nvPicPr>
          <p:cNvPr id="6" name="Picture 5"/>
          <p:cNvPicPr>
            <a:picLocks noChangeAspect="1"/>
          </p:cNvPicPr>
          <p:nvPr/>
        </p:nvPicPr>
        <p:blipFill>
          <a:blip r:embed="rId4"/>
          <a:stretch>
            <a:fillRect/>
          </a:stretch>
        </p:blipFill>
        <p:spPr>
          <a:xfrm>
            <a:off x="6780624" y="1637291"/>
            <a:ext cx="3448464" cy="4529232"/>
          </a:xfrm>
          <a:prstGeom prst="rect">
            <a:avLst/>
          </a:prstGeom>
        </p:spPr>
      </p:pic>
    </p:spTree>
    <p:extLst>
      <p:ext uri="{BB962C8B-B14F-4D97-AF65-F5344CB8AC3E}">
        <p14:creationId xmlns:p14="http://schemas.microsoft.com/office/powerpoint/2010/main" val="944072384"/>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کشیدگی در موج  1 یا 5 کشیده!</a:t>
            </a:r>
            <a:endParaRPr lang="en-US" dirty="0"/>
          </a:p>
        </p:txBody>
      </p:sp>
      <p:pic>
        <p:nvPicPr>
          <p:cNvPr id="4" name="Picture 3"/>
          <p:cNvPicPr>
            <a:picLocks noChangeAspect="1"/>
          </p:cNvPicPr>
          <p:nvPr/>
        </p:nvPicPr>
        <p:blipFill>
          <a:blip r:embed="rId3"/>
          <a:stretch>
            <a:fillRect/>
          </a:stretch>
        </p:blipFill>
        <p:spPr>
          <a:xfrm>
            <a:off x="1901381" y="1690688"/>
            <a:ext cx="3292412" cy="4341832"/>
          </a:xfrm>
          <a:prstGeom prst="rect">
            <a:avLst/>
          </a:prstGeom>
        </p:spPr>
      </p:pic>
      <p:pic>
        <p:nvPicPr>
          <p:cNvPr id="7" name="Picture 6"/>
          <p:cNvPicPr>
            <a:picLocks noChangeAspect="1"/>
          </p:cNvPicPr>
          <p:nvPr/>
        </p:nvPicPr>
        <p:blipFill>
          <a:blip r:embed="rId4"/>
          <a:stretch>
            <a:fillRect/>
          </a:stretch>
        </p:blipFill>
        <p:spPr>
          <a:xfrm>
            <a:off x="6429579" y="1647550"/>
            <a:ext cx="3251440" cy="4384970"/>
          </a:xfrm>
          <a:prstGeom prst="rect">
            <a:avLst/>
          </a:prstGeom>
        </p:spPr>
      </p:pic>
    </p:spTree>
    <p:extLst>
      <p:ext uri="{BB962C8B-B14F-4D97-AF65-F5344CB8AC3E}">
        <p14:creationId xmlns:p14="http://schemas.microsoft.com/office/powerpoint/2010/main" val="457565534"/>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مثال</a:t>
            </a:r>
            <a:endParaRPr lang="en-US" dirty="0"/>
          </a:p>
        </p:txBody>
      </p:sp>
      <p:pic>
        <p:nvPicPr>
          <p:cNvPr id="3" name="Picture 2"/>
          <p:cNvPicPr>
            <a:picLocks noChangeAspect="1"/>
          </p:cNvPicPr>
          <p:nvPr/>
        </p:nvPicPr>
        <p:blipFill>
          <a:blip r:embed="rId3"/>
          <a:stretch>
            <a:fillRect/>
          </a:stretch>
        </p:blipFill>
        <p:spPr>
          <a:xfrm>
            <a:off x="2487168" y="1812237"/>
            <a:ext cx="6450330" cy="4521316"/>
          </a:xfrm>
          <a:prstGeom prst="rect">
            <a:avLst/>
          </a:prstGeom>
        </p:spPr>
      </p:pic>
    </p:spTree>
    <p:extLst>
      <p:ext uri="{BB962C8B-B14F-4D97-AF65-F5344CB8AC3E}">
        <p14:creationId xmlns:p14="http://schemas.microsoft.com/office/powerpoint/2010/main" val="110099186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نوع شکل گیری</a:t>
            </a:r>
            <a:endParaRPr lang="en-US" dirty="0"/>
          </a:p>
        </p:txBody>
      </p:sp>
      <p:cxnSp>
        <p:nvCxnSpPr>
          <p:cNvPr id="9" name="Straight Arrow Connector 8"/>
          <p:cNvCxnSpPr/>
          <p:nvPr/>
        </p:nvCxnSpPr>
        <p:spPr>
          <a:xfrm flipV="1">
            <a:off x="1356180" y="5396296"/>
            <a:ext cx="217714" cy="123661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1669012" y="5396297"/>
            <a:ext cx="481906" cy="89020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2246036" y="1818408"/>
            <a:ext cx="1130747" cy="446809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3471901" y="1818408"/>
            <a:ext cx="577024" cy="124691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4144043" y="2057400"/>
            <a:ext cx="479912" cy="100791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4665519" y="2168237"/>
            <a:ext cx="561108" cy="109450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5282113" y="812800"/>
            <a:ext cx="881620" cy="244994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6299200" y="812800"/>
            <a:ext cx="631536" cy="267854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V="1">
            <a:off x="7010400" y="2358737"/>
            <a:ext cx="834736" cy="113260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7894160" y="2478231"/>
            <a:ext cx="1258400" cy="291806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84220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مثال</a:t>
            </a:r>
            <a:endParaRPr lang="en-US" dirty="0"/>
          </a:p>
        </p:txBody>
      </p:sp>
      <p:pic>
        <p:nvPicPr>
          <p:cNvPr id="4" name="Picture 3"/>
          <p:cNvPicPr>
            <a:picLocks noChangeAspect="1"/>
          </p:cNvPicPr>
          <p:nvPr/>
        </p:nvPicPr>
        <p:blipFill rotWithShape="1">
          <a:blip r:embed="rId3"/>
          <a:srcRect t="9913"/>
          <a:stretch/>
        </p:blipFill>
        <p:spPr>
          <a:xfrm>
            <a:off x="1985963" y="1133855"/>
            <a:ext cx="7816406" cy="5222557"/>
          </a:xfrm>
          <a:prstGeom prst="rect">
            <a:avLst/>
          </a:prstGeom>
        </p:spPr>
      </p:pic>
    </p:spTree>
    <p:extLst>
      <p:ext uri="{BB962C8B-B14F-4D97-AF65-F5344CB8AC3E}">
        <p14:creationId xmlns:p14="http://schemas.microsoft.com/office/powerpoint/2010/main" val="126740058"/>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مثال</a:t>
            </a:r>
            <a:endParaRPr lang="en-US" dirty="0"/>
          </a:p>
        </p:txBody>
      </p:sp>
      <p:pic>
        <p:nvPicPr>
          <p:cNvPr id="3" name="Picture 2"/>
          <p:cNvPicPr>
            <a:picLocks noChangeAspect="1"/>
          </p:cNvPicPr>
          <p:nvPr/>
        </p:nvPicPr>
        <p:blipFill>
          <a:blip r:embed="rId3"/>
          <a:stretch>
            <a:fillRect/>
          </a:stretch>
        </p:blipFill>
        <p:spPr>
          <a:xfrm>
            <a:off x="1139566" y="1238195"/>
            <a:ext cx="7557706" cy="5304855"/>
          </a:xfrm>
          <a:prstGeom prst="rect">
            <a:avLst/>
          </a:prstGeom>
        </p:spPr>
      </p:pic>
    </p:spTree>
    <p:extLst>
      <p:ext uri="{BB962C8B-B14F-4D97-AF65-F5344CB8AC3E}">
        <p14:creationId xmlns:p14="http://schemas.microsoft.com/office/powerpoint/2010/main" val="1974683704"/>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مثال</a:t>
            </a:r>
            <a:endParaRPr lang="en-US" dirty="0"/>
          </a:p>
        </p:txBody>
      </p:sp>
      <p:pic>
        <p:nvPicPr>
          <p:cNvPr id="4" name="Picture 3"/>
          <p:cNvPicPr>
            <a:picLocks noChangeAspect="1"/>
          </p:cNvPicPr>
          <p:nvPr/>
        </p:nvPicPr>
        <p:blipFill>
          <a:blip r:embed="rId3"/>
          <a:stretch>
            <a:fillRect/>
          </a:stretch>
        </p:blipFill>
        <p:spPr>
          <a:xfrm>
            <a:off x="2699194" y="1567493"/>
            <a:ext cx="6793611" cy="5148394"/>
          </a:xfrm>
          <a:prstGeom prst="rect">
            <a:avLst/>
          </a:prstGeom>
        </p:spPr>
      </p:pic>
    </p:spTree>
    <p:extLst>
      <p:ext uri="{BB962C8B-B14F-4D97-AF65-F5344CB8AC3E}">
        <p14:creationId xmlns:p14="http://schemas.microsoft.com/office/powerpoint/2010/main" val="2146210266"/>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8 قانون موج های حرکتی ( </a:t>
            </a:r>
            <a:r>
              <a:rPr lang="en-US" dirty="0" smtClean="0"/>
              <a:t>impulse </a:t>
            </a:r>
            <a:r>
              <a:rPr lang="fa-IR" dirty="0" smtClean="0"/>
              <a:t>)</a:t>
            </a:r>
            <a:endParaRPr lang="en-US" dirty="0"/>
          </a:p>
        </p:txBody>
      </p:sp>
      <p:pic>
        <p:nvPicPr>
          <p:cNvPr id="9" name="Picture 2" descr="http://library.dbs.ie/Images/Site_Images/SubjectPortals/Law%20Por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67" y="3207754"/>
            <a:ext cx="4543702" cy="365024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689231" y="1825625"/>
            <a:ext cx="6664569" cy="4351338"/>
          </a:xfrm>
        </p:spPr>
        <p:txBody>
          <a:bodyPr>
            <a:normAutofit/>
          </a:bodyPr>
          <a:lstStyle/>
          <a:p>
            <a:pPr marL="457200" indent="-457200" algn="r" rtl="1">
              <a:buFont typeface="+mj-lt"/>
              <a:buAutoNum type="arabicPeriod"/>
            </a:pPr>
            <a:r>
              <a:rPr lang="fa-IR" sz="2000" dirty="0" smtClean="0">
                <a:cs typeface="B Jalal" panose="00000400000000000000" pitchFamily="2" charset="-78"/>
              </a:rPr>
              <a:t>موج حرکتی 1،3 و 5 همیشه به 5 ریز موج تقسیم می شوند.</a:t>
            </a:r>
          </a:p>
          <a:p>
            <a:pPr marL="457200" indent="-457200" algn="r" rtl="1">
              <a:buFont typeface="+mj-lt"/>
              <a:buAutoNum type="arabicPeriod"/>
            </a:pPr>
            <a:r>
              <a:rPr lang="fa-IR" sz="2000" dirty="0" smtClean="0">
                <a:cs typeface="B Jalal" panose="00000400000000000000" pitchFamily="2" charset="-78"/>
              </a:rPr>
              <a:t>موج 1 باید موج حرکتی ( </a:t>
            </a:r>
            <a:r>
              <a:rPr lang="en-US" sz="2000" dirty="0" smtClean="0">
                <a:cs typeface="B Jalal" panose="00000400000000000000" pitchFamily="2" charset="-78"/>
              </a:rPr>
              <a:t>impulse</a:t>
            </a:r>
            <a:r>
              <a:rPr lang="fa-IR" sz="2000" dirty="0" smtClean="0">
                <a:cs typeface="B Jalal" panose="00000400000000000000" pitchFamily="2" charset="-78"/>
              </a:rPr>
              <a:t> ) یا مورب پیشتاز باشد.</a:t>
            </a:r>
          </a:p>
          <a:p>
            <a:pPr marL="457200" indent="-457200" algn="r" rtl="1">
              <a:buFont typeface="+mj-lt"/>
              <a:buAutoNum type="arabicPeriod"/>
            </a:pPr>
            <a:r>
              <a:rPr lang="fa-IR" sz="2000" dirty="0" smtClean="0">
                <a:cs typeface="B Jalal" panose="00000400000000000000" pitchFamily="2" charset="-78"/>
              </a:rPr>
              <a:t>موج 2 هرگز زیر شروع موج 1 نمی رود.</a:t>
            </a:r>
          </a:p>
          <a:p>
            <a:pPr marL="457200" indent="-457200" algn="r" rtl="1">
              <a:buFont typeface="+mj-lt"/>
              <a:buAutoNum type="arabicPeriod"/>
            </a:pPr>
            <a:r>
              <a:rPr lang="fa-IR" sz="2000" dirty="0" smtClean="0">
                <a:cs typeface="B Jalal" panose="00000400000000000000" pitchFamily="2" charset="-78"/>
              </a:rPr>
              <a:t>موج 3 هرگز کوتاه ترین موج حرکتی (</a:t>
            </a:r>
            <a:r>
              <a:rPr lang="en-US" sz="2000" dirty="0" smtClean="0">
                <a:cs typeface="B Jalal" panose="00000400000000000000" pitchFamily="2" charset="-78"/>
              </a:rPr>
              <a:t>impulse </a:t>
            </a:r>
            <a:r>
              <a:rPr lang="fa-IR" sz="2000" dirty="0" smtClean="0">
                <a:cs typeface="B Jalal" panose="00000400000000000000" pitchFamily="2" charset="-78"/>
              </a:rPr>
              <a:t>) نیست.</a:t>
            </a:r>
          </a:p>
          <a:p>
            <a:pPr marL="457200" indent="-457200" algn="r" rtl="1">
              <a:buFont typeface="+mj-lt"/>
              <a:buAutoNum type="arabicPeriod"/>
            </a:pPr>
            <a:r>
              <a:rPr lang="fa-IR" sz="2000" dirty="0" smtClean="0">
                <a:cs typeface="B Jalal" panose="00000400000000000000" pitchFamily="2" charset="-78"/>
              </a:rPr>
              <a:t>موج 3 باید موج حرکتی (</a:t>
            </a:r>
            <a:r>
              <a:rPr lang="en-US" sz="2000" dirty="0" smtClean="0">
                <a:cs typeface="B Jalal" panose="00000400000000000000" pitchFamily="2" charset="-78"/>
              </a:rPr>
              <a:t>impulse</a:t>
            </a:r>
            <a:r>
              <a:rPr lang="fa-IR" sz="2000" dirty="0" smtClean="0">
                <a:cs typeface="B Jalal" panose="00000400000000000000" pitchFamily="2" charset="-78"/>
              </a:rPr>
              <a:t>‌) باشد</a:t>
            </a:r>
          </a:p>
          <a:p>
            <a:pPr marL="457200" indent="-457200" algn="r" rtl="1">
              <a:buFont typeface="+mj-lt"/>
              <a:buAutoNum type="arabicPeriod"/>
            </a:pPr>
            <a:r>
              <a:rPr lang="fa-IR" sz="2000" dirty="0" smtClean="0">
                <a:cs typeface="B Jalal" panose="00000400000000000000" pitchFamily="2" charset="-78"/>
              </a:rPr>
              <a:t>موج 4 هرگز وارد موج 1 نمی شود</a:t>
            </a:r>
          </a:p>
          <a:p>
            <a:pPr marL="457200" indent="-457200" algn="r" rtl="1">
              <a:buFont typeface="+mj-lt"/>
              <a:buAutoNum type="arabicPeriod"/>
            </a:pPr>
            <a:r>
              <a:rPr lang="fa-IR" sz="2000" dirty="0" smtClean="0">
                <a:cs typeface="B Jalal" panose="00000400000000000000" pitchFamily="2" charset="-78"/>
              </a:rPr>
              <a:t>موج 5 باید حرکتی (</a:t>
            </a:r>
            <a:r>
              <a:rPr lang="en-US" sz="2000" dirty="0" smtClean="0">
                <a:cs typeface="B Jalal" panose="00000400000000000000" pitchFamily="2" charset="-78"/>
              </a:rPr>
              <a:t>impulse</a:t>
            </a:r>
            <a:r>
              <a:rPr lang="fa-IR" sz="2000" dirty="0" smtClean="0">
                <a:cs typeface="B Jalal" panose="00000400000000000000" pitchFamily="2" charset="-78"/>
              </a:rPr>
              <a:t>) </a:t>
            </a:r>
            <a:r>
              <a:rPr lang="en-US" sz="2000" dirty="0" smtClean="0">
                <a:cs typeface="B Jalal" panose="00000400000000000000" pitchFamily="2" charset="-78"/>
              </a:rPr>
              <a:t> </a:t>
            </a:r>
            <a:r>
              <a:rPr lang="fa-IR" sz="2000" dirty="0" smtClean="0">
                <a:cs typeface="B Jalal" panose="00000400000000000000" pitchFamily="2" charset="-78"/>
              </a:rPr>
              <a:t>یا مورب خاتمه دهنده باشد</a:t>
            </a:r>
          </a:p>
          <a:p>
            <a:pPr marL="457200" indent="-457200" algn="r" rtl="1">
              <a:buFont typeface="+mj-lt"/>
              <a:buAutoNum type="arabicPeriod"/>
            </a:pPr>
            <a:r>
              <a:rPr lang="fa-IR" sz="2000" dirty="0" smtClean="0">
                <a:cs typeface="B Jalal" panose="00000400000000000000" pitchFamily="2" charset="-78"/>
              </a:rPr>
              <a:t>موج 1 و3 و5 همه نمی توانند کشیده باشند</a:t>
            </a:r>
          </a:p>
          <a:p>
            <a:pPr algn="r" rtl="1"/>
            <a:endParaRPr lang="fa-IR" sz="2000" dirty="0" smtClean="0">
              <a:cs typeface="B Jalal" panose="00000400000000000000" pitchFamily="2" charset="-78"/>
            </a:endParaRPr>
          </a:p>
          <a:p>
            <a:pPr algn="r" rtl="1"/>
            <a:endParaRPr lang="fa-IR" sz="2000" dirty="0" smtClean="0">
              <a:cs typeface="B Jalal" panose="00000400000000000000" pitchFamily="2" charset="-78"/>
            </a:endParaRPr>
          </a:p>
        </p:txBody>
      </p:sp>
    </p:spTree>
    <p:extLst>
      <p:ext uri="{BB962C8B-B14F-4D97-AF65-F5344CB8AC3E}">
        <p14:creationId xmlns:p14="http://schemas.microsoft.com/office/powerpoint/2010/main" val="1370644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righ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righ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righ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righ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right)">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8 راهنما موج های حرکتی ( </a:t>
            </a:r>
            <a:r>
              <a:rPr lang="en-US" dirty="0" smtClean="0"/>
              <a:t>impulse </a:t>
            </a:r>
            <a:r>
              <a:rPr lang="fa-IR" dirty="0" smtClean="0"/>
              <a:t>)</a:t>
            </a:r>
            <a:endParaRPr lang="en-US" dirty="0"/>
          </a:p>
        </p:txBody>
      </p:sp>
      <p:sp>
        <p:nvSpPr>
          <p:cNvPr id="7" name="Content Placeholder 2"/>
          <p:cNvSpPr>
            <a:spLocks noGrp="1"/>
          </p:cNvSpPr>
          <p:nvPr>
            <p:ph idx="1"/>
          </p:nvPr>
        </p:nvSpPr>
        <p:spPr>
          <a:xfrm>
            <a:off x="3856892" y="1825625"/>
            <a:ext cx="7496908" cy="4351338"/>
          </a:xfrm>
        </p:spPr>
        <p:txBody>
          <a:bodyPr>
            <a:normAutofit/>
          </a:bodyPr>
          <a:lstStyle/>
          <a:p>
            <a:pPr marL="457200" indent="-457200" algn="r" rtl="1">
              <a:buFont typeface="+mj-lt"/>
              <a:buAutoNum type="arabicPeriod"/>
            </a:pPr>
            <a:r>
              <a:rPr lang="fa-IR" sz="2000" dirty="0" smtClean="0">
                <a:cs typeface="B Jalal" panose="00000400000000000000" pitchFamily="2" charset="-78"/>
              </a:rPr>
              <a:t>بعضی وقت ها موج 5 به بالاتر از موج 3 نمی رسد به این حالت.... می گوییم</a:t>
            </a:r>
          </a:p>
          <a:p>
            <a:pPr marL="457200" indent="-457200" algn="r" rtl="1">
              <a:buFont typeface="+mj-lt"/>
              <a:buAutoNum type="arabicPeriod"/>
            </a:pPr>
            <a:r>
              <a:rPr lang="fa-IR" sz="2000" dirty="0" smtClean="0">
                <a:solidFill>
                  <a:srgbClr val="FF0000"/>
                </a:solidFill>
                <a:cs typeface="B Jalal" panose="00000400000000000000" pitchFamily="2" charset="-78"/>
              </a:rPr>
              <a:t>اغلب موج 5 با رسیدن یا عبور کوتاه از خط روند کشیده شده از موج 3 و موازی خط روند حاصل از اتصال انتهای موج 2 و 4 تمام می شود!</a:t>
            </a:r>
          </a:p>
          <a:p>
            <a:pPr marL="457200" indent="-457200" algn="r" rtl="1">
              <a:buFont typeface="+mj-lt"/>
              <a:buAutoNum type="arabicPeriod"/>
            </a:pPr>
            <a:r>
              <a:rPr lang="fa-IR" sz="2000" dirty="0" smtClean="0">
                <a:cs typeface="B Jalal" panose="00000400000000000000" pitchFamily="2" charset="-78"/>
              </a:rPr>
              <a:t>موج های 1 و 3 و 5 معمولا زمانی که موج های اصلاحی در مقایسه با موج های حرکتی کوچک هستند کشیده می شوند</a:t>
            </a:r>
          </a:p>
          <a:p>
            <a:pPr marL="457200" indent="-457200" algn="r" rtl="1">
              <a:buFont typeface="+mj-lt"/>
              <a:buAutoNum type="arabicPeriod"/>
            </a:pPr>
            <a:r>
              <a:rPr lang="fa-IR" sz="2000" dirty="0" smtClean="0">
                <a:cs typeface="B Jalal" panose="00000400000000000000" pitchFamily="2" charset="-78"/>
              </a:rPr>
              <a:t>موج 3 اغلب بزرگترین و پر شیب ترین موج است</a:t>
            </a:r>
          </a:p>
          <a:p>
            <a:pPr marL="457200" indent="-457200" algn="r" rtl="1">
              <a:buFont typeface="+mj-lt"/>
              <a:buAutoNum type="arabicPeriod"/>
            </a:pPr>
            <a:r>
              <a:rPr lang="fa-IR" sz="2000" dirty="0" smtClean="0">
                <a:cs typeface="B Jalal" panose="00000400000000000000" pitchFamily="2" charset="-78"/>
              </a:rPr>
              <a:t>اغل</a:t>
            </a:r>
            <a:r>
              <a:rPr lang="fa-IR" sz="2000" dirty="0">
                <a:cs typeface="B Jalal" panose="00000400000000000000" pitchFamily="2" charset="-78"/>
              </a:rPr>
              <a:t>ب</a:t>
            </a:r>
            <a:r>
              <a:rPr lang="fa-IR" sz="2000" dirty="0" smtClean="0">
                <a:cs typeface="B Jalal" panose="00000400000000000000" pitchFamily="2" charset="-78"/>
              </a:rPr>
              <a:t> موج 3 یا 5 کشیده است</a:t>
            </a:r>
          </a:p>
          <a:p>
            <a:pPr marL="457200" indent="-457200" algn="r" rtl="1">
              <a:buFont typeface="+mj-lt"/>
              <a:buAutoNum type="arabicPeriod"/>
            </a:pPr>
            <a:r>
              <a:rPr lang="fa-IR" sz="2000" dirty="0" smtClean="0">
                <a:cs typeface="B Jalal" panose="00000400000000000000" pitchFamily="2" charset="-78"/>
              </a:rPr>
              <a:t>موج 4  اغلب در حوالی ریز موج 4 از موج 3 پایان می یابد!</a:t>
            </a:r>
          </a:p>
          <a:p>
            <a:pPr marL="457200" indent="-457200" algn="r" rtl="1">
              <a:buFont typeface="+mj-lt"/>
              <a:buAutoNum type="arabicPeriod"/>
            </a:pPr>
            <a:r>
              <a:rPr lang="fa-IR" sz="2000" dirty="0" smtClean="0">
                <a:cs typeface="B Jalal" panose="00000400000000000000" pitchFamily="2" charset="-78"/>
              </a:rPr>
              <a:t>درصد های فیبوناچی برای یافتن انتهای موج 2 و 4 استفاده می شوند</a:t>
            </a:r>
          </a:p>
          <a:p>
            <a:pPr marL="457200" indent="-457200" algn="r" rtl="1">
              <a:buFont typeface="+mj-lt"/>
              <a:buAutoNum type="arabicPeriod"/>
            </a:pPr>
            <a:r>
              <a:rPr lang="fa-IR" sz="2000" dirty="0" smtClean="0">
                <a:cs typeface="B Jalal" panose="00000400000000000000" pitchFamily="2" charset="-78"/>
              </a:rPr>
              <a:t>نسبت های فیبوناچی برای یافتن انتهای موج 3 و 5 استفاده می شوند</a:t>
            </a:r>
          </a:p>
        </p:txBody>
      </p:sp>
      <p:pic>
        <p:nvPicPr>
          <p:cNvPr id="1026" name="Picture 2" descr="https://www.valluvantamil.org/docs/guidelines.jpg"/>
          <p:cNvPicPr>
            <a:picLocks noChangeAspect="1" noChangeArrowheads="1"/>
          </p:cNvPicPr>
          <p:nvPr/>
        </p:nvPicPr>
        <p:blipFill rotWithShape="1">
          <a:blip r:embed="rId3">
            <a:extLst>
              <a:ext uri="{28A0092B-C50C-407E-A947-70E740481C1C}">
                <a14:useLocalDpi xmlns:a14="http://schemas.microsoft.com/office/drawing/2010/main" val="0"/>
              </a:ext>
            </a:extLst>
          </a:blip>
          <a:srcRect b="15673"/>
          <a:stretch/>
        </p:blipFill>
        <p:spPr bwMode="auto">
          <a:xfrm>
            <a:off x="717551" y="4327891"/>
            <a:ext cx="3238500" cy="253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26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righ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righ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righ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righ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right)">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10 قانون موج های مورب ( </a:t>
            </a:r>
            <a:r>
              <a:rPr lang="en-US" dirty="0" smtClean="0"/>
              <a:t>diagonal </a:t>
            </a:r>
            <a:r>
              <a:rPr lang="fa-IR" dirty="0" smtClean="0"/>
              <a:t>)</a:t>
            </a:r>
            <a:endParaRPr lang="en-US" dirty="0"/>
          </a:p>
        </p:txBody>
      </p:sp>
      <p:pic>
        <p:nvPicPr>
          <p:cNvPr id="9" name="Picture 2" descr="http://library.dbs.ie/Images/Site_Images/SubjectPortals/Law%20Por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67" y="3207754"/>
            <a:ext cx="4543702" cy="365024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689231" y="1825625"/>
            <a:ext cx="6664569" cy="4351338"/>
          </a:xfrm>
        </p:spPr>
        <p:txBody>
          <a:bodyPr>
            <a:normAutofit fontScale="92500" lnSpcReduction="10000"/>
          </a:bodyPr>
          <a:lstStyle/>
          <a:p>
            <a:pPr marL="457200" indent="-457200" algn="r" rtl="1">
              <a:buFont typeface="+mj-lt"/>
              <a:buAutoNum type="arabicPeriod"/>
            </a:pPr>
            <a:r>
              <a:rPr lang="fa-IR" sz="2000" dirty="0" smtClean="0">
                <a:cs typeface="B Jalal" panose="00000400000000000000" pitchFamily="2" charset="-78"/>
              </a:rPr>
              <a:t>مثلث مورب به 5 موج تقسیم می شود</a:t>
            </a:r>
          </a:p>
          <a:p>
            <a:pPr marL="457200" indent="-457200" algn="r" rtl="1">
              <a:buFont typeface="+mj-lt"/>
              <a:buAutoNum type="arabicPeriod"/>
            </a:pPr>
            <a:r>
              <a:rPr lang="fa-IR" sz="2000" dirty="0" smtClean="0">
                <a:cs typeface="B Jalal" panose="00000400000000000000" pitchFamily="2" charset="-78"/>
              </a:rPr>
              <a:t>موج مورب پیشتاز اغلب درموج 1 امواج حرکتی و یا موج </a:t>
            </a:r>
            <a:r>
              <a:rPr lang="en-US" sz="2000" dirty="0" smtClean="0">
                <a:cs typeface="B Jalal" panose="00000400000000000000" pitchFamily="2" charset="-78"/>
              </a:rPr>
              <a:t>A</a:t>
            </a:r>
            <a:r>
              <a:rPr lang="fa-IR" sz="2000" dirty="0" smtClean="0">
                <a:cs typeface="B Jalal" panose="00000400000000000000" pitchFamily="2" charset="-78"/>
              </a:rPr>
              <a:t> موج اصلاحی </a:t>
            </a:r>
            <a:r>
              <a:rPr lang="en-US" sz="2000" dirty="0" smtClean="0">
                <a:cs typeface="B Jalal" panose="00000400000000000000" pitchFamily="2" charset="-78"/>
              </a:rPr>
              <a:t>ABC</a:t>
            </a:r>
            <a:r>
              <a:rPr lang="fa-IR" sz="2000" dirty="0" smtClean="0">
                <a:cs typeface="B Jalal" panose="00000400000000000000" pitchFamily="2" charset="-78"/>
              </a:rPr>
              <a:t> رخ می دهد</a:t>
            </a:r>
          </a:p>
          <a:p>
            <a:pPr marL="457200" indent="-457200" algn="r" rtl="1">
              <a:buFont typeface="+mj-lt"/>
              <a:buAutoNum type="arabicPeriod"/>
            </a:pPr>
            <a:r>
              <a:rPr lang="fa-IR" sz="2000" dirty="0" smtClean="0">
                <a:cs typeface="B Jalal" panose="00000400000000000000" pitchFamily="2" charset="-78"/>
              </a:rPr>
              <a:t>مورب خاتمه دهنده معمولا به 3 موج  برای هر یک از 5 موج خود تقسیم می شود ( 5 تا 3 تایی )</a:t>
            </a:r>
          </a:p>
          <a:p>
            <a:pPr marL="457200" indent="-457200" algn="r" rtl="1">
              <a:buFont typeface="+mj-lt"/>
              <a:buAutoNum type="arabicPeriod"/>
            </a:pPr>
            <a:r>
              <a:rPr lang="fa-IR" sz="2000" dirty="0" smtClean="0">
                <a:cs typeface="B Jalal" panose="00000400000000000000" pitchFamily="2" charset="-78"/>
              </a:rPr>
              <a:t>مورب خاتمه دهنده در موج 5 و یا موج </a:t>
            </a:r>
            <a:r>
              <a:rPr lang="en-US" sz="2000" dirty="0" smtClean="0">
                <a:cs typeface="B Jalal" panose="00000400000000000000" pitchFamily="2" charset="-78"/>
              </a:rPr>
              <a:t>C</a:t>
            </a:r>
            <a:r>
              <a:rPr lang="fa-IR" sz="2000" dirty="0" smtClean="0">
                <a:cs typeface="B Jalal" panose="00000400000000000000" pitchFamily="2" charset="-78"/>
              </a:rPr>
              <a:t> اصلاحی </a:t>
            </a:r>
            <a:r>
              <a:rPr lang="en-US" sz="2000" dirty="0" smtClean="0">
                <a:cs typeface="B Jalal" panose="00000400000000000000" pitchFamily="2" charset="-78"/>
              </a:rPr>
              <a:t>ABC</a:t>
            </a:r>
            <a:r>
              <a:rPr lang="fa-IR" sz="2000" dirty="0" smtClean="0">
                <a:cs typeface="B Jalal" panose="00000400000000000000" pitchFamily="2" charset="-78"/>
              </a:rPr>
              <a:t> رخ می دهد</a:t>
            </a:r>
          </a:p>
          <a:p>
            <a:pPr marL="457200" indent="-457200" algn="r" rtl="1">
              <a:buFont typeface="+mj-lt"/>
              <a:buAutoNum type="arabicPeriod"/>
            </a:pPr>
            <a:r>
              <a:rPr lang="fa-IR" sz="2000" dirty="0" smtClean="0">
                <a:cs typeface="B Jalal" panose="00000400000000000000" pitchFamily="2" charset="-78"/>
              </a:rPr>
              <a:t>موج 2 هرگز زیر موج 1 نمی رود</a:t>
            </a:r>
          </a:p>
          <a:p>
            <a:pPr marL="457200" indent="-457200" algn="r" rtl="1">
              <a:buFont typeface="+mj-lt"/>
              <a:buAutoNum type="arabicPeriod"/>
            </a:pPr>
            <a:r>
              <a:rPr lang="fa-IR" sz="2000" dirty="0" smtClean="0">
                <a:cs typeface="B Jalal" panose="00000400000000000000" pitchFamily="2" charset="-78"/>
              </a:rPr>
              <a:t>موج 3 همیشه به بعد از انتهای موج 1 نفوذ می کند</a:t>
            </a:r>
          </a:p>
          <a:p>
            <a:pPr marL="457200" indent="-457200" algn="r" rtl="1">
              <a:buFont typeface="+mj-lt"/>
              <a:buAutoNum type="arabicPeriod"/>
            </a:pPr>
            <a:r>
              <a:rPr lang="fa-IR" sz="2000" dirty="0" smtClean="0">
                <a:cs typeface="B Jalal" panose="00000400000000000000" pitchFamily="2" charset="-78"/>
              </a:rPr>
              <a:t>موج 4 و 1 همپوشانی دارند</a:t>
            </a:r>
          </a:p>
          <a:p>
            <a:pPr marL="457200" indent="-457200" algn="r" rtl="1">
              <a:buFont typeface="+mj-lt"/>
              <a:buAutoNum type="arabicPeriod"/>
            </a:pPr>
            <a:r>
              <a:rPr lang="fa-IR" sz="2000" dirty="0" smtClean="0">
                <a:cs typeface="B Jalal" panose="00000400000000000000" pitchFamily="2" charset="-78"/>
              </a:rPr>
              <a:t>در مورب پیشتاز موج 5 همیشه به بعد از انتهای موج 3 نفوذ می کند</a:t>
            </a:r>
          </a:p>
          <a:p>
            <a:pPr marL="457200" indent="-457200" algn="r" rtl="1">
              <a:buFont typeface="+mj-lt"/>
              <a:buAutoNum type="arabicPeriod"/>
            </a:pPr>
            <a:r>
              <a:rPr lang="fa-IR" sz="2000" dirty="0" smtClean="0">
                <a:cs typeface="B Jalal" panose="00000400000000000000" pitchFamily="2" charset="-78"/>
              </a:rPr>
              <a:t>در مورب جمع شونده سایز</a:t>
            </a:r>
            <a:r>
              <a:rPr lang="en-US" sz="2000" dirty="0" smtClean="0">
                <a:cs typeface="B Jalal" panose="00000400000000000000" pitchFamily="2" charset="-78"/>
              </a:rPr>
              <a:t> </a:t>
            </a:r>
            <a:r>
              <a:rPr lang="fa-IR" sz="2000" dirty="0" smtClean="0">
                <a:cs typeface="B Jalal" panose="00000400000000000000" pitchFamily="2" charset="-78"/>
              </a:rPr>
              <a:t>موج  ها به صورت متوالی کوچک می شوند</a:t>
            </a:r>
          </a:p>
          <a:p>
            <a:pPr marL="457200" indent="-457200" algn="r" rtl="1">
              <a:buFont typeface="+mj-lt"/>
              <a:buAutoNum type="arabicPeriod"/>
            </a:pPr>
            <a:r>
              <a:rPr lang="fa-IR" sz="2000" dirty="0" smtClean="0">
                <a:cs typeface="B Jalal" panose="00000400000000000000" pitchFamily="2" charset="-78"/>
              </a:rPr>
              <a:t>در مورب باز شونده سایز موج ها به صورت متوالی بزرگ می شوند</a:t>
            </a:r>
          </a:p>
          <a:p>
            <a:pPr marL="457200" indent="-457200" algn="r" rtl="1">
              <a:buFont typeface="+mj-lt"/>
              <a:buAutoNum type="arabicPeriod"/>
            </a:pPr>
            <a:endParaRPr lang="en-US" sz="2000" dirty="0" smtClean="0">
              <a:cs typeface="B Jalal" panose="00000400000000000000" pitchFamily="2" charset="-78"/>
            </a:endParaRPr>
          </a:p>
        </p:txBody>
      </p:sp>
    </p:spTree>
    <p:extLst>
      <p:ext uri="{BB962C8B-B14F-4D97-AF65-F5344CB8AC3E}">
        <p14:creationId xmlns:p14="http://schemas.microsoft.com/office/powerpoint/2010/main" val="7933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righ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righ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righ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righ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right)">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right)">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wipe(right)">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6 راهنما موج های مورب (</a:t>
            </a:r>
            <a:r>
              <a:rPr lang="en-US" dirty="0"/>
              <a:t>diagonal </a:t>
            </a:r>
            <a:r>
              <a:rPr lang="fa-IR" dirty="0" smtClean="0"/>
              <a:t>)</a:t>
            </a:r>
            <a:endParaRPr lang="en-US" dirty="0"/>
          </a:p>
        </p:txBody>
      </p:sp>
      <p:sp>
        <p:nvSpPr>
          <p:cNvPr id="7" name="Content Placeholder 2"/>
          <p:cNvSpPr>
            <a:spLocks noGrp="1"/>
          </p:cNvSpPr>
          <p:nvPr>
            <p:ph idx="1"/>
          </p:nvPr>
        </p:nvSpPr>
        <p:spPr>
          <a:xfrm>
            <a:off x="3856892" y="1825625"/>
            <a:ext cx="7496908" cy="4351338"/>
          </a:xfrm>
        </p:spPr>
        <p:txBody>
          <a:bodyPr>
            <a:normAutofit/>
          </a:bodyPr>
          <a:lstStyle/>
          <a:p>
            <a:pPr marL="457200" indent="-457200" algn="r" rtl="1">
              <a:buFont typeface="+mj-lt"/>
              <a:buAutoNum type="arabicPeriod"/>
            </a:pPr>
            <a:r>
              <a:rPr lang="fa-IR" sz="2000" dirty="0" smtClean="0">
                <a:cs typeface="B Jalal" panose="00000400000000000000" pitchFamily="2" charset="-78"/>
              </a:rPr>
              <a:t>مورب پیشتاز اغلب اوقات به صورت 5-3-5-3-5 است و گاهی 3-3-3-3-3</a:t>
            </a:r>
          </a:p>
          <a:p>
            <a:pPr marL="457200" indent="-457200" algn="r" rtl="1">
              <a:buFont typeface="+mj-lt"/>
              <a:buAutoNum type="arabicPeriod"/>
            </a:pPr>
            <a:r>
              <a:rPr lang="fa-IR" sz="2000" dirty="0" smtClean="0">
                <a:solidFill>
                  <a:srgbClr val="FF0000"/>
                </a:solidFill>
                <a:cs typeface="B Jalal" panose="00000400000000000000" pitchFamily="2" charset="-78"/>
              </a:rPr>
              <a:t>موج 1 معمولا اگر مورب پیشتاز است موج 3   کشیده است</a:t>
            </a:r>
          </a:p>
          <a:p>
            <a:pPr marL="457200" indent="-457200" algn="r" rtl="1">
              <a:buFont typeface="+mj-lt"/>
              <a:buAutoNum type="arabicPeriod"/>
            </a:pPr>
            <a:r>
              <a:rPr lang="fa-IR" sz="2000" dirty="0" smtClean="0">
                <a:cs typeface="B Jalal" panose="00000400000000000000" pitchFamily="2" charset="-78"/>
              </a:rPr>
              <a:t>اگر موج 5 مورب خاتمه دهنده است اغلب موج 3 کشیده بوده است</a:t>
            </a:r>
          </a:p>
          <a:p>
            <a:pPr marL="457200" indent="-457200" algn="r" rtl="1">
              <a:buFont typeface="+mj-lt"/>
              <a:buAutoNum type="arabicPeriod"/>
            </a:pPr>
            <a:r>
              <a:rPr lang="fa-IR" sz="2000" dirty="0" smtClean="0">
                <a:cs typeface="B Jalal" panose="00000400000000000000" pitchFamily="2" charset="-78"/>
              </a:rPr>
              <a:t>مورب همگرا می تواند موج 5 شکست خورده داشته باشد!</a:t>
            </a:r>
          </a:p>
          <a:p>
            <a:pPr marL="457200" indent="-457200" algn="r" rtl="1">
              <a:buFont typeface="+mj-lt"/>
              <a:buAutoNum type="arabicPeriod"/>
            </a:pPr>
            <a:r>
              <a:rPr lang="fa-IR" sz="2000" dirty="0" smtClean="0">
                <a:solidFill>
                  <a:srgbClr val="FF0000"/>
                </a:solidFill>
                <a:cs typeface="B Jalal" panose="00000400000000000000" pitchFamily="2" charset="-78"/>
              </a:rPr>
              <a:t>در مورب جمع شونده  موج 5 اغلب با رسیدن به خط روند حاصل از اتصال انتهای موج 1 و 3 و یا کمی بالاتر از ان اتمام می یابد</a:t>
            </a:r>
          </a:p>
          <a:p>
            <a:pPr marL="457200" indent="-457200" algn="r" rtl="1">
              <a:buFont typeface="+mj-lt"/>
              <a:buAutoNum type="arabicPeriod"/>
            </a:pPr>
            <a:r>
              <a:rPr lang="fa-IR" sz="2000" dirty="0" smtClean="0">
                <a:cs typeface="B Jalal" panose="00000400000000000000" pitchFamily="2" charset="-78"/>
              </a:rPr>
              <a:t>در مورب واگرا معمولا موج 5 قبل از رسیدن به خط روند حاصل از اتصال انتهای موج 1 و 3 تمام می شود</a:t>
            </a:r>
          </a:p>
        </p:txBody>
      </p:sp>
      <p:pic>
        <p:nvPicPr>
          <p:cNvPr id="1026" name="Picture 2" descr="https://www.valluvantamil.org/docs/guidelines.jpg"/>
          <p:cNvPicPr>
            <a:picLocks noChangeAspect="1" noChangeArrowheads="1"/>
          </p:cNvPicPr>
          <p:nvPr/>
        </p:nvPicPr>
        <p:blipFill rotWithShape="1">
          <a:blip r:embed="rId3">
            <a:extLst>
              <a:ext uri="{28A0092B-C50C-407E-A947-70E740481C1C}">
                <a14:useLocalDpi xmlns:a14="http://schemas.microsoft.com/office/drawing/2010/main" val="0"/>
              </a:ext>
            </a:extLst>
          </a:blip>
          <a:srcRect b="15673"/>
          <a:stretch/>
        </p:blipFill>
        <p:spPr bwMode="auto">
          <a:xfrm>
            <a:off x="717551" y="4327891"/>
            <a:ext cx="3238500" cy="253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98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righ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righ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righ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righ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righ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right)">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ohammad-smr.persiangig.com/The%20Dark%20Knight%20Rises/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309" y="-21421"/>
            <a:ext cx="4923692" cy="68862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56180" y="1453662"/>
            <a:ext cx="5325974" cy="2031325"/>
          </a:xfrm>
          <a:prstGeom prst="rect">
            <a:avLst/>
          </a:prstGeom>
          <a:noFill/>
        </p:spPr>
        <p:txBody>
          <a:bodyPr wrap="square" rtlCol="0">
            <a:spAutoFit/>
          </a:bodyPr>
          <a:lstStyle/>
          <a:p>
            <a:pPr algn="r" rtl="1"/>
            <a:r>
              <a:rPr lang="fa-IR" dirty="0">
                <a:latin typeface="ذ غث"/>
                <a:cs typeface="B Jalal" panose="00000400000000000000" pitchFamily="2" charset="-78"/>
              </a:rPr>
              <a:t>سیسیل </a:t>
            </a:r>
            <a:r>
              <a:rPr lang="fa-IR" dirty="0" smtClean="0">
                <a:latin typeface="ذ غث"/>
                <a:cs typeface="B Jalal" panose="00000400000000000000" pitchFamily="2" charset="-78"/>
              </a:rPr>
              <a:t>دومیل :</a:t>
            </a:r>
            <a:endParaRPr lang="en-US" dirty="0" smtClean="0">
              <a:latin typeface="ذ غث"/>
              <a:cs typeface="B Jalal" panose="00000400000000000000" pitchFamily="2" charset="-78"/>
            </a:endParaRPr>
          </a:p>
          <a:p>
            <a:pPr algn="r" rtl="1"/>
            <a:r>
              <a:rPr lang="fa-IR" dirty="0" smtClean="0">
                <a:latin typeface="ذ غث"/>
                <a:cs typeface="B Jalal" panose="00000400000000000000" pitchFamily="2" charset="-78"/>
              </a:rPr>
              <a:t>کسانی که در زندگی پیروز می شوند ، افرادی هستند که هدف خود را پیوسته می بینند و بی وقفه برای آن تلاش می کنند</a:t>
            </a:r>
          </a:p>
          <a:p>
            <a:pPr algn="r" rtl="1"/>
            <a:endParaRPr lang="fa-IR" dirty="0" smtClean="0">
              <a:latin typeface="ذ غث"/>
              <a:cs typeface="B Jalal" panose="00000400000000000000" pitchFamily="2" charset="-78"/>
            </a:endParaRPr>
          </a:p>
          <a:p>
            <a:pPr algn="r" rtl="1"/>
            <a:endParaRPr lang="fa-IR" dirty="0">
              <a:latin typeface="ذ غث"/>
              <a:cs typeface="B Jalal" panose="00000400000000000000" pitchFamily="2" charset="-78"/>
            </a:endParaRPr>
          </a:p>
          <a:p>
            <a:pPr algn="r" rtl="1"/>
            <a:r>
              <a:rPr lang="fa-IR" dirty="0" smtClean="0">
                <a:latin typeface="ذ غث"/>
                <a:cs typeface="B Jalal" panose="00000400000000000000" pitchFamily="2" charset="-78"/>
              </a:rPr>
              <a:t>هدف خود را از سرمایه گذاری در بورس دقیقا بدانیم و برای آن تلاش کنیم .</a:t>
            </a:r>
            <a:endParaRPr lang="en-US" dirty="0">
              <a:latin typeface="ذ غث"/>
              <a:cs typeface="B Jalal" panose="00000400000000000000" pitchFamily="2" charset="-78"/>
            </a:endParaRPr>
          </a:p>
        </p:txBody>
      </p:sp>
      <p:sp>
        <p:nvSpPr>
          <p:cNvPr id="12" name="TextBox 11"/>
          <p:cNvSpPr txBox="1"/>
          <p:nvPr/>
        </p:nvSpPr>
        <p:spPr>
          <a:xfrm>
            <a:off x="1356180" y="6581001"/>
            <a:ext cx="5325974" cy="276999"/>
          </a:xfrm>
          <a:prstGeom prst="rect">
            <a:avLst/>
          </a:prstGeom>
          <a:noFill/>
        </p:spPr>
        <p:txBody>
          <a:bodyPr wrap="square" rtlCol="0">
            <a:spAutoFit/>
          </a:bodyPr>
          <a:lstStyle/>
          <a:p>
            <a:pPr algn="r" rtl="1"/>
            <a:r>
              <a:rPr lang="fa-IR" sz="1200" dirty="0" smtClean="0">
                <a:solidFill>
                  <a:schemeClr val="bg1">
                    <a:lumMod val="50000"/>
                  </a:schemeClr>
                </a:solidFill>
                <a:latin typeface="ذ غث"/>
                <a:cs typeface="B Jalal" panose="00000400000000000000" pitchFamily="2" charset="-78"/>
              </a:rPr>
              <a:t>کارگردان معروف سینمائی </a:t>
            </a:r>
            <a:r>
              <a:rPr lang="fa-IR" sz="1200" dirty="0">
                <a:solidFill>
                  <a:schemeClr val="bg1">
                    <a:lumMod val="50000"/>
                  </a:schemeClr>
                </a:solidFill>
                <a:latin typeface="ذ غث"/>
                <a:cs typeface="B Jalal" panose="00000400000000000000" pitchFamily="2" charset="-78"/>
              </a:rPr>
              <a:t>، </a:t>
            </a:r>
            <a:r>
              <a:rPr lang="fa-IR" sz="1200" dirty="0" smtClean="0">
                <a:solidFill>
                  <a:schemeClr val="bg1">
                    <a:lumMod val="50000"/>
                  </a:schemeClr>
                </a:solidFill>
                <a:latin typeface="ذ غث"/>
                <a:cs typeface="B Jalal" panose="00000400000000000000" pitchFamily="2" charset="-78"/>
              </a:rPr>
              <a:t>کلئوپاترا </a:t>
            </a:r>
            <a:r>
              <a:rPr lang="fa-IR" sz="1200" dirty="0">
                <a:solidFill>
                  <a:schemeClr val="bg1">
                    <a:lumMod val="50000"/>
                  </a:schemeClr>
                </a:solidFill>
                <a:latin typeface="ذ غث"/>
                <a:cs typeface="B Jalal" panose="00000400000000000000" pitchFamily="2" charset="-78"/>
              </a:rPr>
              <a:t>، جنگهای </a:t>
            </a:r>
            <a:r>
              <a:rPr lang="fa-IR" sz="1200" dirty="0" smtClean="0">
                <a:solidFill>
                  <a:schemeClr val="bg1">
                    <a:lumMod val="50000"/>
                  </a:schemeClr>
                </a:solidFill>
                <a:latin typeface="ذ غث"/>
                <a:cs typeface="B Jalal" panose="00000400000000000000" pitchFamily="2" charset="-78"/>
              </a:rPr>
              <a:t>صلیبی </a:t>
            </a:r>
            <a:r>
              <a:rPr lang="fa-IR" sz="1200" dirty="0">
                <a:solidFill>
                  <a:schemeClr val="bg1">
                    <a:lumMod val="50000"/>
                  </a:schemeClr>
                </a:solidFill>
                <a:latin typeface="ذ غث"/>
                <a:cs typeface="B Jalal" panose="00000400000000000000" pitchFamily="2" charset="-78"/>
              </a:rPr>
              <a:t>، ده فرمان درباره زندگی حضرت موسی</a:t>
            </a:r>
            <a:endParaRPr lang="en-US" sz="1200" dirty="0">
              <a:solidFill>
                <a:schemeClr val="bg1">
                  <a:lumMod val="50000"/>
                </a:schemeClr>
              </a:solidFill>
              <a:latin typeface="ذ غث"/>
              <a:cs typeface="B Jalal" panose="00000400000000000000" pitchFamily="2" charset="-78"/>
            </a:endParaRPr>
          </a:p>
        </p:txBody>
      </p:sp>
    </p:spTree>
    <p:extLst>
      <p:ext uri="{BB962C8B-B14F-4D97-AF65-F5344CB8AC3E}">
        <p14:creationId xmlns:p14="http://schemas.microsoft.com/office/powerpoint/2010/main" val="1000781329"/>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مرور</a:t>
            </a:r>
          </a:p>
        </p:txBody>
      </p:sp>
      <p:pic>
        <p:nvPicPr>
          <p:cNvPr id="3" name="Picture 2"/>
          <p:cNvPicPr>
            <a:picLocks noChangeAspect="1"/>
          </p:cNvPicPr>
          <p:nvPr/>
        </p:nvPicPr>
        <p:blipFill>
          <a:blip r:embed="rId3"/>
          <a:stretch>
            <a:fillRect/>
          </a:stretch>
        </p:blipFill>
        <p:spPr>
          <a:xfrm>
            <a:off x="1400783" y="1825625"/>
            <a:ext cx="5441612" cy="4286034"/>
          </a:xfrm>
          <a:prstGeom prst="rect">
            <a:avLst/>
          </a:prstGeom>
        </p:spPr>
      </p:pic>
    </p:spTree>
    <p:extLst>
      <p:ext uri="{BB962C8B-B14F-4D97-AF65-F5344CB8AC3E}">
        <p14:creationId xmlns:p14="http://schemas.microsoft.com/office/powerpoint/2010/main" val="3764467588"/>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dirty="0" smtClean="0">
                <a:cs typeface="B Jalal" panose="00000400000000000000" pitchFamily="2" charset="-78"/>
              </a:rPr>
              <a:t>61.8%</a:t>
            </a:r>
          </a:p>
          <a:p>
            <a:pPr algn="r" rtl="1"/>
            <a:r>
              <a:rPr lang="fa-IR" dirty="0" smtClean="0">
                <a:cs typeface="B Jalal" panose="00000400000000000000" pitchFamily="2" charset="-78"/>
              </a:rPr>
              <a:t>38.2%</a:t>
            </a:r>
          </a:p>
          <a:p>
            <a:pPr algn="r" rtl="1"/>
            <a:r>
              <a:rPr lang="fa-IR" dirty="0" smtClean="0">
                <a:cs typeface="B Jalal" panose="00000400000000000000" pitchFamily="2" charset="-78"/>
              </a:rPr>
              <a:t>50% عدد بین این دو</a:t>
            </a:r>
          </a:p>
        </p:txBody>
      </p:sp>
    </p:spTree>
    <p:extLst>
      <p:ext uri="{BB962C8B-B14F-4D97-AF65-F5344CB8AC3E}">
        <p14:creationId xmlns:p14="http://schemas.microsoft.com/office/powerpoint/2010/main" val="251305432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پایه و اساس امواج الیوت</a:t>
            </a:r>
            <a:endParaRPr lang="en-US" dirty="0"/>
          </a:p>
        </p:txBody>
      </p:sp>
      <p:cxnSp>
        <p:nvCxnSpPr>
          <p:cNvPr id="6" name="Straight Arrow Connector 5"/>
          <p:cNvCxnSpPr/>
          <p:nvPr/>
        </p:nvCxnSpPr>
        <p:spPr>
          <a:xfrm flipV="1">
            <a:off x="1938528" y="4837176"/>
            <a:ext cx="804672" cy="8412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V="1">
            <a:off x="2889504" y="4209288"/>
            <a:ext cx="1203960" cy="125577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V="1">
            <a:off x="4239768" y="3369907"/>
            <a:ext cx="1277112" cy="14672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2737104" y="4837176"/>
            <a:ext cx="152400" cy="62788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4098554" y="4242816"/>
            <a:ext cx="144262" cy="5943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Left Brace 23"/>
          <p:cNvSpPr/>
          <p:nvPr/>
        </p:nvSpPr>
        <p:spPr>
          <a:xfrm rot="16200000">
            <a:off x="3616224" y="4038828"/>
            <a:ext cx="224487" cy="35768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2278545" y="6192675"/>
            <a:ext cx="3355086" cy="369332"/>
          </a:xfrm>
          <a:prstGeom prst="rect">
            <a:avLst/>
          </a:prstGeom>
          <a:noFill/>
        </p:spPr>
        <p:txBody>
          <a:bodyPr wrap="square" rtlCol="0">
            <a:spAutoFit/>
          </a:bodyPr>
          <a:lstStyle/>
          <a:p>
            <a:r>
              <a:rPr lang="en-US" dirty="0" smtClean="0">
                <a:cs typeface="B Jalal" panose="00000400000000000000" pitchFamily="2" charset="-78"/>
              </a:rPr>
              <a:t>/5/Impulsive/motive/ </a:t>
            </a:r>
            <a:r>
              <a:rPr lang="fa-IR" dirty="0" smtClean="0">
                <a:cs typeface="B Jalal" panose="00000400000000000000" pitchFamily="2" charset="-78"/>
              </a:rPr>
              <a:t>جنبشی</a:t>
            </a:r>
            <a:r>
              <a:rPr lang="en-US" dirty="0" smtClean="0">
                <a:cs typeface="B Jalal" panose="00000400000000000000" pitchFamily="2" charset="-78"/>
              </a:rPr>
              <a:t> </a:t>
            </a:r>
            <a:endParaRPr lang="en-US" dirty="0">
              <a:cs typeface="B Jalal" panose="00000400000000000000" pitchFamily="2" charset="-78"/>
            </a:endParaRPr>
          </a:p>
        </p:txBody>
      </p:sp>
      <p:cxnSp>
        <p:nvCxnSpPr>
          <p:cNvPr id="27" name="Straight Arrow Connector 26"/>
          <p:cNvCxnSpPr/>
          <p:nvPr/>
        </p:nvCxnSpPr>
        <p:spPr>
          <a:xfrm>
            <a:off x="5516880" y="3381566"/>
            <a:ext cx="512702" cy="9492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p:cNvCxnSpPr/>
          <p:nvPr/>
        </p:nvCxnSpPr>
        <p:spPr>
          <a:xfrm>
            <a:off x="6552805" y="3688269"/>
            <a:ext cx="514548" cy="81381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flipV="1">
            <a:off x="6029582" y="3661962"/>
            <a:ext cx="523223" cy="68050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Left Brace 31"/>
          <p:cNvSpPr/>
          <p:nvPr/>
        </p:nvSpPr>
        <p:spPr>
          <a:xfrm rot="16200000">
            <a:off x="6160062" y="5032193"/>
            <a:ext cx="264112" cy="155047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6608826" y="6158221"/>
            <a:ext cx="3355086" cy="369332"/>
          </a:xfrm>
          <a:prstGeom prst="rect">
            <a:avLst/>
          </a:prstGeom>
          <a:noFill/>
        </p:spPr>
        <p:txBody>
          <a:bodyPr wrap="square" rtlCol="0">
            <a:spAutoFit/>
          </a:bodyPr>
          <a:lstStyle/>
          <a:p>
            <a:r>
              <a:rPr lang="en-US" dirty="0" smtClean="0"/>
              <a:t>corrective</a:t>
            </a:r>
            <a:endParaRPr lang="en-US" dirty="0"/>
          </a:p>
        </p:txBody>
      </p:sp>
      <p:sp>
        <p:nvSpPr>
          <p:cNvPr id="29" name="TextBox 28"/>
          <p:cNvSpPr txBox="1"/>
          <p:nvPr/>
        </p:nvSpPr>
        <p:spPr>
          <a:xfrm rot="18696684">
            <a:off x="1722149" y="5028579"/>
            <a:ext cx="740664" cy="369332"/>
          </a:xfrm>
          <a:prstGeom prst="rect">
            <a:avLst/>
          </a:prstGeom>
          <a:noFill/>
        </p:spPr>
        <p:txBody>
          <a:bodyPr wrap="square" rtlCol="0">
            <a:spAutoFit/>
          </a:bodyPr>
          <a:lstStyle/>
          <a:p>
            <a:r>
              <a:rPr lang="fa-IR" dirty="0" smtClean="0">
                <a:cs typeface="B Jalal" panose="00000400000000000000" pitchFamily="2" charset="-78"/>
              </a:rPr>
              <a:t>موج 1</a:t>
            </a:r>
            <a:endParaRPr lang="en-US" dirty="0">
              <a:cs typeface="B Jalal" panose="00000400000000000000" pitchFamily="2" charset="-78"/>
            </a:endParaRPr>
          </a:p>
        </p:txBody>
      </p:sp>
      <p:sp>
        <p:nvSpPr>
          <p:cNvPr id="35" name="TextBox 34"/>
          <p:cNvSpPr txBox="1"/>
          <p:nvPr/>
        </p:nvSpPr>
        <p:spPr>
          <a:xfrm rot="18696684">
            <a:off x="3100614" y="4292388"/>
            <a:ext cx="740664" cy="369332"/>
          </a:xfrm>
          <a:prstGeom prst="rect">
            <a:avLst/>
          </a:prstGeom>
          <a:noFill/>
        </p:spPr>
        <p:txBody>
          <a:bodyPr wrap="square" rtlCol="0">
            <a:spAutoFit/>
          </a:bodyPr>
          <a:lstStyle/>
          <a:p>
            <a:r>
              <a:rPr lang="en-US" dirty="0" smtClean="0">
                <a:cs typeface="B Jalal" panose="00000400000000000000" pitchFamily="2" charset="-78"/>
              </a:rPr>
              <a:t>3</a:t>
            </a:r>
            <a:r>
              <a:rPr lang="fa-IR" dirty="0" smtClean="0">
                <a:cs typeface="B Jalal" panose="00000400000000000000" pitchFamily="2" charset="-78"/>
              </a:rPr>
              <a:t>موج </a:t>
            </a:r>
            <a:endParaRPr lang="en-US" dirty="0">
              <a:cs typeface="B Jalal" panose="00000400000000000000" pitchFamily="2" charset="-78"/>
            </a:endParaRPr>
          </a:p>
        </p:txBody>
      </p:sp>
      <p:sp>
        <p:nvSpPr>
          <p:cNvPr id="36" name="TextBox 35"/>
          <p:cNvSpPr txBox="1"/>
          <p:nvPr/>
        </p:nvSpPr>
        <p:spPr>
          <a:xfrm rot="18696684">
            <a:off x="4623324" y="3477295"/>
            <a:ext cx="740664" cy="369332"/>
          </a:xfrm>
          <a:prstGeom prst="rect">
            <a:avLst/>
          </a:prstGeom>
          <a:noFill/>
        </p:spPr>
        <p:txBody>
          <a:bodyPr wrap="square" rtlCol="0">
            <a:spAutoFit/>
          </a:bodyPr>
          <a:lstStyle/>
          <a:p>
            <a:r>
              <a:rPr lang="en-US" dirty="0" smtClean="0">
                <a:cs typeface="B Jalal" panose="00000400000000000000" pitchFamily="2" charset="-78"/>
              </a:rPr>
              <a:t>5</a:t>
            </a:r>
            <a:r>
              <a:rPr lang="fa-IR" dirty="0" smtClean="0">
                <a:cs typeface="B Jalal" panose="00000400000000000000" pitchFamily="2" charset="-78"/>
              </a:rPr>
              <a:t>موج </a:t>
            </a:r>
            <a:endParaRPr lang="en-US" dirty="0">
              <a:cs typeface="B Jalal" panose="00000400000000000000" pitchFamily="2" charset="-78"/>
            </a:endParaRPr>
          </a:p>
        </p:txBody>
      </p:sp>
      <p:sp>
        <p:nvSpPr>
          <p:cNvPr id="41" name="TextBox 40"/>
          <p:cNvSpPr txBox="1"/>
          <p:nvPr/>
        </p:nvSpPr>
        <p:spPr>
          <a:xfrm rot="4621059">
            <a:off x="2309240" y="5217628"/>
            <a:ext cx="740664" cy="307777"/>
          </a:xfrm>
          <a:prstGeom prst="rect">
            <a:avLst/>
          </a:prstGeom>
          <a:noFill/>
        </p:spPr>
        <p:txBody>
          <a:bodyPr wrap="square" rtlCol="0">
            <a:spAutoFit/>
          </a:bodyPr>
          <a:lstStyle/>
          <a:p>
            <a:r>
              <a:rPr lang="en-US" sz="1400" dirty="0" smtClean="0">
                <a:cs typeface="B Jalal" panose="00000400000000000000" pitchFamily="2" charset="-78"/>
              </a:rPr>
              <a:t>2</a:t>
            </a:r>
            <a:r>
              <a:rPr lang="fa-IR" sz="1400" dirty="0" smtClean="0">
                <a:cs typeface="B Jalal" panose="00000400000000000000" pitchFamily="2" charset="-78"/>
              </a:rPr>
              <a:t>موج </a:t>
            </a:r>
            <a:endParaRPr lang="en-US" sz="1400" dirty="0">
              <a:cs typeface="B Jalal" panose="00000400000000000000" pitchFamily="2" charset="-78"/>
            </a:endParaRPr>
          </a:p>
        </p:txBody>
      </p:sp>
      <p:sp>
        <p:nvSpPr>
          <p:cNvPr id="42" name="TextBox 41"/>
          <p:cNvSpPr txBox="1"/>
          <p:nvPr/>
        </p:nvSpPr>
        <p:spPr>
          <a:xfrm rot="4621059">
            <a:off x="3674948" y="4601795"/>
            <a:ext cx="740664" cy="307777"/>
          </a:xfrm>
          <a:prstGeom prst="rect">
            <a:avLst/>
          </a:prstGeom>
          <a:noFill/>
        </p:spPr>
        <p:txBody>
          <a:bodyPr wrap="square" rtlCol="0">
            <a:spAutoFit/>
          </a:bodyPr>
          <a:lstStyle/>
          <a:p>
            <a:r>
              <a:rPr lang="en-US" sz="1400" dirty="0" smtClean="0">
                <a:cs typeface="B Jalal" panose="00000400000000000000" pitchFamily="2" charset="-78"/>
              </a:rPr>
              <a:t>4</a:t>
            </a:r>
            <a:r>
              <a:rPr lang="fa-IR" sz="1400" dirty="0" smtClean="0">
                <a:cs typeface="B Jalal" panose="00000400000000000000" pitchFamily="2" charset="-78"/>
              </a:rPr>
              <a:t>موج </a:t>
            </a:r>
            <a:endParaRPr lang="en-US" sz="1400" dirty="0">
              <a:cs typeface="B Jalal" panose="00000400000000000000" pitchFamily="2" charset="-78"/>
            </a:endParaRPr>
          </a:p>
        </p:txBody>
      </p:sp>
      <p:sp>
        <p:nvSpPr>
          <p:cNvPr id="43" name="TextBox 42"/>
          <p:cNvSpPr txBox="1"/>
          <p:nvPr/>
        </p:nvSpPr>
        <p:spPr>
          <a:xfrm rot="18696684">
            <a:off x="5807181" y="3568526"/>
            <a:ext cx="740664" cy="369332"/>
          </a:xfrm>
          <a:prstGeom prst="rect">
            <a:avLst/>
          </a:prstGeom>
          <a:noFill/>
        </p:spPr>
        <p:txBody>
          <a:bodyPr wrap="square" rtlCol="0">
            <a:spAutoFit/>
          </a:bodyPr>
          <a:lstStyle/>
          <a:p>
            <a:r>
              <a:rPr lang="en-US" dirty="0">
                <a:cs typeface="B Jalal" panose="00000400000000000000" pitchFamily="2" charset="-78"/>
              </a:rPr>
              <a:t>B</a:t>
            </a:r>
            <a:r>
              <a:rPr lang="fa-IR" dirty="0" smtClean="0">
                <a:cs typeface="B Jalal" panose="00000400000000000000" pitchFamily="2" charset="-78"/>
              </a:rPr>
              <a:t>موج </a:t>
            </a:r>
            <a:endParaRPr lang="en-US" dirty="0">
              <a:cs typeface="B Jalal" panose="00000400000000000000" pitchFamily="2" charset="-78"/>
            </a:endParaRPr>
          </a:p>
        </p:txBody>
      </p:sp>
      <p:sp>
        <p:nvSpPr>
          <p:cNvPr id="44" name="TextBox 43"/>
          <p:cNvSpPr txBox="1"/>
          <p:nvPr/>
        </p:nvSpPr>
        <p:spPr>
          <a:xfrm rot="3435480">
            <a:off x="6692373" y="3764212"/>
            <a:ext cx="740664" cy="369332"/>
          </a:xfrm>
          <a:prstGeom prst="rect">
            <a:avLst/>
          </a:prstGeom>
          <a:noFill/>
        </p:spPr>
        <p:txBody>
          <a:bodyPr wrap="square" rtlCol="0">
            <a:spAutoFit/>
          </a:bodyPr>
          <a:lstStyle/>
          <a:p>
            <a:r>
              <a:rPr lang="en-US" dirty="0" smtClean="0">
                <a:cs typeface="B Jalal" panose="00000400000000000000" pitchFamily="2" charset="-78"/>
              </a:rPr>
              <a:t>C</a:t>
            </a:r>
            <a:r>
              <a:rPr lang="fa-IR" dirty="0" smtClean="0">
                <a:cs typeface="B Jalal" panose="00000400000000000000" pitchFamily="2" charset="-78"/>
              </a:rPr>
              <a:t>موج </a:t>
            </a:r>
            <a:endParaRPr lang="en-US" dirty="0">
              <a:cs typeface="B Jalal" panose="00000400000000000000" pitchFamily="2" charset="-78"/>
            </a:endParaRPr>
          </a:p>
        </p:txBody>
      </p:sp>
      <p:sp>
        <p:nvSpPr>
          <p:cNvPr id="45" name="TextBox 44"/>
          <p:cNvSpPr txBox="1"/>
          <p:nvPr/>
        </p:nvSpPr>
        <p:spPr>
          <a:xfrm rot="3435480">
            <a:off x="5263299" y="3806609"/>
            <a:ext cx="740664" cy="369332"/>
          </a:xfrm>
          <a:prstGeom prst="rect">
            <a:avLst/>
          </a:prstGeom>
          <a:noFill/>
        </p:spPr>
        <p:txBody>
          <a:bodyPr wrap="square" rtlCol="0">
            <a:spAutoFit/>
          </a:bodyPr>
          <a:lstStyle/>
          <a:p>
            <a:r>
              <a:rPr lang="en-US" dirty="0" smtClean="0">
                <a:cs typeface="B Jalal" panose="00000400000000000000" pitchFamily="2" charset="-78"/>
              </a:rPr>
              <a:t>A</a:t>
            </a:r>
            <a:r>
              <a:rPr lang="fa-IR" dirty="0" smtClean="0">
                <a:cs typeface="B Jalal" panose="00000400000000000000" pitchFamily="2" charset="-78"/>
              </a:rPr>
              <a:t>موج </a:t>
            </a:r>
            <a:endParaRPr lang="en-US" dirty="0">
              <a:cs typeface="B Jalal" panose="00000400000000000000" pitchFamily="2" charset="-78"/>
            </a:endParaRPr>
          </a:p>
        </p:txBody>
      </p:sp>
    </p:spTree>
    <p:extLst>
      <p:ext uri="{BB962C8B-B14F-4D97-AF65-F5344CB8AC3E}">
        <p14:creationId xmlns:p14="http://schemas.microsoft.com/office/powerpoint/2010/main" val="1552047060"/>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اغلب</a:t>
            </a:r>
            <a:r>
              <a:rPr lang="fa-IR" dirty="0" smtClean="0">
                <a:cs typeface="B Jalal" panose="00000400000000000000" pitchFamily="2" charset="-78"/>
              </a:rPr>
              <a:t> موارد به شکل زیر</a:t>
            </a:r>
          </a:p>
        </p:txBody>
      </p:sp>
      <p:pic>
        <p:nvPicPr>
          <p:cNvPr id="3" name="Picture 2"/>
          <p:cNvPicPr>
            <a:picLocks noChangeAspect="1"/>
          </p:cNvPicPr>
          <p:nvPr/>
        </p:nvPicPr>
        <p:blipFill>
          <a:blip r:embed="rId3"/>
          <a:stretch>
            <a:fillRect/>
          </a:stretch>
        </p:blipFill>
        <p:spPr>
          <a:xfrm>
            <a:off x="838201" y="2820838"/>
            <a:ext cx="3740156" cy="2965599"/>
          </a:xfrm>
          <a:prstGeom prst="rect">
            <a:avLst/>
          </a:prstGeom>
        </p:spPr>
      </p:pic>
      <p:pic>
        <p:nvPicPr>
          <p:cNvPr id="4" name="Picture 3"/>
          <p:cNvPicPr>
            <a:picLocks noChangeAspect="1"/>
          </p:cNvPicPr>
          <p:nvPr/>
        </p:nvPicPr>
        <p:blipFill>
          <a:blip r:embed="rId4"/>
          <a:stretch>
            <a:fillRect/>
          </a:stretch>
        </p:blipFill>
        <p:spPr>
          <a:xfrm>
            <a:off x="5215637" y="3417063"/>
            <a:ext cx="2884568" cy="2759900"/>
          </a:xfrm>
          <a:prstGeom prst="rect">
            <a:avLst/>
          </a:prstGeom>
        </p:spPr>
      </p:pic>
    </p:spTree>
    <p:extLst>
      <p:ext uri="{BB962C8B-B14F-4D97-AF65-F5344CB8AC3E}">
        <p14:creationId xmlns:p14="http://schemas.microsoft.com/office/powerpoint/2010/main" val="2835159215"/>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اغلب</a:t>
            </a:r>
            <a:r>
              <a:rPr lang="fa-IR" dirty="0" smtClean="0">
                <a:cs typeface="B Jalal" panose="00000400000000000000" pitchFamily="2" charset="-78"/>
              </a:rPr>
              <a:t> موارد به شکل زیر</a:t>
            </a:r>
          </a:p>
        </p:txBody>
      </p:sp>
      <p:pic>
        <p:nvPicPr>
          <p:cNvPr id="6" name="Picture 5"/>
          <p:cNvPicPr>
            <a:picLocks noChangeAspect="1"/>
          </p:cNvPicPr>
          <p:nvPr/>
        </p:nvPicPr>
        <p:blipFill>
          <a:blip r:embed="rId3"/>
          <a:stretch>
            <a:fillRect/>
          </a:stretch>
        </p:blipFill>
        <p:spPr>
          <a:xfrm>
            <a:off x="955824" y="2234241"/>
            <a:ext cx="5334243" cy="4158382"/>
          </a:xfrm>
          <a:prstGeom prst="rect">
            <a:avLst/>
          </a:prstGeom>
        </p:spPr>
      </p:pic>
    </p:spTree>
    <p:extLst>
      <p:ext uri="{BB962C8B-B14F-4D97-AF65-F5344CB8AC3E}">
        <p14:creationId xmlns:p14="http://schemas.microsoft.com/office/powerpoint/2010/main" val="815457057"/>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اغلب</a:t>
            </a:r>
            <a:r>
              <a:rPr lang="fa-IR" dirty="0" smtClean="0">
                <a:cs typeface="B Jalal" panose="00000400000000000000" pitchFamily="2" charset="-78"/>
              </a:rPr>
              <a:t> موج 2 به نسبت های زیر موج 1 را اصلاح می کند</a:t>
            </a:r>
          </a:p>
        </p:txBody>
      </p:sp>
      <p:pic>
        <p:nvPicPr>
          <p:cNvPr id="3" name="Picture 2"/>
          <p:cNvPicPr>
            <a:picLocks noChangeAspect="1"/>
          </p:cNvPicPr>
          <p:nvPr/>
        </p:nvPicPr>
        <p:blipFill>
          <a:blip r:embed="rId3"/>
          <a:stretch>
            <a:fillRect/>
          </a:stretch>
        </p:blipFill>
        <p:spPr>
          <a:xfrm>
            <a:off x="946115" y="3819801"/>
            <a:ext cx="3626868" cy="2567069"/>
          </a:xfrm>
          <a:prstGeom prst="rect">
            <a:avLst/>
          </a:prstGeom>
        </p:spPr>
      </p:pic>
      <p:pic>
        <p:nvPicPr>
          <p:cNvPr id="4" name="Picture 3"/>
          <p:cNvPicPr>
            <a:picLocks noChangeAspect="1"/>
          </p:cNvPicPr>
          <p:nvPr/>
        </p:nvPicPr>
        <p:blipFill>
          <a:blip r:embed="rId4"/>
          <a:stretch>
            <a:fillRect/>
          </a:stretch>
        </p:blipFill>
        <p:spPr>
          <a:xfrm>
            <a:off x="5222080" y="3819802"/>
            <a:ext cx="3289460" cy="2567069"/>
          </a:xfrm>
          <a:prstGeom prst="rect">
            <a:avLst/>
          </a:prstGeom>
        </p:spPr>
      </p:pic>
      <p:pic>
        <p:nvPicPr>
          <p:cNvPr id="7" name="Picture 6"/>
          <p:cNvPicPr>
            <a:picLocks noChangeAspect="1"/>
          </p:cNvPicPr>
          <p:nvPr/>
        </p:nvPicPr>
        <p:blipFill>
          <a:blip r:embed="rId5"/>
          <a:stretch>
            <a:fillRect/>
          </a:stretch>
        </p:blipFill>
        <p:spPr>
          <a:xfrm>
            <a:off x="8511540" y="3875961"/>
            <a:ext cx="3383346" cy="2510910"/>
          </a:xfrm>
          <a:prstGeom prst="rect">
            <a:avLst/>
          </a:prstGeom>
        </p:spPr>
      </p:pic>
    </p:spTree>
    <p:extLst>
      <p:ext uri="{BB962C8B-B14F-4D97-AF65-F5344CB8AC3E}">
        <p14:creationId xmlns:p14="http://schemas.microsoft.com/office/powerpoint/2010/main" val="1371103443"/>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دالبر اصلاح 78% موج 1</a:t>
            </a:r>
            <a:endParaRPr lang="fa-IR" dirty="0" smtClean="0">
              <a:cs typeface="B Jalal" panose="00000400000000000000" pitchFamily="2" charset="-78"/>
            </a:endParaRPr>
          </a:p>
        </p:txBody>
      </p:sp>
      <p:pic>
        <p:nvPicPr>
          <p:cNvPr id="6" name="Picture 5"/>
          <p:cNvPicPr>
            <a:picLocks noChangeAspect="1"/>
          </p:cNvPicPr>
          <p:nvPr/>
        </p:nvPicPr>
        <p:blipFill>
          <a:blip r:embed="rId3"/>
          <a:stretch>
            <a:fillRect/>
          </a:stretch>
        </p:blipFill>
        <p:spPr>
          <a:xfrm>
            <a:off x="984695" y="2657856"/>
            <a:ext cx="4655846" cy="3613595"/>
          </a:xfrm>
          <a:prstGeom prst="rect">
            <a:avLst/>
          </a:prstGeom>
        </p:spPr>
      </p:pic>
    </p:spTree>
    <p:extLst>
      <p:ext uri="{BB962C8B-B14F-4D97-AF65-F5344CB8AC3E}">
        <p14:creationId xmlns:p14="http://schemas.microsoft.com/office/powerpoint/2010/main" val="3336438846"/>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خودرو اصلاح 78% موج 1</a:t>
            </a: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1047750" y="2711450"/>
            <a:ext cx="5048250" cy="3600450"/>
          </a:xfrm>
          <a:prstGeom prst="rect">
            <a:avLst/>
          </a:prstGeom>
        </p:spPr>
      </p:pic>
    </p:spTree>
    <p:extLst>
      <p:ext uri="{BB962C8B-B14F-4D97-AF65-F5344CB8AC3E}">
        <p14:creationId xmlns:p14="http://schemas.microsoft.com/office/powerpoint/2010/main" val="823071137"/>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خفناور</a:t>
            </a:r>
            <a:endParaRPr lang="fa-IR" dirty="0" smtClean="0">
              <a:cs typeface="B Jalal" panose="00000400000000000000" pitchFamily="2" charset="-78"/>
            </a:endParaRPr>
          </a:p>
        </p:txBody>
      </p:sp>
      <p:pic>
        <p:nvPicPr>
          <p:cNvPr id="4" name="Picture 3"/>
          <p:cNvPicPr>
            <a:picLocks noChangeAspect="1"/>
          </p:cNvPicPr>
          <p:nvPr/>
        </p:nvPicPr>
        <p:blipFill>
          <a:blip r:embed="rId3"/>
          <a:stretch>
            <a:fillRect/>
          </a:stretch>
        </p:blipFill>
        <p:spPr>
          <a:xfrm>
            <a:off x="1726491" y="2350448"/>
            <a:ext cx="7456932" cy="4372815"/>
          </a:xfrm>
          <a:prstGeom prst="rect">
            <a:avLst/>
          </a:prstGeom>
        </p:spPr>
      </p:pic>
    </p:spTree>
    <p:extLst>
      <p:ext uri="{BB962C8B-B14F-4D97-AF65-F5344CB8AC3E}">
        <p14:creationId xmlns:p14="http://schemas.microsoft.com/office/powerpoint/2010/main" val="1010711588"/>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خزامیا</a:t>
            </a: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3060764" y="661737"/>
            <a:ext cx="3879322" cy="6196263"/>
          </a:xfrm>
          <a:prstGeom prst="rect">
            <a:avLst/>
          </a:prstGeom>
        </p:spPr>
      </p:pic>
    </p:spTree>
    <p:extLst>
      <p:ext uri="{BB962C8B-B14F-4D97-AF65-F5344CB8AC3E}">
        <p14:creationId xmlns:p14="http://schemas.microsoft.com/office/powerpoint/2010/main" val="2152535799"/>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خساپا</a:t>
            </a:r>
            <a:endParaRPr lang="fa-IR" dirty="0" smtClean="0">
              <a:cs typeface="B Jalal" panose="00000400000000000000" pitchFamily="2" charset="-78"/>
            </a:endParaRPr>
          </a:p>
        </p:txBody>
      </p:sp>
      <p:pic>
        <p:nvPicPr>
          <p:cNvPr id="6" name="Picture 5"/>
          <p:cNvPicPr>
            <a:picLocks noChangeAspect="1"/>
          </p:cNvPicPr>
          <p:nvPr/>
        </p:nvPicPr>
        <p:blipFill>
          <a:blip r:embed="rId3"/>
          <a:stretch>
            <a:fillRect/>
          </a:stretch>
        </p:blipFill>
        <p:spPr>
          <a:xfrm>
            <a:off x="1356180" y="671592"/>
            <a:ext cx="6533179" cy="5871591"/>
          </a:xfrm>
          <a:prstGeom prst="rect">
            <a:avLst/>
          </a:prstGeom>
        </p:spPr>
      </p:pic>
    </p:spTree>
    <p:extLst>
      <p:ext uri="{BB962C8B-B14F-4D97-AF65-F5344CB8AC3E}">
        <p14:creationId xmlns:p14="http://schemas.microsoft.com/office/powerpoint/2010/main" val="4092391113"/>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fa-IR" u="sng" dirty="0" smtClean="0">
                <a:cs typeface="B Jalal" panose="00000400000000000000" pitchFamily="2" charset="-78"/>
              </a:rPr>
              <a:t>کروی</a:t>
            </a: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2118180" y="1027906"/>
            <a:ext cx="4932781" cy="5488686"/>
          </a:xfrm>
          <a:prstGeom prst="rect">
            <a:avLst/>
          </a:prstGeom>
        </p:spPr>
      </p:pic>
    </p:spTree>
    <p:extLst>
      <p:ext uri="{BB962C8B-B14F-4D97-AF65-F5344CB8AC3E}">
        <p14:creationId xmlns:p14="http://schemas.microsoft.com/office/powerpoint/2010/main" val="1838070109"/>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تحلیل نسبت ها</a:t>
            </a:r>
            <a:endParaRPr lang="en-US" dirty="0"/>
          </a:p>
        </p:txBody>
      </p:sp>
      <p:sp>
        <p:nvSpPr>
          <p:cNvPr id="5" name="Content Placeholder 2"/>
          <p:cNvSpPr>
            <a:spLocks noGrp="1"/>
          </p:cNvSpPr>
          <p:nvPr>
            <p:ph idx="1"/>
          </p:nvPr>
        </p:nvSpPr>
        <p:spPr>
          <a:xfrm>
            <a:off x="5669280" y="1825625"/>
            <a:ext cx="5684520" cy="4351338"/>
          </a:xfrm>
        </p:spPr>
        <p:txBody>
          <a:bodyPr/>
          <a:lstStyle/>
          <a:p>
            <a:pPr algn="r" rtl="1"/>
            <a:r>
              <a:rPr lang="en-US" u="sng" dirty="0" smtClean="0">
                <a:cs typeface="B Jalal" panose="00000400000000000000" pitchFamily="2" charset="-78"/>
              </a:rPr>
              <a:t>extension</a:t>
            </a:r>
            <a:endParaRPr lang="fa-IR" dirty="0" smtClean="0">
              <a:cs typeface="B Jalal" panose="00000400000000000000" pitchFamily="2" charset="-78"/>
            </a:endParaRPr>
          </a:p>
        </p:txBody>
      </p:sp>
      <p:pic>
        <p:nvPicPr>
          <p:cNvPr id="3" name="Picture 2"/>
          <p:cNvPicPr>
            <a:picLocks noChangeAspect="1"/>
          </p:cNvPicPr>
          <p:nvPr/>
        </p:nvPicPr>
        <p:blipFill>
          <a:blip r:embed="rId3"/>
          <a:stretch>
            <a:fillRect/>
          </a:stretch>
        </p:blipFill>
        <p:spPr>
          <a:xfrm>
            <a:off x="838200" y="2328863"/>
            <a:ext cx="8048625" cy="3848100"/>
          </a:xfrm>
          <a:prstGeom prst="rect">
            <a:avLst/>
          </a:prstGeom>
        </p:spPr>
      </p:pic>
    </p:spTree>
    <p:extLst>
      <p:ext uri="{BB962C8B-B14F-4D97-AF65-F5344CB8AC3E}">
        <p14:creationId xmlns:p14="http://schemas.microsoft.com/office/powerpoint/2010/main" val="236913809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4402</TotalTime>
  <Words>7802</Words>
  <Application>Microsoft Office PowerPoint</Application>
  <PresentationFormat>Widescreen</PresentationFormat>
  <Paragraphs>1149</Paragraphs>
  <Slides>227</Slides>
  <Notes>196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227</vt:i4>
      </vt:variant>
    </vt:vector>
  </HeadingPairs>
  <TitlesOfParts>
    <vt:vector size="236" baseType="lpstr">
      <vt:lpstr>Arial</vt:lpstr>
      <vt:lpstr>B Jalal</vt:lpstr>
      <vt:lpstr>B Mitra</vt:lpstr>
      <vt:lpstr>Calibri</vt:lpstr>
      <vt:lpstr>Calibri Light</vt:lpstr>
      <vt:lpstr>Mitra</vt:lpstr>
      <vt:lpstr>Tahoma</vt:lpstr>
      <vt:lpstr>ذ غث</vt:lpstr>
      <vt:lpstr>Office Theme</vt:lpstr>
      <vt:lpstr>کشف امواج شگفت انگیز</vt:lpstr>
      <vt:lpstr>PowerPoint Presentation</vt:lpstr>
      <vt:lpstr>در این جلسه چه چیز هایی می آموزیم</vt:lpstr>
      <vt:lpstr>پایه و اساس امواج الیوت</vt:lpstr>
      <vt:lpstr>پایه و اساس امواج الیوت</vt:lpstr>
      <vt:lpstr>پایه و اساس امواج الیوت</vt:lpstr>
      <vt:lpstr>پایه و اساس امواج الیوت</vt:lpstr>
      <vt:lpstr>نوع شکل گیری</vt:lpstr>
      <vt:lpstr>پایه و اساس امواج الیوت</vt:lpstr>
      <vt:lpstr>فراکتال ( Fractal  )</vt:lpstr>
      <vt:lpstr>الگو های اصلی</vt:lpstr>
      <vt:lpstr>الگو های اصلی</vt:lpstr>
      <vt:lpstr>الگو های اصلی</vt:lpstr>
      <vt:lpstr>الگو های اصلی</vt:lpstr>
      <vt:lpstr>الگو های اصلی</vt:lpstr>
      <vt:lpstr>الگو های اصلی</vt:lpstr>
      <vt:lpstr>صفت ها و مشخصات موج ها</vt:lpstr>
      <vt:lpstr>صفت ها و مشخصات موج ها</vt:lpstr>
      <vt:lpstr>صفت ها و مشخصات موج ها</vt:lpstr>
      <vt:lpstr>صفت ها و مشخصات موج ها</vt:lpstr>
      <vt:lpstr>صفت ها و مشخصات موج ها</vt:lpstr>
      <vt:lpstr>صفت ها و مشخصات موج ها</vt:lpstr>
      <vt:lpstr>صفت ها و مشخصات موج ها</vt:lpstr>
      <vt:lpstr>صفت ها و مشخصات موج ها</vt:lpstr>
      <vt:lpstr>صفت ها و مشخصات موج ها</vt:lpstr>
      <vt:lpstr>ریاضیات به کار رفته </vt:lpstr>
      <vt:lpstr>ریاضیات به کار رفته </vt:lpstr>
      <vt:lpstr>ریاضیات به کار رفته </vt:lpstr>
      <vt:lpstr>ریاضیات به کار رفته </vt:lpstr>
      <vt:lpstr>ریاضیات به کار رفته </vt:lpstr>
      <vt:lpstr>ریاضیات به کار رفته </vt:lpstr>
      <vt:lpstr>ریاضیات به کار رفته </vt:lpstr>
      <vt:lpstr>ریاضیات به کار رفته </vt:lpstr>
      <vt:lpstr>سه قانون که هیچ وقت شکسته نمی شوند</vt:lpstr>
      <vt:lpstr>سه قانون که هیچ وقت شکسته نمی شوند</vt:lpstr>
      <vt:lpstr>موج 2 هیچ زمان 100% موج 1 اصلاح نمی کند</vt:lpstr>
      <vt:lpstr>موج3 هیچ زمان کوتاه ترین موج نیست</vt:lpstr>
      <vt:lpstr>موج 4 هیچ زمان به قلمرو موج 1 تجاوز نمی کند</vt:lpstr>
      <vt:lpstr>سه قانون که هیچ وقت شکسته نمی شوند</vt:lpstr>
      <vt:lpstr>نام گذاری موج ها</vt:lpstr>
      <vt:lpstr>نام گذاری موج ها</vt:lpstr>
      <vt:lpstr>چرخه کامل </vt:lpstr>
      <vt:lpstr>مفهوم کشیدگی</vt:lpstr>
      <vt:lpstr>مفهوم کشیدگی</vt:lpstr>
      <vt:lpstr>مثال</vt:lpstr>
      <vt:lpstr>جواب مثال</vt:lpstr>
      <vt:lpstr>مثال</vt:lpstr>
      <vt:lpstr>جواب مثال</vt:lpstr>
      <vt:lpstr>بررسی روانشناسی بازار</vt:lpstr>
      <vt:lpstr>تمرین ها</vt:lpstr>
      <vt:lpstr>تمرین ها</vt:lpstr>
      <vt:lpstr>تمرین ها</vt:lpstr>
      <vt:lpstr>تمرین ها</vt:lpstr>
      <vt:lpstr>تمرین ها</vt:lpstr>
      <vt:lpstr>تمرین ها</vt:lpstr>
      <vt:lpstr>تمرین ها</vt:lpstr>
      <vt:lpstr>مرور و سوال</vt:lpstr>
      <vt:lpstr>بخش 2 – امواج جنبشی</vt:lpstr>
      <vt:lpstr>سخن بزرگان</vt:lpstr>
      <vt:lpstr>امواج جنبشی( impulsive )</vt:lpstr>
      <vt:lpstr>امواج جنبشی</vt:lpstr>
      <vt:lpstr>امواج جنبشی</vt:lpstr>
      <vt:lpstr>امواج جنبشی</vt:lpstr>
      <vt:lpstr>سه نوع امواج جنبشی</vt:lpstr>
      <vt:lpstr>موج جنبشی (impulsive)از نوع حرکتی  ( impulse)</vt:lpstr>
      <vt:lpstr>موج جنبشی (impulsive)از نوع حرکتی  ( impulse)</vt:lpstr>
      <vt:lpstr>موج جنبشی (impulsive)از نوع حرکتی  ( impulse)</vt:lpstr>
      <vt:lpstr>موج جنبشی (impulsive)از نوع حرکتی  ( impulse)</vt:lpstr>
      <vt:lpstr>موج جنبشی از نوع مورب (diagonal )</vt:lpstr>
      <vt:lpstr>موج جنبشی از نوع مورب (diagonal )</vt:lpstr>
      <vt:lpstr> مورب خاتمه دهنده ( Ending diagonal  )</vt:lpstr>
      <vt:lpstr>مورب پیشتاز ( Leading Diagonal )</vt:lpstr>
      <vt:lpstr>ناتوانی در موج 5 ( کوتاه شدگی )</vt:lpstr>
      <vt:lpstr>کشیدگی ( امتداد)</vt:lpstr>
      <vt:lpstr>کشیدگی ( امتداد)</vt:lpstr>
      <vt:lpstr>کشیدگی در موج 3 کشیده! ( امتداد)</vt:lpstr>
      <vt:lpstr>کشیدگی در موج  1 یا 5</vt:lpstr>
      <vt:lpstr>کشیدگی در موج  1 یا 5 کشیده!</vt:lpstr>
      <vt:lpstr>مثال</vt:lpstr>
      <vt:lpstr>مثال</vt:lpstr>
      <vt:lpstr>مثال</vt:lpstr>
      <vt:lpstr>مثال</vt:lpstr>
      <vt:lpstr>8 قانون موج های حرکتی ( impulse )</vt:lpstr>
      <vt:lpstr>8 راهنما موج های حرکتی ( impulse )</vt:lpstr>
      <vt:lpstr>10 قانون موج های مورب ( diagonal )</vt:lpstr>
      <vt:lpstr>6 راهنما موج های مورب (diagonal )</vt:lpstr>
      <vt:lpstr>PowerPoint Presentation</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تحلیل نسبت ها</vt:lpstr>
      <vt:lpstr>سوال</vt:lpstr>
      <vt:lpstr>تحلیل نسبت ها</vt:lpstr>
      <vt:lpstr>موج 5 </vt:lpstr>
      <vt:lpstr>موج 5 </vt:lpstr>
      <vt:lpstr>سوال</vt:lpstr>
      <vt:lpstr>یک راهنمایی در مورد موج 1</vt:lpstr>
      <vt:lpstr>موج 5 </vt:lpstr>
      <vt:lpstr>سخن بزرگان</vt:lpstr>
      <vt:lpstr>فصل سوم : امواج اصلاحی (corrective waves)</vt:lpstr>
      <vt:lpstr>فصل سوم : امواج اصلاحی (corrective waves)</vt:lpstr>
      <vt:lpstr>فصل سوم : امواج اصلاحی (corrective waves)</vt:lpstr>
      <vt:lpstr>تله موج B را فراموش نکنیم</vt:lpstr>
      <vt:lpstr>موج C</vt:lpstr>
      <vt:lpstr>انواع امواج اصلاحی</vt:lpstr>
      <vt:lpstr>انواع امواج اصلاحی </vt:lpstr>
      <vt:lpstr>انواع امواج اصلاحی </vt:lpstr>
      <vt:lpstr>کاراکتر زیگزاگ</vt:lpstr>
      <vt:lpstr>ساختار داخلی زیگزاگ ها</vt:lpstr>
      <vt:lpstr>کاراکتر مسطح  یا همان فلت (Flat )</vt:lpstr>
      <vt:lpstr>نحوه تشخیص نوع موج تخت </vt:lpstr>
      <vt:lpstr>سایپا </vt:lpstr>
      <vt:lpstr>ساختار داخلی تخت ها</vt:lpstr>
      <vt:lpstr>کاراکتر مثلث ها(Triangles )</vt:lpstr>
      <vt:lpstr>مثلث ها</vt:lpstr>
      <vt:lpstr>ساختار داخلی مثلث ها</vt:lpstr>
      <vt:lpstr>مرور</vt:lpstr>
      <vt:lpstr>ترکیب امواج اصلاحی</vt:lpstr>
      <vt:lpstr>زیگزاگ دوتایی </vt:lpstr>
      <vt:lpstr>زیگزاگ سه تایی </vt:lpstr>
      <vt:lpstr>ترکیب امواج اصلاحی</vt:lpstr>
      <vt:lpstr>نوع 1</vt:lpstr>
      <vt:lpstr>ساختار داخلی امواج نوع 1</vt:lpstr>
      <vt:lpstr>نوع 2</vt:lpstr>
      <vt:lpstr>ساختار داخلی امواج نوع 2</vt:lpstr>
      <vt:lpstr>ساختار داخلی امواج نوع 2</vt:lpstr>
      <vt:lpstr>خلاصه الگو های ترکیبی امواج اصلاحی</vt:lpstr>
      <vt:lpstr>خلاصه الگو های ترکیبی امواج اصلاحی</vt:lpstr>
      <vt:lpstr>در مورد مثلث ها</vt:lpstr>
      <vt:lpstr>تحلیل نسبت امواج اصلاحی</vt:lpstr>
      <vt:lpstr>تحلیل نسبت امواج اصلاحی</vt:lpstr>
      <vt:lpstr>موج 4 چه می تواند باشد</vt:lpstr>
      <vt:lpstr>موج 4 چه می تواند باشد</vt:lpstr>
      <vt:lpstr>رابطه موج 2 و موج 4</vt:lpstr>
      <vt:lpstr>میزان اصلاح موج 4</vt:lpstr>
      <vt:lpstr>ساختار اصلاح موج 2 به صورت زیگزاگ</vt:lpstr>
      <vt:lpstr>ساختار اصلاح موج 2 به صورت زیگزاگ</vt:lpstr>
      <vt:lpstr>ساختار اصلاح موج 2 به صورت زیگزاگ</vt:lpstr>
      <vt:lpstr>ساختار اصلاح موج 4</vt:lpstr>
      <vt:lpstr>ساختار اصلاح موج 4</vt:lpstr>
      <vt:lpstr>ساختار اصلاح مثلث ها</vt:lpstr>
      <vt:lpstr>ساختار اصلاح مثلث ها</vt:lpstr>
      <vt:lpstr>استفاده همزمان از تحلیل تکنیکال کلاسیک  و الیوت</vt:lpstr>
      <vt:lpstr>مثال</vt:lpstr>
      <vt:lpstr>مثال – مثلث متقارن</vt:lpstr>
      <vt:lpstr>مثال – زیگزاگ </vt:lpstr>
      <vt:lpstr>مثال – فلت</vt:lpstr>
      <vt:lpstr>مثال</vt:lpstr>
      <vt:lpstr>مثال</vt:lpstr>
      <vt:lpstr>مثال</vt:lpstr>
      <vt:lpstr>مثال</vt:lpstr>
      <vt:lpstr>مثال</vt:lpstr>
      <vt:lpstr>تکنیک کانال زدن در امواج الیوت</vt:lpstr>
      <vt:lpstr>تکنیک کانال زدن در امواج الیوت</vt:lpstr>
      <vt:lpstr>سایپا-نمودار خطی</vt:lpstr>
      <vt:lpstr>سایپا-نمودار لگاریتمی</vt:lpstr>
      <vt:lpstr>مراحل کانال زدن</vt:lpstr>
      <vt:lpstr>سایپا-نمودار لگاریتمی</vt:lpstr>
      <vt:lpstr>کانال زنی و یافتن انتهای موج 5</vt:lpstr>
      <vt:lpstr>سایپا-نمودار لگاریتمی</vt:lpstr>
      <vt:lpstr>آیا فقط همین یک نوع کانال زدن صحیح است؟</vt:lpstr>
      <vt:lpstr>آیا فقط همین یک نوع کانال زدن صحیح است؟</vt:lpstr>
      <vt:lpstr>آیا فقط همین یک نوع کانال زدن صحیح است؟</vt:lpstr>
      <vt:lpstr>3 راه برای یافتن دقیقتر انتهای موج 5</vt:lpstr>
      <vt:lpstr>3 راه برای یافتن دقیقتر انتهای موج 5</vt:lpstr>
      <vt:lpstr>کمک از Advanced GET</vt:lpstr>
      <vt:lpstr>کمک از Advanced GET</vt:lpstr>
      <vt:lpstr>کمک از Advanced GET</vt:lpstr>
      <vt:lpstr>کمک از Advanced GET</vt:lpstr>
      <vt:lpstr>شناخت ابزار های مورد نیاز ما برای شمارش امواج الیوت در نرم افزار Advanced GET</vt:lpstr>
      <vt:lpstr>اسیلاتور درAdvanced GET</vt:lpstr>
      <vt:lpstr>PowerPoint Presentation</vt:lpstr>
      <vt:lpstr>PowerPoint Presentation</vt:lpstr>
      <vt:lpstr>شاخص شناسایی سود(PTI) درAdvanced GET</vt:lpstr>
      <vt:lpstr>PowerPoint Presentation</vt:lpstr>
      <vt:lpstr>کانال ها موج 4 درAdvanced GET</vt:lpstr>
      <vt:lpstr>ابزار قدرتمند وساده خط روند خودکار درAdvanced GET</vt:lpstr>
      <vt:lpstr>PowerPoint Presentation</vt:lpstr>
      <vt:lpstr>PowerPoint Presentation</vt:lpstr>
      <vt:lpstr>PowerPoint Presentation</vt:lpstr>
      <vt:lpstr>PowerPoint Presentation</vt:lpstr>
      <vt:lpstr>کمک از اندیکاتور ها در تحلیل امواج الیوت</vt:lpstr>
      <vt:lpstr>استراتژی های ورود و خروج با استفاده از امواج الیوت</vt:lpstr>
      <vt:lpstr>استراتژی های ورود و خروج با استفاده از اموراج الیوت</vt:lpstr>
      <vt:lpstr>استراتژی های ورود و خروج با استفاده از اموراج الیوت</vt:lpstr>
      <vt:lpstr>استراتژی های ورود و خروج با استفاده از اموراج الیوت</vt:lpstr>
      <vt:lpstr>استراتژی های ورود و خروج با استفاده از اموراج الیوت</vt:lpstr>
      <vt:lpstr>تمرین های موقعیت معاملاتی </vt:lpstr>
      <vt:lpstr>تمرین های موقعیت معاملاتی -خبهمن </vt:lpstr>
      <vt:lpstr>تمرین های موقعیت معاملاتی -خبهمن </vt:lpstr>
      <vt:lpstr>تمرین های موقعیت معاملاتی –خبهمن-25% سود </vt:lpstr>
      <vt:lpstr>تمرین های موقعیت معاملاتی –خبهمن-25% سود </vt:lpstr>
      <vt:lpstr>تمرین های موقعیت معاملاتی –خبهمن2 </vt:lpstr>
      <vt:lpstr>تمرین های موقعیت معاملاتی –خبهمن2 </vt:lpstr>
      <vt:lpstr>تمرین های موقعیت معاملاتی –خبهمن2 </vt:lpstr>
      <vt:lpstr>تمرین های موقعیت معاملاتی –خبهمن2 </vt:lpstr>
      <vt:lpstr>تمرین های موقعیت معاملاتی –خبهمن2 </vt:lpstr>
      <vt:lpstr>تمرین های موقعیت معاملاتی –خبهمن2  مجدد 25%</vt:lpstr>
      <vt:lpstr>تمرین های موقعیت معاملاتی –فاراک موج شماری کنید</vt:lpstr>
      <vt:lpstr>تمرین های موقعیت معاملاتی –فاراک موج شماری کنید</vt:lpstr>
      <vt:lpstr>تمرین های موقعیت معاملاتی –فاراک موج شماری هفتگی نرم افزار</vt:lpstr>
      <vt:lpstr>تمرین های موقعیت معاملاتی –فاراک موج شماری روزانه نرم افزار</vt:lpstr>
      <vt:lpstr>تمرین های موقعیت معاملاتی –فاراک ورود به معامله واتفاقات خوب</vt:lpstr>
      <vt:lpstr>تمرین های موقعیت معاملاتی –فاراک ورود به معامله واتفاقات خوب</vt:lpstr>
      <vt:lpstr>امواج الیوت نقشه راه است</vt:lpstr>
      <vt:lpstr>PowerPoint Presentation</vt:lpstr>
      <vt:lpstr>خساپا موج اصلاحی احتمالی 4 دقیقا در 423.6 %</vt:lpstr>
      <vt:lpstr>خساپا تعدیل شده</vt:lpstr>
      <vt:lpstr>سیکل 5 موجی حرکت ایران خودرو در 2010 -2011</vt:lpstr>
      <vt:lpstr>PowerPoint Presentation</vt:lpstr>
      <vt:lpstr>PowerPoint Presentation</vt:lpstr>
      <vt:lpstr>سیکل 5 موجی حرکت فاذر در بلند مدت</vt:lpstr>
      <vt:lpstr>سیکل 5 موجی حرکت فاذر در بلند مدت-موج 4</vt:lpstr>
      <vt:lpstr>سیکل 5 موجی حرکت فاراک در بلندمدت –ماهیانه</vt:lpstr>
      <vt:lpstr>سیکل 5 موجی حرکت فاراک در بلندمدت –هفتگی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امواج پر سود</dc:title>
  <dc:creator>Ali</dc:creator>
  <cp:lastModifiedBy>ALI</cp:lastModifiedBy>
  <cp:revision>210</cp:revision>
  <dcterms:created xsi:type="dcterms:W3CDTF">2014-03-21T09:55:40Z</dcterms:created>
  <dcterms:modified xsi:type="dcterms:W3CDTF">2016-07-31T12:13:17Z</dcterms:modified>
</cp:coreProperties>
</file>