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45"/>
  </p:notesMasterIdLst>
  <p:sldIdLst>
    <p:sldId id="256" r:id="rId3"/>
    <p:sldId id="257" r:id="rId4"/>
    <p:sldId id="258" r:id="rId5"/>
    <p:sldId id="345" r:id="rId6"/>
    <p:sldId id="376" r:id="rId7"/>
    <p:sldId id="377" r:id="rId8"/>
    <p:sldId id="375" r:id="rId9"/>
    <p:sldId id="342" r:id="rId10"/>
    <p:sldId id="260" r:id="rId11"/>
    <p:sldId id="261" r:id="rId12"/>
    <p:sldId id="337" r:id="rId13"/>
    <p:sldId id="339" r:id="rId14"/>
    <p:sldId id="262" r:id="rId15"/>
    <p:sldId id="347" r:id="rId16"/>
    <p:sldId id="348" r:id="rId17"/>
    <p:sldId id="349" r:id="rId18"/>
    <p:sldId id="270" r:id="rId19"/>
    <p:sldId id="271" r:id="rId20"/>
    <p:sldId id="374" r:id="rId21"/>
    <p:sldId id="350" r:id="rId22"/>
    <p:sldId id="379" r:id="rId23"/>
    <p:sldId id="351" r:id="rId24"/>
    <p:sldId id="274" r:id="rId25"/>
    <p:sldId id="353" r:id="rId26"/>
    <p:sldId id="352" r:id="rId27"/>
    <p:sldId id="275" r:id="rId28"/>
    <p:sldId id="354" r:id="rId29"/>
    <p:sldId id="356" r:id="rId30"/>
    <p:sldId id="363" r:id="rId31"/>
    <p:sldId id="373" r:id="rId32"/>
    <p:sldId id="355" r:id="rId33"/>
    <p:sldId id="369" r:id="rId34"/>
    <p:sldId id="370" r:id="rId35"/>
    <p:sldId id="380" r:id="rId36"/>
    <p:sldId id="381" r:id="rId37"/>
    <p:sldId id="382" r:id="rId38"/>
    <p:sldId id="383" r:id="rId39"/>
    <p:sldId id="378" r:id="rId40"/>
    <p:sldId id="371" r:id="rId41"/>
    <p:sldId id="364" r:id="rId42"/>
    <p:sldId id="367" r:id="rId43"/>
    <p:sldId id="372" r:id="rId44"/>
  </p:sldIdLst>
  <p:sldSz cx="12192000" cy="6858000"/>
  <p:notesSz cx="6858000" cy="9144000"/>
  <p:embeddedFontLst>
    <p:embeddedFont>
      <p:font typeface="Calibri Light" panose="020F0302020204030204" pitchFamily="34" charset="0"/>
      <p:regular r:id="rId46"/>
      <p:italic r:id="rId47"/>
    </p:embeddedFont>
    <p:embeddedFont>
      <p:font typeface="B Yekan" panose="00000400000000000000" pitchFamily="2" charset="-78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306"/>
    </p:cViewPr>
  </p:sorterViewPr>
  <p:notesViewPr>
    <p:cSldViewPr snapToGrid="0"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5412-2654-4867-A41D-AAD555A489F5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D0C9-1324-4D9F-854E-A3A670BEB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9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BD0C9-1324-4D9F-854E-A3A670BEBB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4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BD0C9-1324-4D9F-854E-A3A670BEBB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2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4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2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83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8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9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0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78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2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83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36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48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2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9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0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7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2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B64F4-4918-4378-9D6E-4836FE96512F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6AF3C-B84E-4641-87C5-DA72AB06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8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B64F4-4918-4378-9D6E-4836FE9651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6AF3C-B84E-4641-87C5-DA72AB0680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8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Yekan" pitchFamily="2" charset="-78"/>
              </a:rPr>
              <a:t>آموزش اندیکاتور ایچیموکو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b="1" dirty="0" smtClean="0">
                <a:cs typeface="B Yekan" panose="00000400000000000000" pitchFamily="2" charset="-78"/>
              </a:rPr>
              <a:t>برگزار کننده : خانه سرمایه</a:t>
            </a:r>
          </a:p>
          <a:p>
            <a:r>
              <a:rPr lang="fa-IR" b="1" dirty="0" smtClean="0">
                <a:cs typeface="B Yekan" panose="00000400000000000000" pitchFamily="2" charset="-78"/>
              </a:rPr>
              <a:t>مدرس : جناب آقای مهندس علی صابریان 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</p:spTree>
    <p:extLst>
      <p:ext uri="{BB962C8B-B14F-4D97-AF65-F5344CB8AC3E}">
        <p14:creationId xmlns:p14="http://schemas.microsoft.com/office/powerpoint/2010/main" val="1489132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b="1" dirty="0" err="1" smtClean="0">
                <a:cs typeface="B Yekan" pitchFamily="2" charset="-78"/>
              </a:rPr>
              <a:t>Kijun</a:t>
            </a:r>
            <a:r>
              <a:rPr lang="en-US" b="1" dirty="0" smtClean="0">
                <a:cs typeface="B Yekan" pitchFamily="2" charset="-78"/>
              </a:rPr>
              <a:t> </a:t>
            </a:r>
            <a:r>
              <a:rPr lang="en-US" b="1" dirty="0" err="1" smtClean="0">
                <a:cs typeface="B Yekan" pitchFamily="2" charset="-78"/>
              </a:rPr>
              <a:t>sen</a:t>
            </a:r>
            <a:r>
              <a:rPr lang="fa-IR" b="1" dirty="0" smtClean="0">
                <a:cs typeface="B Yekan" pitchFamily="2" charset="-78"/>
              </a:rPr>
              <a:t>(کیجونسن)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en-US" dirty="0" smtClean="0">
              <a:cs typeface="B Yekan" pitchFamily="2" charset="-78"/>
            </a:endParaRPr>
          </a:p>
          <a:p>
            <a:pPr algn="r" rtl="1">
              <a:buNone/>
            </a:pPr>
            <a:endParaRPr lang="en-US" dirty="0" smtClean="0">
              <a:cs typeface="B Yekan" pitchFamily="2" charset="-78"/>
            </a:endParaRP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/>
            <a:endParaRPr lang="en-US" dirty="0" smtClean="0">
              <a:cs typeface="B Yekan" pitchFamily="2" charset="-78"/>
            </a:endParaRPr>
          </a:p>
          <a:p>
            <a:pPr algn="r" rtl="1"/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Yekan" pitchFamily="2" charset="-78"/>
              </a:rPr>
              <a:t>میانگین 26 روزه سهم را طبق بیشترین سطح قیمت و کمترین سطح قیمتی بدست می آورد. 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0070C0"/>
                </a:solidFill>
                <a:cs typeface="B Yekan" pitchFamily="2" charset="-78"/>
              </a:rPr>
              <a:t>خط آبی رنگ</a:t>
            </a:r>
          </a:p>
          <a:p>
            <a:pPr algn="r" rtl="1">
              <a:buNone/>
            </a:pPr>
            <a:endParaRPr lang="en-US" dirty="0" smtClean="0">
              <a:cs typeface="B Yekan" pitchFamily="2" charset="-78"/>
            </a:endParaRPr>
          </a:p>
          <a:p>
            <a:pPr algn="r" rtl="1"/>
            <a:endParaRPr lang="en-US" dirty="0" smtClean="0">
              <a:cs typeface="B Yekan" pitchFamily="2" charset="-78"/>
            </a:endParaRP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/>
            <a:endParaRPr lang="en-US" dirty="0" smtClean="0">
              <a:cs typeface="B Yekan" pitchFamily="2" charset="-78"/>
            </a:endParaRPr>
          </a:p>
          <a:p>
            <a:pPr algn="r" rtl="1"/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2050" name="Picture 2" descr="C:\Users\a\Desktop\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634" y="1679227"/>
            <a:ext cx="5087085" cy="434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خرید کیجونسن </a:t>
            </a:r>
            <a:endParaRPr lang="en-US" b="1" dirty="0">
              <a:cs typeface="B Yekan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1251" y="1583254"/>
            <a:ext cx="10515600" cy="4351338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زمانی که قیمت از پایین به سمت بالای کیجونسن عبور کند ، سیگنال خرید محسوب می گردد.</a:t>
            </a:r>
          </a:p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 سه نوع سیگنال خرید داریم : ضعیف ، معمولی و قدرتمند که بستگی به محل قرار گیری نسبت به ابر کومو دارد .</a:t>
            </a:r>
          </a:p>
        </p:txBody>
      </p:sp>
      <p:pic>
        <p:nvPicPr>
          <p:cNvPr id="10" name="Picture 2" descr="C:\Users\a\Desktop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02" y="3503364"/>
            <a:ext cx="3747189" cy="2856343"/>
          </a:xfrm>
          <a:prstGeom prst="rect">
            <a:avLst/>
          </a:prstGeom>
          <a:noFill/>
        </p:spPr>
      </p:pic>
      <p:pic>
        <p:nvPicPr>
          <p:cNvPr id="11" name="Picture 2" descr="C:\Users\a\Desktop\009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0382" y="3489918"/>
            <a:ext cx="3533502" cy="2808000"/>
          </a:xfrm>
          <a:prstGeom prst="rect">
            <a:avLst/>
          </a:prstGeom>
          <a:noFill/>
        </p:spPr>
      </p:pic>
      <p:pic>
        <p:nvPicPr>
          <p:cNvPr id="12" name="Picture 2" descr="C:\Users\a\Desktop\6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7765" y="3521171"/>
            <a:ext cx="3504520" cy="274056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19326" y="6345450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خرید ضعیف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9495" y="6345449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خرید معمولی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18141" y="6321579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خرید قدرتمند </a:t>
            </a:r>
            <a:endParaRPr lang="en-US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فروش کیجونسن 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زمانی که قیمت از بالا به سمت پایین کیجونسن عبور کند نوعی سیگنال فروش به حساب می آید .</a:t>
            </a:r>
          </a:p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 سه نوع سیگنال فروش داریم : ضعیف ، معمولی و قدرتمند که بستگی به محل قرار گیری نسبت به ابر کومو دارد .</a:t>
            </a:r>
          </a:p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</p:txBody>
      </p:sp>
      <p:pic>
        <p:nvPicPr>
          <p:cNvPr id="11" name="Picture 2" descr="C:\Users\a\Desktop\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487" y="3591935"/>
            <a:ext cx="3216924" cy="2766824"/>
          </a:xfrm>
          <a:prstGeom prst="rect">
            <a:avLst/>
          </a:prstGeom>
          <a:noFill/>
        </p:spPr>
      </p:pic>
      <p:pic>
        <p:nvPicPr>
          <p:cNvPr id="12" name="Picture 2" descr="C:\Users\a\Desktop\8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511" y="3555100"/>
            <a:ext cx="3420000" cy="2736000"/>
          </a:xfrm>
          <a:prstGeom prst="rect">
            <a:avLst/>
          </a:prstGeom>
          <a:noFill/>
        </p:spPr>
      </p:pic>
      <p:pic>
        <p:nvPicPr>
          <p:cNvPr id="13" name="Picture 2" descr="C:\Users\a\Desktop\7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2840" y="3514381"/>
            <a:ext cx="3539322" cy="27652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21175" y="6444867"/>
            <a:ext cx="343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فروش ضعیف   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29619" y="6411817"/>
            <a:ext cx="2533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فروش معمولی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77899" y="6312664"/>
            <a:ext cx="254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فروش قدرتمند</a:t>
            </a:r>
            <a:endParaRPr lang="en-US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cs typeface="B Yekan" pitchFamily="2" charset="-78"/>
              </a:rPr>
              <a:t> </a:t>
            </a:r>
            <a:r>
              <a:rPr lang="en-US" b="1" dirty="0" err="1" smtClean="0">
                <a:cs typeface="B Yekan" pitchFamily="2" charset="-78"/>
              </a:rPr>
              <a:t>Kijun</a:t>
            </a:r>
            <a:r>
              <a:rPr lang="en-US" b="1" dirty="0" smtClean="0">
                <a:cs typeface="B Yekan" pitchFamily="2" charset="-78"/>
              </a:rPr>
              <a:t> </a:t>
            </a:r>
            <a:r>
              <a:rPr lang="en-US" b="1" dirty="0" err="1" smtClean="0">
                <a:cs typeface="B Yekan" pitchFamily="2" charset="-78"/>
              </a:rPr>
              <a:t>sen</a:t>
            </a:r>
            <a:r>
              <a:rPr lang="en-US" b="1" dirty="0" smtClean="0">
                <a:cs typeface="B Yekan" pitchFamily="2" charset="-78"/>
              </a:rPr>
              <a:t> </a:t>
            </a:r>
            <a:r>
              <a:rPr lang="fa-IR" b="1" dirty="0" smtClean="0">
                <a:cs typeface="B Yekan" pitchFamily="2" charset="-78"/>
              </a:rPr>
              <a:t> و </a:t>
            </a:r>
            <a:r>
              <a:rPr lang="en-US" b="1" dirty="0" smtClean="0">
                <a:cs typeface="B Yekan" pitchFamily="2" charset="-78"/>
              </a:rPr>
              <a:t>Tenkan </a:t>
            </a:r>
            <a:r>
              <a:rPr lang="en-US" b="1" dirty="0" err="1" smtClean="0">
                <a:cs typeface="B Yekan" pitchFamily="2" charset="-78"/>
              </a:rPr>
              <a:t>sen</a:t>
            </a:r>
            <a:r>
              <a:rPr lang="en-US" b="1" dirty="0" smtClean="0">
                <a:cs typeface="B Yekan" pitchFamily="2" charset="-78"/>
              </a:rPr>
              <a:t> </a:t>
            </a:r>
            <a:r>
              <a:rPr lang="fa-IR" b="1" dirty="0" smtClean="0">
                <a:cs typeface="B Yekan" pitchFamily="2" charset="-78"/>
              </a:rPr>
              <a:t>تفاوت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749" y="2001895"/>
            <a:ext cx="4986051" cy="435133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itchFamily="2" charset="-78"/>
              </a:rPr>
              <a:t>تفاوت اصلی این دو خط در بازه زمانی آنهاست . تنکانسن بازه زمانی کوتاه مدت تر را نشان می دهد ، به همین منظور به نمودار قیمت نزدیک تر است ولی کیجون سن بازه زمانی بلند مدت تر را نشان می دهد و به همین دلیل از نمودار قیمت دورتر می باشد . پس این موضوع برای تشخیص دو خط مطرح می باشد و دیگر رنگ خطوط معیاری برای تشخیص قرار نمی گیرد . </a:t>
            </a: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pic>
        <p:nvPicPr>
          <p:cNvPr id="2050" name="Picture 2" descr="C:\Users\a\Desktop\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42" y="2176050"/>
            <a:ext cx="5783348" cy="33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 (سنکواسپن)</a:t>
            </a:r>
            <a:r>
              <a:rPr lang="en-US" b="1" dirty="0" err="1" smtClean="0">
                <a:cs typeface="B Yekan" pitchFamily="2" charset="-78"/>
              </a:rPr>
              <a:t>Senkou</a:t>
            </a:r>
            <a:r>
              <a:rPr lang="en-US" b="1" dirty="0" smtClean="0">
                <a:cs typeface="B Yekan" pitchFamily="2" charset="-78"/>
              </a:rPr>
              <a:t> span </a:t>
            </a:r>
            <a:endParaRPr lang="en-US" b="1" dirty="0">
              <a:cs typeface="B Yekan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25378" y="1561220"/>
            <a:ext cx="5151303" cy="4839580"/>
          </a:xfrm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ابر کومو از دو قسمت تشکیل شده است که شامل  </a:t>
            </a:r>
            <a:r>
              <a:rPr lang="en-US" b="1" dirty="0" err="1" smtClean="0">
                <a:cs typeface="B Yekan" pitchFamily="2" charset="-78"/>
              </a:rPr>
              <a:t>Senkou</a:t>
            </a:r>
            <a:r>
              <a:rPr lang="en-US" b="1" dirty="0" smtClean="0">
                <a:cs typeface="B Yekan" pitchFamily="2" charset="-78"/>
              </a:rPr>
              <a:t> span A</a:t>
            </a:r>
            <a:r>
              <a:rPr lang="fa-IR" b="1" dirty="0" smtClean="0">
                <a:cs typeface="B Yekan" pitchFamily="2" charset="-78"/>
              </a:rPr>
              <a:t> و </a:t>
            </a:r>
            <a:r>
              <a:rPr lang="en-US" b="1" dirty="0" err="1" smtClean="0">
                <a:cs typeface="B Yekan" pitchFamily="2" charset="-78"/>
              </a:rPr>
              <a:t>Senkou</a:t>
            </a:r>
            <a:r>
              <a:rPr lang="en-US" b="1" dirty="0" smtClean="0">
                <a:cs typeface="B Yekan" pitchFamily="2" charset="-78"/>
              </a:rPr>
              <a:t> span B</a:t>
            </a:r>
            <a:r>
              <a:rPr lang="fa-IR" b="1" dirty="0" smtClean="0">
                <a:cs typeface="B Yekan" pitchFamily="2" charset="-78"/>
              </a:rPr>
              <a:t> </a:t>
            </a:r>
            <a:r>
              <a:rPr lang="fa-IR" dirty="0" smtClean="0">
                <a:cs typeface="B Yekan" pitchFamily="2" charset="-78"/>
              </a:rPr>
              <a:t>می باشد. </a:t>
            </a:r>
          </a:p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نحوه محاسبه </a:t>
            </a:r>
            <a:r>
              <a:rPr lang="en-US" dirty="0" err="1" smtClean="0">
                <a:cs typeface="B Yekan" pitchFamily="2" charset="-78"/>
              </a:rPr>
              <a:t>Senkou</a:t>
            </a:r>
            <a:r>
              <a:rPr lang="en-US" dirty="0" smtClean="0">
                <a:cs typeface="B Yekan" pitchFamily="2" charset="-78"/>
              </a:rPr>
              <a:t> span A</a:t>
            </a:r>
            <a:r>
              <a:rPr lang="fa-IR" dirty="0" smtClean="0">
                <a:cs typeface="B Yekan" pitchFamily="2" charset="-78"/>
              </a:rPr>
              <a:t> : میانگین دو خط تنکانسن و کیجونسن را بدست می آورد و در بازه زمانی 26 روز پیش رو نشان می دهد . </a:t>
            </a:r>
          </a:p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نحوه محاسبه </a:t>
            </a:r>
            <a:r>
              <a:rPr lang="en-US" dirty="0" err="1" smtClean="0">
                <a:cs typeface="B Yekan" pitchFamily="2" charset="-78"/>
              </a:rPr>
              <a:t>Senkou</a:t>
            </a:r>
            <a:r>
              <a:rPr lang="en-US" dirty="0" smtClean="0">
                <a:cs typeface="B Yekan" pitchFamily="2" charset="-78"/>
              </a:rPr>
              <a:t> span B</a:t>
            </a:r>
            <a:r>
              <a:rPr lang="fa-IR" dirty="0" smtClean="0">
                <a:cs typeface="B Yekan" pitchFamily="2" charset="-78"/>
              </a:rPr>
              <a:t> :</a:t>
            </a:r>
            <a:r>
              <a:rPr lang="en-US" dirty="0" smtClean="0">
                <a:cs typeface="B Yekan" pitchFamily="2" charset="-78"/>
              </a:rPr>
              <a:t> </a:t>
            </a:r>
            <a:r>
              <a:rPr lang="fa-IR" dirty="0" smtClean="0">
                <a:cs typeface="B Yekan" pitchFamily="2" charset="-78"/>
              </a:rPr>
              <a:t> میانگین بیشترین قیمت و کمترین قیمت را طی 52 روز گذشته محاسبه کرده و در بازه زمانی 26 روز پیش رو نشان می دهد . </a:t>
            </a: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0" name="Picture 2" descr="C:\Users\a\Desktop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60" y="1355076"/>
            <a:ext cx="5368528" cy="2681985"/>
          </a:xfrm>
          <a:prstGeom prst="rect">
            <a:avLst/>
          </a:prstGeom>
          <a:noFill/>
        </p:spPr>
      </p:pic>
      <p:pic>
        <p:nvPicPr>
          <p:cNvPr id="11" name="Picture 2" descr="C:\Users\a\Desktop\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945" y="4051063"/>
            <a:ext cx="5409282" cy="284753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13543" y="1861583"/>
            <a:ext cx="230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B Yekan" pitchFamily="2" charset="-78"/>
              </a:rPr>
              <a:t>A</a:t>
            </a:r>
            <a:r>
              <a:rPr lang="fa-IR" b="1" dirty="0" smtClean="0">
                <a:cs typeface="B Yekan" pitchFamily="2" charset="-78"/>
              </a:rPr>
              <a:t>سنکواسپن </a:t>
            </a:r>
            <a:endParaRPr lang="en-US" b="1" dirty="0">
              <a:cs typeface="B Yeka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5060" y="4505632"/>
            <a:ext cx="21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cs typeface="B Yekan" pitchFamily="2" charset="-78"/>
              </a:rPr>
              <a:t>B</a:t>
            </a:r>
            <a:r>
              <a:rPr lang="fa-IR" b="1" dirty="0" smtClean="0">
                <a:cs typeface="B Yekan" pitchFamily="2" charset="-78"/>
              </a:rPr>
              <a:t>سنکواسپن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Yekan" pitchFamily="2" charset="-78"/>
              </a:rPr>
              <a:t>سیگنال خرید </a:t>
            </a:r>
            <a:r>
              <a:rPr lang="en-US" b="1" dirty="0" err="1" smtClean="0">
                <a:cs typeface="B Yekan" pitchFamily="2" charset="-78"/>
              </a:rPr>
              <a:t>Senkou</a:t>
            </a:r>
            <a:r>
              <a:rPr lang="en-US" b="1" dirty="0" smtClean="0">
                <a:cs typeface="B Yekan" pitchFamily="2" charset="-78"/>
              </a:rPr>
              <a:t> span</a:t>
            </a:r>
            <a:endParaRPr lang="en-US" b="1" dirty="0">
              <a:cs typeface="B Yekan" pitchFamily="2" charset="-78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487277"/>
            <a:ext cx="10515600" cy="3404212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زمانی که </a:t>
            </a:r>
            <a:r>
              <a:rPr lang="en-US" dirty="0" err="1" smtClean="0">
                <a:cs typeface="B Yekan" pitchFamily="2" charset="-78"/>
              </a:rPr>
              <a:t>Senkou</a:t>
            </a:r>
            <a:r>
              <a:rPr lang="en-US" dirty="0" smtClean="0">
                <a:cs typeface="B Yekan" pitchFamily="2" charset="-78"/>
              </a:rPr>
              <a:t> span A </a:t>
            </a:r>
            <a:r>
              <a:rPr lang="fa-IR" dirty="0" smtClean="0">
                <a:cs typeface="B Yekan" pitchFamily="2" charset="-78"/>
              </a:rPr>
              <a:t> ، </a:t>
            </a:r>
            <a:r>
              <a:rPr lang="en-US" dirty="0" err="1" smtClean="0">
                <a:cs typeface="B Yekan" pitchFamily="2" charset="-78"/>
              </a:rPr>
              <a:t>Senkou</a:t>
            </a:r>
            <a:r>
              <a:rPr lang="en-US" dirty="0" smtClean="0">
                <a:cs typeface="B Yekan" pitchFamily="2" charset="-78"/>
              </a:rPr>
              <a:t> span B</a:t>
            </a:r>
            <a:r>
              <a:rPr lang="fa-IR" dirty="0" smtClean="0">
                <a:cs typeface="B Yekan" pitchFamily="2" charset="-78"/>
              </a:rPr>
              <a:t> را به سمت بالا قطع می کند و ازآن عبور کند ، نوعی سیگنال خرید به حساب می آید . سه نوع سیگنال خرید داریم که بر اساس </a:t>
            </a:r>
            <a:r>
              <a:rPr lang="fa-IR" b="1" dirty="0" smtClean="0">
                <a:solidFill>
                  <a:srgbClr val="FF0000"/>
                </a:solidFill>
                <a:cs typeface="B Yekan" pitchFamily="2" charset="-78"/>
              </a:rPr>
              <a:t>موقعیت قیمت نسبت به ابر کومو </a:t>
            </a:r>
            <a:r>
              <a:rPr lang="fa-IR" dirty="0" smtClean="0">
                <a:cs typeface="B Yekan" pitchFamily="2" charset="-78"/>
              </a:rPr>
              <a:t>متفاوت می باشد .</a:t>
            </a:r>
          </a:p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  <a:p>
            <a:pPr marL="514350" indent="-514350" algn="r" rtl="1">
              <a:buNone/>
            </a:pPr>
            <a:endParaRPr lang="en-US" dirty="0"/>
          </a:p>
        </p:txBody>
      </p:sp>
      <p:pic>
        <p:nvPicPr>
          <p:cNvPr id="18" name="Picture 2" descr="C:\Users\a\Desktop\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301" y="3106758"/>
            <a:ext cx="3003174" cy="3096000"/>
          </a:xfrm>
          <a:prstGeom prst="rect">
            <a:avLst/>
          </a:prstGeom>
          <a:noFill/>
        </p:spPr>
      </p:pic>
      <p:pic>
        <p:nvPicPr>
          <p:cNvPr id="19" name="Picture 3" descr="C:\Users\a\Desktop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5860" y="3115318"/>
            <a:ext cx="3096000" cy="3096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79653" y="6356466"/>
            <a:ext cx="2424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خرید ضعیف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21" name="Picture 2" descr="C:\Users\a\Desktop\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55001" y="3077626"/>
            <a:ext cx="3063273" cy="3132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089793" y="6345716"/>
            <a:ext cx="219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خرید  معمولی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53319" y="6334699"/>
            <a:ext cx="22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خرید قدرتمند</a:t>
            </a:r>
            <a:endParaRPr lang="en-US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487277"/>
            <a:ext cx="10515600" cy="3404212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زمانی که </a:t>
            </a:r>
            <a:r>
              <a:rPr lang="en-US" dirty="0" err="1" smtClean="0">
                <a:cs typeface="B Yekan" pitchFamily="2" charset="-78"/>
              </a:rPr>
              <a:t>Senkou</a:t>
            </a:r>
            <a:r>
              <a:rPr lang="en-US" dirty="0" smtClean="0">
                <a:cs typeface="B Yekan" pitchFamily="2" charset="-78"/>
              </a:rPr>
              <a:t> span B</a:t>
            </a:r>
            <a:r>
              <a:rPr lang="fa-IR" dirty="0" smtClean="0">
                <a:cs typeface="B Yekan" pitchFamily="2" charset="-78"/>
              </a:rPr>
              <a:t>، </a:t>
            </a:r>
            <a:r>
              <a:rPr lang="en-US" dirty="0" err="1" smtClean="0">
                <a:cs typeface="B Yekan" pitchFamily="2" charset="-78"/>
              </a:rPr>
              <a:t>Senkou</a:t>
            </a:r>
            <a:r>
              <a:rPr lang="en-US" dirty="0" smtClean="0">
                <a:cs typeface="B Yekan" pitchFamily="2" charset="-78"/>
              </a:rPr>
              <a:t> span A</a:t>
            </a:r>
            <a:r>
              <a:rPr lang="fa-IR" dirty="0" smtClean="0">
                <a:cs typeface="B Yekan" pitchFamily="2" charset="-78"/>
              </a:rPr>
              <a:t> را به سمت بالا قطع می کند و ازآن عبور کند ، نوعی سیگنال فروش به حساب می آید . سه نوع سیگنال فروش داریم که بر اساس </a:t>
            </a:r>
            <a:r>
              <a:rPr lang="fa-IR" b="1" dirty="0" smtClean="0">
                <a:solidFill>
                  <a:srgbClr val="FF0000"/>
                </a:solidFill>
                <a:cs typeface="B Yekan" pitchFamily="2" charset="-78"/>
              </a:rPr>
              <a:t>موقعیت قیمت نسبت به ابر کومو </a:t>
            </a:r>
            <a:r>
              <a:rPr lang="fa-IR" dirty="0" smtClean="0">
                <a:cs typeface="B Yekan" pitchFamily="2" charset="-78"/>
              </a:rPr>
              <a:t>متفاوت می باشد .</a:t>
            </a:r>
          </a:p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  <a:p>
            <a:pPr marL="514350" indent="-514350" algn="r" rtl="1">
              <a:buNone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79653" y="6356466"/>
            <a:ext cx="2424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فروش ضعیف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10130" y="6488668"/>
            <a:ext cx="219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فروش معمولی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53319" y="6334699"/>
            <a:ext cx="22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itchFamily="2" charset="-78"/>
              </a:rPr>
              <a:t>سیگنال فروش قدرتمند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2" name="Title 1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 rtl="1"/>
            <a:r>
              <a:rPr lang="fa-IR" b="1" dirty="0" smtClean="0">
                <a:cs typeface="B Yekan" pitchFamily="2" charset="-78"/>
              </a:rPr>
              <a:t>سیگنال فروش </a:t>
            </a:r>
            <a:r>
              <a:rPr lang="en-US" b="1" dirty="0" err="1" smtClean="0">
                <a:cs typeface="B Yekan" pitchFamily="2" charset="-78"/>
              </a:rPr>
              <a:t>Senkou</a:t>
            </a:r>
            <a:r>
              <a:rPr lang="en-US" b="1" dirty="0" smtClean="0">
                <a:cs typeface="B Yekan" pitchFamily="2" charset="-78"/>
              </a:rPr>
              <a:t> span 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3" name="Picture 2" descr="C:\Users\a\Desktop\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760" y="2887600"/>
            <a:ext cx="3377532" cy="3399114"/>
          </a:xfrm>
          <a:prstGeom prst="rect">
            <a:avLst/>
          </a:prstGeom>
          <a:noFill/>
        </p:spPr>
      </p:pic>
      <p:pic>
        <p:nvPicPr>
          <p:cNvPr id="14" name="Picture 2" descr="C:\Users\a\Desktop\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5742" y="2840226"/>
            <a:ext cx="3618774" cy="3430294"/>
          </a:xfrm>
          <a:prstGeom prst="rect">
            <a:avLst/>
          </a:prstGeom>
          <a:noFill/>
        </p:spPr>
      </p:pic>
      <p:pic>
        <p:nvPicPr>
          <p:cNvPr id="16" name="Picture 2" descr="C:\Users\a\Desktop\9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0696" y="2857545"/>
            <a:ext cx="3332832" cy="341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368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 (چیکواسپن)</a:t>
            </a:r>
            <a:r>
              <a:rPr lang="en-US" b="1" dirty="0" err="1" smtClean="0">
                <a:cs typeface="B Yekan" pitchFamily="2" charset="-78"/>
              </a:rPr>
              <a:t>Chikou</a:t>
            </a:r>
            <a:r>
              <a:rPr lang="en-US" b="1" dirty="0" smtClean="0">
                <a:cs typeface="B Yekan" pitchFamily="2" charset="-78"/>
              </a:rPr>
              <a:t> Span</a:t>
            </a:r>
            <a:r>
              <a:rPr lang="en-US" dirty="0" smtClean="0">
                <a:cs typeface="B Yekan" pitchFamily="2" charset="-78"/>
              </a:rPr>
              <a:t>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549" y="1924776"/>
            <a:ext cx="3503285" cy="3969247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dirty="0" smtClean="0">
                <a:cs typeface="B Yekan" pitchFamily="2" charset="-78"/>
              </a:rPr>
              <a:t>این خط به خط تاخیری(</a:t>
            </a:r>
            <a:r>
              <a:rPr lang="en-US" dirty="0" smtClean="0">
                <a:cs typeface="B Yekan" pitchFamily="2" charset="-78"/>
              </a:rPr>
              <a:t>Lagging Line</a:t>
            </a:r>
            <a:r>
              <a:rPr lang="fa-IR" dirty="0" smtClean="0">
                <a:cs typeface="B Yekan" pitchFamily="2" charset="-78"/>
              </a:rPr>
              <a:t>) شناخته می شود و نحوه محاسبه آن به این صورت می باشد که قیمت بسته شدن امروز به 26 روز گذشته انتقال داده می شود . 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7" name="Picture 2" descr="C:\Users\a\Desktop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211" y="1630316"/>
            <a:ext cx="5519448" cy="445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cs typeface="B Yekan" pitchFamily="2" charset="-78"/>
              </a:rPr>
              <a:t>Chikou</a:t>
            </a:r>
            <a:r>
              <a:rPr lang="en-US" b="1" dirty="0" smtClean="0">
                <a:cs typeface="B Yekan" pitchFamily="2" charset="-78"/>
              </a:rPr>
              <a:t> Span</a:t>
            </a:r>
            <a:r>
              <a:rPr lang="fa-IR" b="1" dirty="0" smtClean="0">
                <a:cs typeface="B Yekan" pitchFamily="2" charset="-78"/>
              </a:rPr>
              <a:t>کاربرد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fa-IR" dirty="0" smtClean="0"/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932144" y="1399142"/>
            <a:ext cx="4087257" cy="4131325"/>
          </a:xfrm>
        </p:spPr>
        <p:txBody>
          <a:bodyPr/>
          <a:lstStyle/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Yekan" pitchFamily="2" charset="-78"/>
              </a:rPr>
              <a:t>شناسایی روند معاملات : همان طور که در شکل مقابل مشخص شده است ، چیکواسپن در بالای قیمت قرار گرفته است و روند سهم</a:t>
            </a:r>
            <a:r>
              <a:rPr lang="fa-IR" dirty="0">
                <a:cs typeface="B Yekan" pitchFamily="2" charset="-78"/>
              </a:rPr>
              <a:t> </a:t>
            </a:r>
            <a:r>
              <a:rPr lang="fa-IR" dirty="0" smtClean="0">
                <a:cs typeface="B Yekan" pitchFamily="2" charset="-78"/>
              </a:rPr>
              <a:t>در حالت </a:t>
            </a:r>
            <a:r>
              <a:rPr lang="en-US" dirty="0" smtClean="0">
                <a:cs typeface="B Yekan" pitchFamily="2" charset="-78"/>
              </a:rPr>
              <a:t>Bullish</a:t>
            </a:r>
            <a:r>
              <a:rPr lang="fa-IR" dirty="0" smtClean="0">
                <a:cs typeface="B Yekan" pitchFamily="2" charset="-78"/>
              </a:rPr>
              <a:t> تایید می شود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4480" y="1027906"/>
            <a:ext cx="8034054" cy="51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cs typeface="B Yekan" pitchFamily="2" charset="-78"/>
              </a:rPr>
              <a:t>Chikou</a:t>
            </a:r>
            <a:r>
              <a:rPr lang="en-US" b="1" dirty="0" smtClean="0">
                <a:cs typeface="B Yekan" pitchFamily="2" charset="-78"/>
              </a:rPr>
              <a:t> Span</a:t>
            </a:r>
            <a:r>
              <a:rPr lang="fa-IR" b="1" dirty="0" smtClean="0">
                <a:cs typeface="B Yekan" pitchFamily="2" charset="-78"/>
              </a:rPr>
              <a:t>کاربرد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fa-IR" dirty="0" smtClean="0"/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endParaRPr lang="fa-IR" dirty="0" smtClean="0"/>
          </a:p>
          <a:p>
            <a:pPr algn="r"/>
            <a:endParaRPr lang="fa-IR" dirty="0" smtClean="0"/>
          </a:p>
          <a:p>
            <a:pPr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3" name="Content Placeholder 10"/>
          <p:cNvSpPr txBox="1">
            <a:spLocks/>
          </p:cNvSpPr>
          <p:nvPr/>
        </p:nvSpPr>
        <p:spPr>
          <a:xfrm>
            <a:off x="6803136" y="2002297"/>
            <a:ext cx="5216265" cy="229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شناسایی روند معاملات (روند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 نزولی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): همان طور که در شکل مقابل مشخص شده است ، چیکواسپن در پایین قیمت قرار گرفته است و روند سهم در حالت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Bearish</a:t>
            </a:r>
            <a:r>
              <a:rPr lang="en-US" sz="2800" dirty="0">
                <a:cs typeface="B Yekan" pitchFamily="2" charset="-78"/>
              </a:rPr>
              <a:t> </a:t>
            </a:r>
            <a:r>
              <a:rPr lang="fa-IR" sz="2800" dirty="0">
                <a:cs typeface="B Yekan" pitchFamily="2" charset="-78"/>
              </a:rPr>
              <a:t> </a:t>
            </a:r>
            <a:r>
              <a:rPr lang="fa-IR" sz="2800" dirty="0" smtClean="0">
                <a:cs typeface="B Yekan" pitchFamily="2" charset="-78"/>
              </a:rPr>
              <a:t>تایید می شود.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5125" name="Picture 5" descr="C:\Users\a\Desktop\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79" y="2002297"/>
            <a:ext cx="6196426" cy="3594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Yekan" pitchFamily="2" charset="-78"/>
              </a:rPr>
              <a:t>تاریخچه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7098" y="1983243"/>
            <a:ext cx="6276702" cy="4112757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2400" dirty="0" smtClean="0">
                <a:cs typeface="B Yekan" pitchFamily="2" charset="-78"/>
              </a:rPr>
              <a:t>این اندیکاتور اولین بار توسط یک روزنامه نگار ژاپنی به نام</a:t>
            </a:r>
            <a:r>
              <a:rPr lang="fa-IR" sz="2400" dirty="0">
                <a:cs typeface="B Yekan" pitchFamily="2" charset="-78"/>
              </a:rPr>
              <a:t> </a:t>
            </a:r>
            <a:r>
              <a:rPr lang="fa-IR" sz="2400" dirty="0" smtClean="0">
                <a:cs typeface="B Yekan" pitchFamily="2" charset="-78"/>
              </a:rPr>
              <a:t>گُیچی حِسُدا (</a:t>
            </a:r>
            <a:r>
              <a:rPr lang="en-US" sz="2400" b="1" dirty="0">
                <a:cs typeface="B Yekan" pitchFamily="2" charset="-78"/>
              </a:rPr>
              <a:t>Goichi </a:t>
            </a:r>
            <a:r>
              <a:rPr lang="en-US" sz="2400" b="1" dirty="0" err="1">
                <a:cs typeface="B Yekan" pitchFamily="2" charset="-78"/>
              </a:rPr>
              <a:t>Hosoda</a:t>
            </a:r>
            <a:r>
              <a:rPr lang="fa-IR" sz="2400" dirty="0" smtClean="0">
                <a:cs typeface="B Yekan" pitchFamily="2" charset="-78"/>
              </a:rPr>
              <a:t>)</a:t>
            </a:r>
            <a:r>
              <a:rPr lang="en-US" sz="2400" b="1" dirty="0" smtClean="0">
                <a:cs typeface="B Yekan" pitchFamily="2" charset="-78"/>
              </a:rPr>
              <a:t> </a:t>
            </a:r>
            <a:r>
              <a:rPr lang="en-US" sz="2400" dirty="0" smtClean="0">
                <a:cs typeface="B Yekan" pitchFamily="2" charset="-78"/>
              </a:rPr>
              <a:t> </a:t>
            </a:r>
            <a:r>
              <a:rPr lang="fa-IR" sz="2400" dirty="0" smtClean="0">
                <a:cs typeface="B Yekan" pitchFamily="2" charset="-78"/>
              </a:rPr>
              <a:t> درسال 1930 طراحی شده است  و در سال 1968 منتشر شد.</a:t>
            </a:r>
          </a:p>
          <a:p>
            <a:pPr algn="just" rtl="1">
              <a:buNone/>
            </a:pPr>
            <a:r>
              <a:rPr lang="fa-IR" sz="2400" dirty="0" smtClean="0">
                <a:cs typeface="B Yekan" pitchFamily="2" charset="-78"/>
              </a:rPr>
              <a:t> </a:t>
            </a:r>
            <a:r>
              <a:rPr lang="en-US" sz="2400" b="1" dirty="0" smtClean="0">
                <a:cs typeface="B Yekan" pitchFamily="2" charset="-78"/>
              </a:rPr>
              <a:t>Ichimoku Kinko </a:t>
            </a:r>
            <a:r>
              <a:rPr lang="en-US" sz="2400" b="1" dirty="0" err="1" smtClean="0">
                <a:cs typeface="B Yekan" pitchFamily="2" charset="-78"/>
              </a:rPr>
              <a:t>Hyo</a:t>
            </a:r>
            <a:r>
              <a:rPr lang="en-US" sz="2400" b="1" dirty="0" smtClean="0">
                <a:cs typeface="B Yekan" pitchFamily="2" charset="-78"/>
              </a:rPr>
              <a:t> </a:t>
            </a:r>
            <a:r>
              <a:rPr lang="fa-IR" sz="2400" b="1" dirty="0" smtClean="0">
                <a:cs typeface="B Yekan" pitchFamily="2" charset="-78"/>
              </a:rPr>
              <a:t> </a:t>
            </a:r>
            <a:r>
              <a:rPr lang="fa-IR" sz="2400" dirty="0" smtClean="0">
                <a:cs typeface="B Yekan" pitchFamily="2" charset="-78"/>
              </a:rPr>
              <a:t>ترجمه شده</a:t>
            </a:r>
            <a:r>
              <a:rPr lang="fa-IR" sz="2400" b="1" dirty="0" smtClean="0">
                <a:cs typeface="B Yekan" pitchFamily="2" charset="-78"/>
              </a:rPr>
              <a:t> </a:t>
            </a:r>
            <a:r>
              <a:rPr lang="en-US" sz="2400" b="1" dirty="0">
                <a:cs typeface="B Yekan" pitchFamily="2" charset="-78"/>
              </a:rPr>
              <a:t>one glance balanced chart</a:t>
            </a:r>
            <a:r>
              <a:rPr lang="en-US" sz="2400" dirty="0" smtClean="0">
                <a:cs typeface="B Yekan" pitchFamily="2" charset="-78"/>
              </a:rPr>
              <a:t> </a:t>
            </a:r>
            <a:r>
              <a:rPr lang="fa-IR" sz="2400" dirty="0" smtClean="0">
                <a:cs typeface="B Yekan" pitchFamily="2" charset="-78"/>
              </a:rPr>
              <a:t> می باشد که به معنی یک نگاه با حفظ تعادل بین قیمت و زمان برای یافتن موقعیت معاملاتی خوب است.</a:t>
            </a:r>
            <a:endParaRPr lang="en-US" sz="2400" dirty="0" smtClean="0">
              <a:cs typeface="B Yekan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cs typeface="B Yekan" pitchFamily="2" charset="-78"/>
              </a:rPr>
              <a:t>شباهت زیادی به میانگین متحرک دارد </a:t>
            </a:r>
            <a:r>
              <a:rPr lang="en-US" sz="2400" dirty="0">
                <a:cs typeface="B Yekan" pitchFamily="2" charset="-78"/>
              </a:rPr>
              <a:t>.</a:t>
            </a:r>
            <a:endParaRPr lang="en-US" sz="2400" dirty="0" smtClean="0">
              <a:cs typeface="B Yekan" pitchFamily="2" charset="-78"/>
            </a:endParaRPr>
          </a:p>
          <a:p>
            <a:pPr marL="0" indent="0" algn="just" rtl="1">
              <a:buNone/>
            </a:pPr>
            <a:endParaRPr lang="en-US" sz="2400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180" y="1983244"/>
            <a:ext cx="3146151" cy="41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81" y="1432193"/>
            <a:ext cx="10961783" cy="188388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2000" dirty="0" smtClean="0">
                <a:cs typeface="B Yekan" pitchFamily="2" charset="-78"/>
              </a:rPr>
              <a:t>خط </a:t>
            </a:r>
            <a:r>
              <a:rPr lang="en-US" sz="2000" dirty="0" err="1" smtClean="0">
                <a:cs typeface="B Yekan" pitchFamily="2" charset="-78"/>
              </a:rPr>
              <a:t>Chikou</a:t>
            </a:r>
            <a:r>
              <a:rPr lang="en-US" sz="2000" dirty="0" smtClean="0">
                <a:cs typeface="B Yekan" pitchFamily="2" charset="-78"/>
              </a:rPr>
              <a:t> span</a:t>
            </a:r>
            <a:r>
              <a:rPr lang="fa-IR" sz="2000" dirty="0" smtClean="0">
                <a:cs typeface="B Yekan" pitchFamily="2" charset="-78"/>
              </a:rPr>
              <a:t> از پایین به سمت بالای قیمت حرکت می کند ، </a:t>
            </a:r>
          </a:p>
          <a:p>
            <a:pPr algn="r" rtl="1">
              <a:buNone/>
            </a:pPr>
            <a:r>
              <a:rPr lang="fa-IR" sz="2000" dirty="0" smtClean="0">
                <a:cs typeface="B Yekan" pitchFamily="2" charset="-78"/>
              </a:rPr>
              <a:t>نکته : </a:t>
            </a:r>
            <a:r>
              <a:rPr lang="en-US" sz="2000" dirty="0" err="1" smtClean="0">
                <a:cs typeface="B Yekan" pitchFamily="2" charset="-78"/>
              </a:rPr>
              <a:t>Chikou</a:t>
            </a:r>
            <a:r>
              <a:rPr lang="en-US" sz="2000" dirty="0" smtClean="0">
                <a:cs typeface="B Yekan" pitchFamily="2" charset="-78"/>
              </a:rPr>
              <a:t> span </a:t>
            </a:r>
            <a:r>
              <a:rPr lang="fa-IR" sz="2000" dirty="0" smtClean="0">
                <a:cs typeface="B Yekan" pitchFamily="2" charset="-78"/>
              </a:rPr>
              <a:t> باید با شیب نسبتا تند قیمت را قطع کند تا سیگنال خرید معتبر باشد و در حالت قطع افقی سیگنال معتبر نیست .</a:t>
            </a:r>
          </a:p>
          <a:p>
            <a:pPr algn="r" rtl="1">
              <a:buNone/>
            </a:pPr>
            <a:r>
              <a:rPr lang="fa-IR" sz="2000" dirty="0" smtClean="0">
                <a:cs typeface="B Yekan" pitchFamily="2" charset="-78"/>
              </a:rPr>
              <a:t> سه نوع سیگنال خرید داریم : ضعیف ، معمولی و قدرتمند که بستگی به محل قرار گیری قیمت  نسبت به ابر کومو دارد .</a:t>
            </a:r>
          </a:p>
          <a:p>
            <a:pPr algn="r" rtl="1">
              <a:buNone/>
            </a:pPr>
            <a:endParaRPr lang="fa-IR" sz="2000" dirty="0" smtClean="0"/>
          </a:p>
          <a:p>
            <a:pPr algn="r" rtl="1">
              <a:buNone/>
            </a:pPr>
            <a:endParaRPr lang="fa-IR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cs typeface="B Yekan" pitchFamily="2" charset="-78"/>
              </a:rPr>
              <a:t>Chikou</a:t>
            </a:r>
            <a:r>
              <a:rPr lang="en-US" b="1" dirty="0" smtClean="0">
                <a:cs typeface="B Yekan" pitchFamily="2" charset="-78"/>
              </a:rPr>
              <a:t> span</a:t>
            </a:r>
            <a:r>
              <a:rPr lang="fa-IR" b="1" dirty="0" smtClean="0">
                <a:cs typeface="B Yekan" pitchFamily="2" charset="-78"/>
              </a:rPr>
              <a:t>سیگنا ل خرید در 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8" name="Picture 2" descr="C:\Users\a\Desktop\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8040" y="3433177"/>
            <a:ext cx="3133623" cy="29125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77957" y="6466901"/>
            <a:ext cx="243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خرید ضعیف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1" name="Picture 2" descr="C:\Users\a\Desktop\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0134" y="3352405"/>
            <a:ext cx="3172859" cy="298229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33011" y="6477918"/>
            <a:ext cx="242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خرید معمولی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3" name="Picture 2" descr="C:\Users\a\Desktop\7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3666" y="3297662"/>
            <a:ext cx="3104426" cy="311415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648240" y="6455885"/>
            <a:ext cx="243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Yekan" pitchFamily="2" charset="-78"/>
              </a:rPr>
              <a:t>سیگنال خرید قدرتمند</a:t>
            </a:r>
            <a:endParaRPr lang="en-US" b="1" dirty="0" smtClean="0">
              <a:cs typeface="B Yekan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1240"/>
          <a:stretch/>
        </p:blipFill>
        <p:spPr>
          <a:xfrm>
            <a:off x="717551" y="0"/>
            <a:ext cx="1147444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77440" y="365125"/>
            <a:ext cx="45720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cs typeface="B Yekan" pitchFamily="2" charset="-78"/>
              </a:rPr>
              <a:t>Chikou</a:t>
            </a:r>
            <a:r>
              <a:rPr lang="en-US" sz="2800" b="1" dirty="0" smtClean="0">
                <a:cs typeface="B Yekan" pitchFamily="2" charset="-78"/>
              </a:rPr>
              <a:t> span</a:t>
            </a:r>
            <a:r>
              <a:rPr lang="fa-IR" sz="2800" b="1" dirty="0" smtClean="0">
                <a:cs typeface="B Yekan" pitchFamily="2" charset="-78"/>
              </a:rPr>
              <a:t>سیگنا ل خرید در </a:t>
            </a:r>
            <a:r>
              <a:rPr lang="fa-IR" sz="2800" b="1" dirty="0">
                <a:cs typeface="B Yekan" pitchFamily="2" charset="-78"/>
              </a:rPr>
              <a:t/>
            </a:r>
            <a:br>
              <a:rPr lang="fa-IR" sz="2800" b="1" dirty="0">
                <a:cs typeface="B Yekan" pitchFamily="2" charset="-78"/>
              </a:rPr>
            </a:br>
            <a:r>
              <a:rPr lang="fa-IR" sz="2800" b="1" dirty="0" smtClean="0">
                <a:cs typeface="B Yekan" pitchFamily="2" charset="-78"/>
              </a:rPr>
              <a:t>ولغدر</a:t>
            </a:r>
            <a:endParaRPr lang="en-US" sz="2800" b="1" dirty="0">
              <a:cs typeface="B Yekan" pitchFamily="2" charset="-78"/>
            </a:endParaRPr>
          </a:p>
        </p:txBody>
      </p:sp>
      <p:sp>
        <p:nvSpPr>
          <p:cNvPr id="17" name="Content Placeholder 10"/>
          <p:cNvSpPr txBox="1">
            <a:spLocks/>
          </p:cNvSpPr>
          <p:nvPr/>
        </p:nvSpPr>
        <p:spPr>
          <a:xfrm>
            <a:off x="1561028" y="1690688"/>
            <a:ext cx="3446401" cy="2291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6 معامله موفق از 9 معامله</a:t>
            </a:r>
          </a:p>
          <a:p>
            <a:pPr marR="0" lvl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400" dirty="0" smtClean="0">
                <a:cs typeface="B Yekan" pitchFamily="2" charset="-78"/>
              </a:rPr>
              <a:t>خرید و نگهداری 330% سود</a:t>
            </a:r>
            <a:endParaRPr lang="en-US" sz="2400" dirty="0" smtClean="0">
              <a:cs typeface="B Yekan" pitchFamily="2" charset="-78"/>
            </a:endParaRPr>
          </a:p>
          <a:p>
            <a:pPr marR="0" lvl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400" dirty="0" smtClean="0">
                <a:cs typeface="B Yekan" pitchFamily="2" charset="-78"/>
              </a:rPr>
              <a:t>جمع درصد سود 240%</a:t>
            </a:r>
          </a:p>
          <a:p>
            <a:pPr marR="0" lvl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400" dirty="0" smtClean="0">
                <a:cs typeface="B Yekan" pitchFamily="2" charset="-78"/>
              </a:rPr>
              <a:t>سود مرکب 515%</a:t>
            </a:r>
          </a:p>
          <a:p>
            <a:pPr marR="0" lvl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  <a:p>
            <a:pPr marR="0" lvl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  <a:p>
            <a:pPr marR="0" lvl="0" algn="just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5299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602" y="1564395"/>
            <a:ext cx="10675346" cy="1189822"/>
          </a:xfrm>
        </p:spPr>
        <p:txBody>
          <a:bodyPr>
            <a:normAutofit fontScale="62500" lnSpcReduction="20000"/>
          </a:bodyPr>
          <a:lstStyle/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خط </a:t>
            </a:r>
            <a:r>
              <a:rPr lang="en-US" dirty="0" err="1" smtClean="0">
                <a:cs typeface="B Yekan" pitchFamily="2" charset="-78"/>
              </a:rPr>
              <a:t>Chikou</a:t>
            </a:r>
            <a:r>
              <a:rPr lang="en-US" dirty="0" smtClean="0">
                <a:cs typeface="B Yekan" pitchFamily="2" charset="-78"/>
              </a:rPr>
              <a:t> span</a:t>
            </a:r>
            <a:r>
              <a:rPr lang="fa-IR" dirty="0" smtClean="0">
                <a:cs typeface="B Yekan" pitchFamily="2" charset="-78"/>
              </a:rPr>
              <a:t> از بالا به سمت پایین قیمت حرکت می کند.</a:t>
            </a:r>
          </a:p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نکته : </a:t>
            </a:r>
            <a:r>
              <a:rPr lang="en-US" dirty="0" err="1" smtClean="0">
                <a:cs typeface="B Yekan" pitchFamily="2" charset="-78"/>
              </a:rPr>
              <a:t>Chikou</a:t>
            </a:r>
            <a:r>
              <a:rPr lang="en-US" dirty="0" smtClean="0">
                <a:cs typeface="B Yekan" pitchFamily="2" charset="-78"/>
              </a:rPr>
              <a:t> span </a:t>
            </a:r>
            <a:r>
              <a:rPr lang="fa-IR" dirty="0" smtClean="0">
                <a:cs typeface="B Yekan" pitchFamily="2" charset="-78"/>
              </a:rPr>
              <a:t> باید با شیب نسبتا تند قیمت را قطع کند تا سیگنال فروش معتبر باشد و در حالت قطع افقی سیگنال معتبر نیست .</a:t>
            </a:r>
          </a:p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 سه نوع سیگنال فروش داریم : ضعیف ، معمولی و قدرتمند که بستگی به محل قرار گیری قیمت نسبت به ابر کومو دارد .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cs typeface="B Yekan" pitchFamily="2" charset="-78"/>
              </a:rPr>
              <a:t>Chikou</a:t>
            </a:r>
            <a:r>
              <a:rPr lang="en-US" b="1" dirty="0" smtClean="0">
                <a:cs typeface="B Yekan" pitchFamily="2" charset="-78"/>
              </a:rPr>
              <a:t> span</a:t>
            </a:r>
            <a:r>
              <a:rPr lang="fa-IR" b="1" dirty="0" smtClean="0">
                <a:cs typeface="B Yekan" pitchFamily="2" charset="-78"/>
              </a:rPr>
              <a:t>سیگنا ل فروش در 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8" name="Picture 2" descr="C:\Users\a\Desktop\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5513" y="3041484"/>
            <a:ext cx="3289369" cy="32381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0328" y="6389515"/>
            <a:ext cx="258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فروش ضعیف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1" name="Picture 2" descr="C:\Users\a\Desktop\00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3523" y="3013596"/>
            <a:ext cx="3305059" cy="32731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84703" y="6323682"/>
            <a:ext cx="24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Yekan" pitchFamily="2" charset="-78"/>
              </a:rPr>
              <a:t>سیگنال فروش معمولی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4" name="Picture 2" descr="C:\Users\a\Desktop\00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9658" y="3025147"/>
            <a:ext cx="3272458" cy="325174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309253" y="6310829"/>
            <a:ext cx="239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Yekan" pitchFamily="2" charset="-78"/>
              </a:rPr>
              <a:t>سیگنال فروش قدرتمند</a:t>
            </a:r>
            <a:endParaRPr lang="en-US" b="1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ابر کومو از چه اجزایی تشکیل شده است ؟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5949" y="1538142"/>
            <a:ext cx="3724272" cy="4990504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en-US" sz="2000" b="1" dirty="0" err="1" smtClean="0">
                <a:solidFill>
                  <a:srgbClr val="00B0F0"/>
                </a:solidFill>
                <a:cs typeface="B Yekan" pitchFamily="2" charset="-78"/>
              </a:rPr>
              <a:t>Senkou</a:t>
            </a:r>
            <a:r>
              <a:rPr lang="en-US" sz="2000" b="1" dirty="0" smtClean="0">
                <a:solidFill>
                  <a:srgbClr val="00B0F0"/>
                </a:solidFill>
                <a:cs typeface="B Yekan" pitchFamily="2" charset="-78"/>
              </a:rPr>
              <a:t> span A </a:t>
            </a:r>
          </a:p>
          <a:p>
            <a:pPr algn="just" rtl="1">
              <a:buNone/>
            </a:pPr>
            <a:r>
              <a:rPr lang="fa-IR" sz="2000" dirty="0" smtClean="0">
                <a:cs typeface="B Yekan" pitchFamily="2" charset="-78"/>
              </a:rPr>
              <a:t>از طریق بدست آوردن میانگین </a:t>
            </a:r>
            <a:r>
              <a:rPr lang="en-US" sz="2000" dirty="0" smtClean="0">
                <a:cs typeface="B Yekan" pitchFamily="2" charset="-78"/>
              </a:rPr>
              <a:t>Tenkan </a:t>
            </a:r>
            <a:r>
              <a:rPr lang="en-US" sz="2000" dirty="0" err="1" smtClean="0">
                <a:cs typeface="B Yekan" pitchFamily="2" charset="-78"/>
              </a:rPr>
              <a:t>sen</a:t>
            </a:r>
            <a:r>
              <a:rPr lang="en-US" sz="2000" dirty="0" smtClean="0">
                <a:cs typeface="B Yekan" pitchFamily="2" charset="-78"/>
              </a:rPr>
              <a:t> </a:t>
            </a:r>
            <a:r>
              <a:rPr lang="fa-IR" sz="2000" dirty="0" smtClean="0">
                <a:cs typeface="B Yekan" pitchFamily="2" charset="-78"/>
              </a:rPr>
              <a:t>و </a:t>
            </a:r>
            <a:r>
              <a:rPr lang="en-US" sz="2000" dirty="0" err="1" smtClean="0">
                <a:cs typeface="B Yekan" pitchFamily="2" charset="-78"/>
              </a:rPr>
              <a:t>Kijun</a:t>
            </a:r>
            <a:r>
              <a:rPr lang="en-US" sz="2000" dirty="0" smtClean="0">
                <a:cs typeface="B Yekan" pitchFamily="2" charset="-78"/>
              </a:rPr>
              <a:t> </a:t>
            </a:r>
            <a:r>
              <a:rPr lang="en-US" sz="2000" dirty="0" err="1" smtClean="0">
                <a:cs typeface="B Yekan" pitchFamily="2" charset="-78"/>
              </a:rPr>
              <a:t>sen</a:t>
            </a:r>
            <a:r>
              <a:rPr lang="en-US" sz="2000" dirty="0" smtClean="0">
                <a:cs typeface="B Yekan" pitchFamily="2" charset="-78"/>
              </a:rPr>
              <a:t> </a:t>
            </a:r>
            <a:r>
              <a:rPr lang="fa-IR" sz="2000" dirty="0" smtClean="0">
                <a:cs typeface="B Yekan" pitchFamily="2" charset="-78"/>
              </a:rPr>
              <a:t> طی دوره زمانی 26 روزه بدست می آید. </a:t>
            </a:r>
            <a:br>
              <a:rPr lang="fa-IR" sz="2000" dirty="0" smtClean="0">
                <a:cs typeface="B Yekan" pitchFamily="2" charset="-78"/>
              </a:rPr>
            </a:br>
            <a:endParaRPr lang="fa-IR" sz="2000" dirty="0" smtClean="0">
              <a:cs typeface="B Yekan" pitchFamily="2" charset="-78"/>
            </a:endParaRPr>
          </a:p>
          <a:p>
            <a:pPr algn="r" rtl="1">
              <a:buNone/>
            </a:pPr>
            <a:r>
              <a:rPr lang="en-US" sz="2000" b="1" dirty="0" err="1" smtClean="0">
                <a:solidFill>
                  <a:srgbClr val="00B0F0"/>
                </a:solidFill>
                <a:cs typeface="B Yekan" pitchFamily="2" charset="-78"/>
              </a:rPr>
              <a:t>Senkou</a:t>
            </a:r>
            <a:r>
              <a:rPr lang="en-US" sz="2000" b="1" dirty="0" smtClean="0">
                <a:solidFill>
                  <a:srgbClr val="00B0F0"/>
                </a:solidFill>
                <a:cs typeface="B Yekan" pitchFamily="2" charset="-78"/>
              </a:rPr>
              <a:t> span B </a:t>
            </a:r>
          </a:p>
          <a:p>
            <a:pPr algn="just" rtl="1">
              <a:buNone/>
            </a:pPr>
            <a:r>
              <a:rPr lang="fa-IR" sz="2000" dirty="0" smtClean="0">
                <a:cs typeface="B Yekan" pitchFamily="2" charset="-78"/>
              </a:rPr>
              <a:t>از طریق بدست آوردن میانگین بیشترین و کمترین قیمت در بازه زمانی 52 روزه بدست می آید .</a:t>
            </a:r>
            <a:r>
              <a:rPr lang="fa-IR" sz="2000" b="1" dirty="0" smtClean="0">
                <a:cs typeface="B Yekan" pitchFamily="2" charset="-78"/>
              </a:rPr>
              <a:t> </a:t>
            </a:r>
            <a:r>
              <a:rPr lang="fa-IR" sz="2000" dirty="0" smtClean="0">
                <a:cs typeface="B Yekan" pitchFamily="2" charset="-78"/>
              </a:rPr>
              <a:t> </a:t>
            </a:r>
          </a:p>
          <a:p>
            <a:pPr algn="just" rtl="1">
              <a:buNone/>
            </a:pPr>
            <a:r>
              <a:rPr lang="fa-IR" sz="2000" dirty="0" smtClean="0">
                <a:cs typeface="B Yekan" pitchFamily="2" charset="-78"/>
              </a:rPr>
              <a:t>فضای بین این دو خط ابر کومو را تشکیل می دهد .</a:t>
            </a:r>
          </a:p>
          <a:p>
            <a:pPr algn="r" rtl="1">
              <a:buNone/>
            </a:pPr>
            <a:endParaRPr lang="en-US" sz="2000" b="1" dirty="0" smtClean="0">
              <a:cs typeface="B Yekan" pitchFamily="2" charset="-78"/>
            </a:endParaRPr>
          </a:p>
          <a:p>
            <a:pPr algn="r" rtl="1">
              <a:buNone/>
            </a:pPr>
            <a:endParaRPr lang="fa-IR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1" y="1538142"/>
            <a:ext cx="6911975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374674" y="1825625"/>
            <a:ext cx="4979126" cy="4351338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400" dirty="0" smtClean="0">
                <a:cs typeface="B Yekan" pitchFamily="2" charset="-78"/>
              </a:rPr>
              <a:t>در تصویر زیر رنگ آبی روند صعودی و رنگ صورتی روند نزولی را نشان می دهد.</a:t>
            </a:r>
          </a:p>
          <a:p>
            <a:pPr algn="r" rtl="1">
              <a:buNone/>
            </a:pPr>
            <a:r>
              <a:rPr lang="fa-IR" sz="2400" dirty="0" smtClean="0">
                <a:cs typeface="B Yekan" pitchFamily="2" charset="-78"/>
              </a:rPr>
              <a:t>باز هم رنگ ابرها بستگی به تنظیمات دارد .  </a:t>
            </a:r>
          </a:p>
          <a:p>
            <a:pPr algn="r" rtl="1">
              <a:buNone/>
            </a:pPr>
            <a:r>
              <a:rPr lang="fa-IR" sz="2400" dirty="0" smtClean="0">
                <a:cs typeface="B Yekan" pitchFamily="2" charset="-78"/>
              </a:rPr>
              <a:t>امکان تغییر رنگ ها وجود دارد .</a:t>
            </a:r>
          </a:p>
          <a:p>
            <a:pPr algn="r" rtl="1">
              <a:buNone/>
            </a:pPr>
            <a:endParaRPr lang="fa-IR" sz="2400" dirty="0" smtClean="0"/>
          </a:p>
        </p:txBody>
      </p:sp>
      <p:pic>
        <p:nvPicPr>
          <p:cNvPr id="14" name="Picture 2" descr="C:\Users\a\Desktop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563" y="1825624"/>
            <a:ext cx="5184734" cy="3996321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>
                <a:cs typeface="B Yekan" pitchFamily="2" charset="-78"/>
              </a:rPr>
              <a:t>رنگ ابر </a:t>
            </a:r>
            <a:r>
              <a:rPr lang="fa-IR" b="1" dirty="0" smtClean="0">
                <a:cs typeface="B Yekan" pitchFamily="2" charset="-78"/>
              </a:rPr>
              <a:t>کومو!</a:t>
            </a:r>
            <a:endParaRPr lang="en-US" b="1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>
                <a:cs typeface="B Yekan" pitchFamily="2" charset="-78"/>
              </a:rPr>
              <a:t>موقعیت قرار گرفتن </a:t>
            </a:r>
            <a:r>
              <a:rPr lang="fa-IR" b="1" dirty="0" smtClean="0">
                <a:cs typeface="B Yekan" pitchFamily="2" charset="-78"/>
              </a:rPr>
              <a:t>ابرکومو 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8" name="Picture 2" descr="C:\Users\a\Desktop\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040" y="1690688"/>
            <a:ext cx="6644640" cy="5031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331" y="1641514"/>
            <a:ext cx="6705600" cy="50242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b="1" dirty="0" smtClean="0">
                <a:cs typeface="B Yekan" pitchFamily="2" charset="-78"/>
              </a:rPr>
              <a:t>ضخامت ابر = قدرت حمایت و مقاومت</a:t>
            </a:r>
            <a:endParaRPr lang="fa-IR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7" name="Picture 2" descr="C:\Users\a\Desktop\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332" y="2250904"/>
            <a:ext cx="6705600" cy="4541781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>
                <a:cs typeface="B Yekan" pitchFamily="2" charset="-78"/>
              </a:rPr>
              <a:t>ضخامت ابر کومو  </a:t>
            </a:r>
            <a:r>
              <a:rPr lang="fa-IR" b="1" dirty="0" smtClean="0">
                <a:cs typeface="B Yekan" pitchFamily="2" charset="-78"/>
              </a:rPr>
              <a:t>گذار بر ابرکومو </a:t>
            </a:r>
            <a:endParaRPr lang="en-US" b="1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حمایت و مقاومت ابر کومو</a:t>
            </a:r>
            <a:endParaRPr lang="en-US" b="1" dirty="0">
              <a:cs typeface="B Yekan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90622" y="1803591"/>
            <a:ext cx="4192836" cy="4351338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dirty="0" smtClean="0">
                <a:cs typeface="B Yekan" pitchFamily="2" charset="-78"/>
              </a:rPr>
              <a:t>زمانی که اندازه ابر باریک می شود ، سیگنال ضعیفی برای شناسایی حمایت و مقاومت به حساب می آید و احتمال شکسته شدن وجود دارد و هر زمانی که ابر ضخیم تر شود سیگنالی قوی برای شناسایی دقیق حمایت و مقاومت می باشد . </a:t>
            </a:r>
          </a:p>
        </p:txBody>
      </p:sp>
      <p:pic>
        <p:nvPicPr>
          <p:cNvPr id="9" name="Picture 2" descr="C:\Users\a\Desktop\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6916" y="1817782"/>
            <a:ext cx="6419196" cy="4666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حمایت و مقاومت درابر کومو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0" name="Content Placeholder 3" descr="support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06356" y="1729650"/>
            <a:ext cx="5508184" cy="495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3" descr="resista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7555" y="1857530"/>
            <a:ext cx="5478176" cy="479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fa-IR" b="1" dirty="0" smtClean="0">
                <a:cs typeface="B Yekan" pitchFamily="2" charset="-78"/>
              </a:rPr>
              <a:t>شناسایی حمایت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>
                <a:solidFill>
                  <a:prstClr val="black"/>
                </a:solidFill>
              </a:rPr>
              <a:t>www.khanesarmaye.com</a:t>
            </a:r>
            <a:endParaRPr lang="fa-IR" sz="1200" spc="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a\Desktop\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8773" y="1825625"/>
            <a:ext cx="8554454" cy="503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Yekan" pitchFamily="2" charset="-78"/>
              </a:rPr>
              <a:t>کاربردهای اندیکاتور ایچیموکو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Yekan" pitchFamily="2" charset="-78"/>
              </a:rPr>
              <a:t>شناسایی روند سهم </a:t>
            </a:r>
          </a:p>
          <a:p>
            <a:pPr algn="r" rtl="1"/>
            <a:r>
              <a:rPr lang="fa-IR" dirty="0" smtClean="0">
                <a:cs typeface="B Yekan" pitchFamily="2" charset="-78"/>
              </a:rPr>
              <a:t>بررسی نقاط حمایت و مقاومت </a:t>
            </a:r>
          </a:p>
          <a:p>
            <a:pPr algn="r" rtl="1"/>
            <a:r>
              <a:rPr lang="fa-IR" dirty="0" smtClean="0">
                <a:cs typeface="B Yekan" pitchFamily="2" charset="-78"/>
              </a:rPr>
              <a:t>مشخص کردن حد ضرر</a:t>
            </a:r>
          </a:p>
          <a:p>
            <a:pPr algn="r" rtl="1"/>
            <a:r>
              <a:rPr lang="fa-IR" dirty="0" smtClean="0">
                <a:cs typeface="B Yekan" pitchFamily="2" charset="-78"/>
              </a:rPr>
              <a:t>شناسایی جهت و قدرت روند </a:t>
            </a:r>
          </a:p>
          <a:p>
            <a:pPr algn="r" rtl="1"/>
            <a:r>
              <a:rPr lang="fa-IR" dirty="0" smtClean="0">
                <a:cs typeface="B Yekan" pitchFamily="2" charset="-78"/>
              </a:rPr>
              <a:t>سیگنال های مبنی بر ورود (خرید) و خروج ازسهم (فروش)</a:t>
            </a:r>
          </a:p>
          <a:p>
            <a:pPr algn="r" rtl="1"/>
            <a:r>
              <a:rPr lang="fa-IR" dirty="0" smtClean="0">
                <a:cs typeface="B Yekan" pitchFamily="2" charset="-78"/>
              </a:rPr>
              <a:t>شناسایی نقاط برگشت قیمت سهم </a:t>
            </a: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fa-IR" b="1" dirty="0" smtClean="0">
                <a:cs typeface="B Yekan" pitchFamily="2" charset="-78"/>
              </a:rPr>
              <a:t>شناسایی مقاومت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687238" y="1825625"/>
            <a:ext cx="4666561" cy="3903146"/>
          </a:xfrm>
        </p:spPr>
        <p:txBody>
          <a:bodyPr/>
          <a:lstStyle/>
          <a:p>
            <a:pPr algn="r" rtl="1"/>
            <a:endParaRPr lang="fa-IR" dirty="0" smtClean="0"/>
          </a:p>
          <a:p>
            <a:pPr algn="just" rtl="1">
              <a:buNone/>
            </a:pPr>
            <a:r>
              <a:rPr lang="fa-IR" dirty="0" smtClean="0">
                <a:cs typeface="B Yekan" pitchFamily="2" charset="-78"/>
              </a:rPr>
              <a:t>در شکل مشخص شده است که با مشخص شدن فلش ها ، با هر بار برخورد سهم توانایی رشد را نداشته و ابر کومو به عنوان مقاومت عمل کرده است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>
                <a:solidFill>
                  <a:prstClr val="black"/>
                </a:solidFill>
              </a:rPr>
              <a:t>www.khanesarmaye.com</a:t>
            </a:r>
            <a:endParaRPr lang="fa-IR" sz="1200" spc="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a\Desktop\0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995" y="1977912"/>
            <a:ext cx="6048260" cy="3525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خرید و فروش در ابر کومو </a:t>
            </a:r>
            <a:endParaRPr lang="en-US" b="1" dirty="0">
              <a:cs typeface="B Yekan" pitchFamily="2" charset="-78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7402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زمانی که قیمت در بالای ابر کومو قرار بگیرد ، یک نوع سیگنال قوی برای خرید محسوب می شود . </a:t>
            </a:r>
          </a:p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زمانی که قیمت به سمت پایین ابر حرکت کند ، سیگنالی مبنی بر فروش داده می شود . </a:t>
            </a:r>
          </a:p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  <a:p>
            <a:pPr algn="r" rtl="1">
              <a:buNone/>
            </a:pPr>
            <a:endParaRPr lang="en-US" dirty="0"/>
          </a:p>
        </p:txBody>
      </p:sp>
      <p:pic>
        <p:nvPicPr>
          <p:cNvPr id="14" name="Picture 2" descr="C:\Users\a\Desktop\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8588" y="3433208"/>
            <a:ext cx="3542728" cy="3101731"/>
          </a:xfrm>
          <a:prstGeom prst="rect">
            <a:avLst/>
          </a:prstGeom>
          <a:noFill/>
        </p:spPr>
      </p:pic>
      <p:pic>
        <p:nvPicPr>
          <p:cNvPr id="15" name="Picture 2" descr="C:\Users\a\Desktop\9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1433" y="3371645"/>
            <a:ext cx="3726113" cy="3139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48" y="1924777"/>
            <a:ext cx="10560586" cy="1082828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زمانی که تنکانسن ، کیجونسن را از پایین به سمت بالا قطع می کند</a:t>
            </a:r>
            <a:r>
              <a:rPr lang="en-US" dirty="0" smtClean="0">
                <a:cs typeface="B Yekan" pitchFamily="2" charset="-78"/>
              </a:rPr>
              <a:t>. . </a:t>
            </a:r>
            <a:r>
              <a:rPr lang="fa-IR" dirty="0" smtClean="0">
                <a:cs typeface="B Yekan" pitchFamily="2" charset="-78"/>
              </a:rPr>
              <a:t>سه نوع سیگنال خرید داریم که بر اساس </a:t>
            </a:r>
            <a:r>
              <a:rPr lang="fa-IR" b="1" dirty="0" smtClean="0">
                <a:solidFill>
                  <a:srgbClr val="FF0000"/>
                </a:solidFill>
                <a:cs typeface="B Yekan" pitchFamily="2" charset="-78"/>
              </a:rPr>
              <a:t>موقعیت قطع (</a:t>
            </a:r>
            <a:r>
              <a:rPr lang="en-US" b="1" dirty="0" smtClean="0">
                <a:solidFill>
                  <a:srgbClr val="FF0000"/>
                </a:solidFill>
                <a:cs typeface="B Yekan" pitchFamily="2" charset="-78"/>
              </a:rPr>
              <a:t>Cross</a:t>
            </a:r>
            <a:r>
              <a:rPr lang="fa-IR" b="1" dirty="0" smtClean="0">
                <a:solidFill>
                  <a:srgbClr val="FF0000"/>
                </a:solidFill>
                <a:cs typeface="B Yekan" pitchFamily="2" charset="-78"/>
              </a:rPr>
              <a:t>)نسبت به ابر کومو </a:t>
            </a:r>
            <a:r>
              <a:rPr lang="fa-IR" dirty="0" smtClean="0">
                <a:cs typeface="B Yekan" pitchFamily="2" charset="-78"/>
              </a:rPr>
              <a:t>متفاوت می باشد .</a:t>
            </a:r>
          </a:p>
          <a:p>
            <a:pPr algn="r" rtl="1">
              <a:buNone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4882" y="5221996"/>
            <a:ext cx="43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4872" y="3238959"/>
            <a:ext cx="378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های خرید در دو خط تنکانسن و کیجونسن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2" name="Picture 3" descr="C:\Users\a\Desktop\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661" y="3431396"/>
            <a:ext cx="2995311" cy="256177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88973" y="6125378"/>
            <a:ext cx="264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خرید ضعیف 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4" name="Picture 3" descr="C:\Users\a\Desktop\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7423" y="3459296"/>
            <a:ext cx="3331720" cy="254469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65214" y="6125378"/>
            <a:ext cx="2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خرید معمولی 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8" name="Picture 2" descr="C:\Users\a\Desktop\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4344" y="3460155"/>
            <a:ext cx="2972687" cy="245975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033832" y="6136394"/>
            <a:ext cx="245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خرید قوی </a:t>
            </a:r>
            <a:endParaRPr lang="en-US" b="1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48" y="1924777"/>
            <a:ext cx="10560586" cy="1082828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زمانی که تنکانسن ، کیجونسن را از بالا به سمت پایین قطع می کند</a:t>
            </a:r>
            <a:r>
              <a:rPr lang="en-US" dirty="0" smtClean="0">
                <a:cs typeface="B Yekan" pitchFamily="2" charset="-78"/>
              </a:rPr>
              <a:t>. </a:t>
            </a:r>
            <a:r>
              <a:rPr lang="fa-IR" dirty="0" smtClean="0">
                <a:cs typeface="B Yekan" pitchFamily="2" charset="-78"/>
              </a:rPr>
              <a:t>سه نوع سیگنال فروش داریم که بر اساس </a:t>
            </a:r>
            <a:r>
              <a:rPr lang="fa-IR" b="1" dirty="0" smtClean="0">
                <a:solidFill>
                  <a:srgbClr val="FF0000"/>
                </a:solidFill>
                <a:cs typeface="B Yekan" pitchFamily="2" charset="-78"/>
              </a:rPr>
              <a:t>موقعیت قطع (</a:t>
            </a:r>
            <a:r>
              <a:rPr lang="en-US" b="1" dirty="0" smtClean="0">
                <a:solidFill>
                  <a:srgbClr val="FF0000"/>
                </a:solidFill>
                <a:cs typeface="B Yekan" pitchFamily="2" charset="-78"/>
              </a:rPr>
              <a:t>Cross</a:t>
            </a:r>
            <a:r>
              <a:rPr lang="fa-IR" b="1" dirty="0" smtClean="0">
                <a:solidFill>
                  <a:srgbClr val="FF0000"/>
                </a:solidFill>
                <a:cs typeface="B Yekan" pitchFamily="2" charset="-78"/>
              </a:rPr>
              <a:t>)نسبت به ابر کومو </a:t>
            </a:r>
            <a:r>
              <a:rPr lang="fa-IR" dirty="0" smtClean="0">
                <a:cs typeface="B Yekan" pitchFamily="2" charset="-78"/>
              </a:rPr>
              <a:t>متفاوت می باشد .</a:t>
            </a:r>
          </a:p>
          <a:p>
            <a:pPr algn="r" rtl="1">
              <a:buNone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4882" y="5221996"/>
            <a:ext cx="43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4872" y="3238959"/>
            <a:ext cx="378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سیگنال های فروش در دو خط تنکانسن و کیجونسن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5" name="Picture 2" descr="C:\Users\a\Desktop\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324" y="3447761"/>
            <a:ext cx="2812764" cy="226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63547" y="6081311"/>
            <a:ext cx="230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Yekan" pitchFamily="2" charset="-78"/>
              </a:rPr>
              <a:t>سیگنال فروش ضعیف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20" name="Picture 2" descr="C:\Users\a\Desktop\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8725" y="3447451"/>
            <a:ext cx="2785783" cy="227030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695720" y="6081311"/>
            <a:ext cx="225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Yekan" pitchFamily="2" charset="-78"/>
              </a:rPr>
              <a:t>سیگنال فروش معمولی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22" name="Picture 2" descr="C:\Users\a\Desktop\0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60832" y="3448721"/>
            <a:ext cx="2734552" cy="224699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110949" y="6081310"/>
            <a:ext cx="219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Yekan" pitchFamily="2" charset="-78"/>
              </a:rPr>
              <a:t>سیگنال فروش قوی    </a:t>
            </a:r>
            <a:endParaRPr lang="en-US" b="1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48" y="1924776"/>
            <a:ext cx="10560586" cy="4571817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1-شکست ابر کومو توسط قیمت</a:t>
            </a:r>
          </a:p>
          <a:p>
            <a:pPr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2-قیمت در طرف بالای کیجونسن قرار داشته باشد </a:t>
            </a:r>
          </a:p>
          <a:p>
            <a:pPr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3-سیگنال سنکو اسپن ها ( آینده) در حالت صعودی و یا صودی شدن</a:t>
            </a:r>
          </a:p>
          <a:p>
            <a:pPr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4-چیکو اسپن بالای  قیمت باشد</a:t>
            </a:r>
          </a:p>
          <a:p>
            <a:pPr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5-حد سود و ضرر با توجه به استراتژی تعیین شود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r" rtl="1"/>
            <a:r>
              <a:rPr lang="fa-IR" b="1" dirty="0" smtClean="0">
                <a:cs typeface="B Yekan" pitchFamily="2" charset="-78"/>
              </a:rPr>
              <a:t>استراتژی معاملاتی با ابر کومو</a:t>
            </a:r>
            <a:endParaRPr lang="en-US" b="1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3655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842" y="8709"/>
            <a:ext cx="11474449" cy="6833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52114" y="365125"/>
            <a:ext cx="1402080" cy="1325563"/>
          </a:xfrm>
        </p:spPr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ولغدر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8251" y="3526971"/>
            <a:ext cx="1454332" cy="391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26627" y="3046910"/>
            <a:ext cx="996270" cy="4354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501810" y="3664131"/>
            <a:ext cx="747214" cy="648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125097" y="3722914"/>
            <a:ext cx="128882" cy="9829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5345" y="2100114"/>
            <a:ext cx="556465" cy="946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69024" y="4265413"/>
            <a:ext cx="287129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1-شکست </a:t>
            </a:r>
            <a:r>
              <a:rPr lang="fa-IR" dirty="0">
                <a:cs typeface="B Yekan" panose="00000400000000000000" pitchFamily="2" charset="-78"/>
              </a:rPr>
              <a:t>ابر کومو توسط قیمت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4565" y="2874609"/>
            <a:ext cx="444865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>
              <a:buNone/>
            </a:pPr>
            <a:r>
              <a:rPr lang="fa-IR" dirty="0">
                <a:cs typeface="B Yekan" panose="00000400000000000000" pitchFamily="2" charset="-78"/>
              </a:rPr>
              <a:t>2-قیمت در طرف بالای کیجونسن قرار داشته باشد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40323" y="4721694"/>
            <a:ext cx="222698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dirty="0">
                <a:cs typeface="B Yekan" panose="00000400000000000000" pitchFamily="2" charset="-78"/>
              </a:rPr>
              <a:t>3-سیگنال سنکو اسپن ها ( آینده) در حالت صعودی و یا صودی شدن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93149" y="1677051"/>
            <a:ext cx="287129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>
              <a:buNone/>
            </a:pPr>
            <a:r>
              <a:rPr lang="fa-IR" dirty="0">
                <a:cs typeface="B Yekan" panose="00000400000000000000" pitchFamily="2" charset="-78"/>
              </a:rPr>
              <a:t>4-چیکو اسپن بالای  قیمت باشد</a:t>
            </a:r>
          </a:p>
        </p:txBody>
      </p:sp>
    </p:spTree>
    <p:extLst>
      <p:ext uri="{BB962C8B-B14F-4D97-AF65-F5344CB8AC3E}">
        <p14:creationId xmlns:p14="http://schemas.microsoft.com/office/powerpoint/2010/main" val="3200236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48" y="1924776"/>
            <a:ext cx="10560586" cy="4571817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anose="00000400000000000000" pitchFamily="2" charset="-78"/>
              </a:rPr>
              <a:t>با تحلیل تکنیکال کلاسیک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anose="00000400000000000000" pitchFamily="2" charset="-78"/>
              </a:rPr>
              <a:t>با اندیکاتور ها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anose="00000400000000000000" pitchFamily="2" charset="-78"/>
              </a:rPr>
              <a:t>با الگو های شمعی و ژاپنی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anose="00000400000000000000" pitchFamily="2" charset="-78"/>
              </a:rPr>
              <a:t>با امواج الیوت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anose="00000400000000000000" pitchFamily="2" charset="-78"/>
              </a:rPr>
              <a:t>با الگو های هارمونیک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anose="00000400000000000000" pitchFamily="2" charset="-78"/>
              </a:rPr>
              <a:t>استفاده همزمان در تایم فریم ها مختلف</a:t>
            </a:r>
          </a:p>
          <a:p>
            <a:pPr algn="r" rtl="1">
              <a:buNone/>
            </a:pPr>
            <a:endParaRPr lang="fa-IR" dirty="0" smtClean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r" rtl="1"/>
            <a:r>
              <a:rPr lang="fa-IR" b="1" dirty="0" smtClean="0">
                <a:cs typeface="B Yekan" pitchFamily="2" charset="-78"/>
              </a:rPr>
              <a:t>ترکیب استراتژی ایچیموکو</a:t>
            </a:r>
            <a:endParaRPr lang="en-US" b="1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152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48" y="1924776"/>
            <a:ext cx="10560586" cy="4571817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anose="00000400000000000000" pitchFamily="2" charset="-78"/>
              </a:rPr>
              <a:t>سادگی این سیستم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smtClean="0">
                <a:cs typeface="B Yekan" panose="00000400000000000000" pitchFamily="2" charset="-78"/>
              </a:rPr>
              <a:t>که مانع سردرگمی تحلیلگر می شود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anose="00000400000000000000" pitchFamily="2" charset="-78"/>
              </a:rPr>
              <a:t>قابل برنامه نویسی بودن سیستم و یافتن سهام با شرایط سیگنال ایچیموکو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anose="00000400000000000000" pitchFamily="2" charset="-78"/>
              </a:rPr>
              <a:t>روش میان مدتی و با بازدهی نسبتا خوب</a:t>
            </a:r>
            <a:endParaRPr lang="fa-IR" dirty="0">
              <a:cs typeface="B Yekan" panose="000004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anose="00000400000000000000" pitchFamily="2" charset="-78"/>
              </a:rPr>
              <a:t>مقداری تاخیری در سیگنال ها که می توان در تایم فریم کوتاه تر آن را جبران کرد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r" rtl="1"/>
            <a:r>
              <a:rPr lang="fa-IR" b="1" dirty="0" smtClean="0">
                <a:cs typeface="B Yekan" pitchFamily="2" charset="-78"/>
              </a:rPr>
              <a:t>ویژگیهای مهم سیستم معاملاتی ایچیموکو</a:t>
            </a:r>
            <a:endParaRPr lang="en-US" b="1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9439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34" y="1924777"/>
            <a:ext cx="10515600" cy="4351338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>
                <a:cs typeface="B Yekan" pitchFamily="2" charset="-78"/>
              </a:rPr>
              <a:t>تنظیمات خطوط مختلف ایچیموکو براساس روزهای کاری در ژاپن تنظیم شده است که قابل تغییر می باشد(6 روز معاملاتی در هفته) . به سه صورت زیر می باشد :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itchFamily="2" charset="-78"/>
              </a:rPr>
              <a:t>9 روزه : براساس تعداد روزهای کاری در ژاپن به مدت یک هفته و نیم است .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itchFamily="2" charset="-78"/>
              </a:rPr>
              <a:t>26 روزه : معادل یک ماه کاری در ژاپن می باشد .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dirty="0" smtClean="0">
              <a:cs typeface="B Yekan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dirty="0" smtClean="0">
                <a:cs typeface="B Yekan" pitchFamily="2" charset="-78"/>
              </a:rPr>
              <a:t>52 روزه : دو ماه کاری در ژاپن است .  </a:t>
            </a:r>
          </a:p>
          <a:p>
            <a:pPr algn="r" rtl="1">
              <a:buNone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>
                <a:solidFill>
                  <a:prstClr val="black"/>
                </a:solidFill>
              </a:rPr>
              <a:t>www.khanesarmaye.com</a:t>
            </a:r>
            <a:endParaRPr lang="fa-IR" sz="1200" spc="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4882" y="5221996"/>
            <a:ext cx="43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4872" y="3238959"/>
            <a:ext cx="378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تنظیمات اندیکاتور ایچیموکو</a:t>
            </a:r>
            <a:endParaRPr lang="en-US" b="1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5296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34" y="1924777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>
                <a:solidFill>
                  <a:prstClr val="black"/>
                </a:solidFill>
              </a:rPr>
              <a:t>www.khanesarmaye.com</a:t>
            </a:r>
            <a:endParaRPr lang="fa-IR" sz="1200" spc="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مثال سیگنال خرید قوی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marL="514350" marR="0" lvl="0" indent="-51435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قرار گرفتن قیمت در بالای ابر کومو </a:t>
            </a:r>
          </a:p>
          <a:p>
            <a:pPr marL="514350" marR="0" lvl="0" indent="-51435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خط تنکانسن در بالای کیجونسن قرار دارد </a:t>
            </a:r>
          </a:p>
          <a:p>
            <a:pPr marL="514350" marR="0" lvl="0" indent="-51435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  <a:p>
            <a:pPr marL="514350" marR="0" lvl="0" indent="-51435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قرار گرفتن چیکو اسپن در بالای قیمت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14" name="Content Placeholder 8" descr="case study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589" y="2061216"/>
            <a:ext cx="5988552" cy="349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Yekan" pitchFamily="2" charset="-78"/>
              </a:rPr>
              <a:t>اجزای مختلف ایچیموکو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>
              <a:buNone/>
            </a:pPr>
            <a:r>
              <a:rPr lang="fa-IR" dirty="0" smtClean="0">
                <a:cs typeface="B Yekan" pitchFamily="2" charset="-78"/>
              </a:rPr>
              <a:t>ایچیموکو از قسمت های اصلی زیر تشکیل شده است : </a:t>
            </a:r>
          </a:p>
          <a:p>
            <a:pPr marL="514350" indent="-514350" algn="justLow" rtl="1">
              <a:buAutoNum type="arabicPeriod"/>
            </a:pPr>
            <a:r>
              <a:rPr lang="fa-IR" dirty="0" smtClean="0">
                <a:cs typeface="B Yekan" pitchFamily="2" charset="-78"/>
              </a:rPr>
              <a:t> </a:t>
            </a:r>
            <a:r>
              <a:rPr lang="en-US" dirty="0" smtClean="0">
                <a:cs typeface="B Yekan" pitchFamily="2" charset="-78"/>
              </a:rPr>
              <a:t> (Turning line)</a:t>
            </a:r>
            <a:r>
              <a:rPr lang="en-US" dirty="0" err="1" smtClean="0">
                <a:cs typeface="B Yekan" pitchFamily="2" charset="-78"/>
              </a:rPr>
              <a:t>Tenkan</a:t>
            </a:r>
            <a:r>
              <a:rPr lang="en-US" dirty="0" smtClean="0">
                <a:cs typeface="B Yekan" pitchFamily="2" charset="-78"/>
              </a:rPr>
              <a:t> </a:t>
            </a:r>
            <a:r>
              <a:rPr lang="en-US" dirty="0" err="1" smtClean="0">
                <a:cs typeface="B Yekan" pitchFamily="2" charset="-78"/>
              </a:rPr>
              <a:t>sen</a:t>
            </a:r>
            <a:r>
              <a:rPr lang="fa-IR" dirty="0" smtClean="0">
                <a:cs typeface="B Yekan" pitchFamily="2" charset="-78"/>
              </a:rPr>
              <a:t>تنکانسن (خط تبدیل)</a:t>
            </a:r>
          </a:p>
          <a:p>
            <a:pPr marL="514350" indent="-514350" algn="justLow" rtl="1">
              <a:buAutoNum type="arabicPeriod"/>
            </a:pPr>
            <a:r>
              <a:rPr lang="en-US" dirty="0" smtClean="0">
                <a:cs typeface="B Yekan" pitchFamily="2" charset="-78"/>
              </a:rPr>
              <a:t>(Base line)</a:t>
            </a:r>
            <a:r>
              <a:rPr lang="en-US" dirty="0" err="1" smtClean="0">
                <a:cs typeface="B Yekan" pitchFamily="2" charset="-78"/>
              </a:rPr>
              <a:t>Kijun</a:t>
            </a:r>
            <a:r>
              <a:rPr lang="en-US" dirty="0" smtClean="0">
                <a:cs typeface="B Yekan" pitchFamily="2" charset="-78"/>
              </a:rPr>
              <a:t> se</a:t>
            </a:r>
            <a:r>
              <a:rPr lang="fa-IR" dirty="0" smtClean="0">
                <a:cs typeface="B Yekan" pitchFamily="2" charset="-78"/>
              </a:rPr>
              <a:t> کیجونسن (خط پایه)</a:t>
            </a:r>
          </a:p>
          <a:p>
            <a:pPr marL="514350" indent="-514350" algn="justLow" rtl="1">
              <a:buAutoNum type="arabicPeriod"/>
            </a:pPr>
            <a:r>
              <a:rPr lang="en-US" dirty="0" smtClean="0">
                <a:cs typeface="B Yekan" pitchFamily="2" charset="-78"/>
              </a:rPr>
              <a:t>(Lagging line)</a:t>
            </a:r>
            <a:r>
              <a:rPr lang="en-US" dirty="0" err="1" smtClean="0">
                <a:cs typeface="B Yekan" pitchFamily="2" charset="-78"/>
              </a:rPr>
              <a:t>Chikou</a:t>
            </a:r>
            <a:r>
              <a:rPr lang="en-US" dirty="0" smtClean="0">
                <a:cs typeface="B Yekan" pitchFamily="2" charset="-78"/>
              </a:rPr>
              <a:t> span </a:t>
            </a:r>
            <a:r>
              <a:rPr lang="fa-IR" dirty="0" smtClean="0">
                <a:cs typeface="B Yekan" pitchFamily="2" charset="-78"/>
              </a:rPr>
              <a:t> چیکواسپن (خط تاخیری)</a:t>
            </a:r>
          </a:p>
          <a:p>
            <a:pPr marL="514350" indent="-514350" algn="justLow" rtl="1">
              <a:buAutoNum type="arabicPeriod"/>
            </a:pPr>
            <a:r>
              <a:rPr lang="fa-IR" dirty="0" smtClean="0">
                <a:cs typeface="B Yekan" pitchFamily="2" charset="-78"/>
              </a:rPr>
              <a:t> </a:t>
            </a:r>
            <a:r>
              <a:rPr lang="en-US" dirty="0" smtClean="0">
                <a:cs typeface="B Yekan" pitchFamily="2" charset="-78"/>
              </a:rPr>
              <a:t>(Leading line)</a:t>
            </a:r>
            <a:r>
              <a:rPr lang="en-US" dirty="0" err="1" smtClean="0">
                <a:cs typeface="B Yekan" pitchFamily="2" charset="-78"/>
              </a:rPr>
              <a:t>Senkou</a:t>
            </a:r>
            <a:r>
              <a:rPr lang="en-US" dirty="0" smtClean="0">
                <a:cs typeface="B Yekan" pitchFamily="2" charset="-78"/>
              </a:rPr>
              <a:t> span</a:t>
            </a:r>
            <a:r>
              <a:rPr lang="fa-IR" dirty="0" smtClean="0">
                <a:cs typeface="B Yekan" pitchFamily="2" charset="-78"/>
              </a:rPr>
              <a:t>سنکواسپن </a:t>
            </a:r>
            <a:r>
              <a:rPr lang="en-US" dirty="0" smtClean="0">
                <a:cs typeface="B Yekan" pitchFamily="2" charset="-78"/>
              </a:rPr>
              <a:t>A </a:t>
            </a:r>
            <a:r>
              <a:rPr lang="fa-IR" dirty="0" smtClean="0">
                <a:cs typeface="B Yekan" pitchFamily="2" charset="-78"/>
              </a:rPr>
              <a:t>(خط پیشرو)</a:t>
            </a:r>
          </a:p>
          <a:p>
            <a:pPr marL="514350" indent="-514350" algn="justLow" rtl="1">
              <a:buAutoNum type="arabicPeriod"/>
            </a:pPr>
            <a:r>
              <a:rPr lang="en-US" dirty="0" smtClean="0">
                <a:cs typeface="B Yekan" pitchFamily="2" charset="-78"/>
              </a:rPr>
              <a:t>(Leading line)</a:t>
            </a:r>
            <a:r>
              <a:rPr lang="en-US" dirty="0" err="1" smtClean="0">
                <a:cs typeface="B Yekan" pitchFamily="2" charset="-78"/>
              </a:rPr>
              <a:t>Senkou</a:t>
            </a:r>
            <a:r>
              <a:rPr lang="en-US" dirty="0" smtClean="0">
                <a:cs typeface="B Yekan" pitchFamily="2" charset="-78"/>
              </a:rPr>
              <a:t> span </a:t>
            </a:r>
            <a:r>
              <a:rPr lang="fa-IR" dirty="0" smtClean="0">
                <a:cs typeface="B Yekan" pitchFamily="2" charset="-78"/>
              </a:rPr>
              <a:t>سنکواسپن </a:t>
            </a:r>
            <a:r>
              <a:rPr lang="en-US" dirty="0" smtClean="0">
                <a:cs typeface="B Yekan" pitchFamily="2" charset="-78"/>
              </a:rPr>
              <a:t>B</a:t>
            </a:r>
            <a:r>
              <a:rPr lang="fa-IR" dirty="0" smtClean="0">
                <a:cs typeface="B Yekan" pitchFamily="2" charset="-78"/>
              </a:rPr>
              <a:t>(خط پیشرو)</a:t>
            </a:r>
          </a:p>
          <a:p>
            <a:pPr marL="514350" indent="-514350" algn="justLow" rtl="1">
              <a:buAutoNum type="arabicPeriod"/>
            </a:pPr>
            <a:r>
              <a:rPr lang="en-US" dirty="0" err="1" smtClean="0">
                <a:cs typeface="B Yekan" pitchFamily="2" charset="-78"/>
              </a:rPr>
              <a:t>Kumo</a:t>
            </a:r>
            <a:r>
              <a:rPr lang="en-US" dirty="0" smtClean="0">
                <a:cs typeface="B Yekan" pitchFamily="2" charset="-78"/>
              </a:rPr>
              <a:t> cloud</a:t>
            </a:r>
            <a:r>
              <a:rPr lang="fa-IR" dirty="0" smtClean="0">
                <a:cs typeface="B Yekan" pitchFamily="2" charset="-78"/>
              </a:rPr>
              <a:t>ابر کومو </a:t>
            </a: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368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مثال سیگنال خرید قوی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34" y="1924777"/>
            <a:ext cx="105156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>
                <a:solidFill>
                  <a:prstClr val="black"/>
                </a:solidFill>
              </a:rPr>
              <a:t>www.khanesarmaye.com</a:t>
            </a:r>
            <a:endParaRPr lang="fa-IR" sz="1200" spc="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a\Desktop\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344" y="1956816"/>
            <a:ext cx="9692640" cy="438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مثال سیگنال فروش قوی 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56732" y="1825625"/>
            <a:ext cx="4997067" cy="4200602"/>
          </a:xfrm>
        </p:spPr>
        <p:txBody>
          <a:bodyPr/>
          <a:lstStyle/>
          <a:p>
            <a:pPr algn="r" rtl="1"/>
            <a:r>
              <a:rPr lang="fa-IR" dirty="0" smtClean="0">
                <a:cs typeface="B Yekan" pitchFamily="2" charset="-78"/>
              </a:rPr>
              <a:t>قرار گرفتن در پایین ابر کومو </a:t>
            </a: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/>
            <a:r>
              <a:rPr lang="fa-IR" dirty="0" smtClean="0">
                <a:cs typeface="B Yekan" pitchFamily="2" charset="-78"/>
              </a:rPr>
              <a:t>قرار گرفتن خط کیجونسن در بالای خط تنکانسن </a:t>
            </a: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/>
            <a:endParaRPr lang="fa-IR" dirty="0" smtClean="0">
              <a:cs typeface="B Yekan" pitchFamily="2" charset="-78"/>
            </a:endParaRPr>
          </a:p>
          <a:p>
            <a:pPr algn="r" rtl="1"/>
            <a:r>
              <a:rPr lang="fa-IR" dirty="0" smtClean="0">
                <a:cs typeface="B Yekan" pitchFamily="2" charset="-78"/>
              </a:rPr>
              <a:t>قرار قیمت در پایین خط چیکواسپن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>
                <a:solidFill>
                  <a:prstClr val="black"/>
                </a:solidFill>
              </a:rPr>
              <a:t>www.khanesarmaye.com</a:t>
            </a:r>
            <a:endParaRPr lang="fa-IR" sz="1200" spc="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a\Desktop\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835" y="2181417"/>
            <a:ext cx="5639123" cy="3271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5870" y="1421177"/>
            <a:ext cx="3613532" cy="4307594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  <a:p>
            <a:pPr algn="justLow" rtl="1">
              <a:buNone/>
            </a:pPr>
            <a:r>
              <a:rPr lang="fa-IR" dirty="0" smtClean="0">
                <a:cs typeface="B Yekan" pitchFamily="2" charset="-78"/>
              </a:rPr>
              <a:t>قرار گرفتن قیمت در داخل ابر کومو و اینکه در بازار روند خاصی مشاهده نمی شود . (در محدوده ای که به وسیله فلش مشخص شده است .)</a:t>
            </a: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>
                <a:solidFill>
                  <a:prstClr val="black"/>
                </a:solidFill>
              </a:rPr>
              <a:t>www.khanesarmaye.com</a:t>
            </a:r>
            <a:endParaRPr lang="fa-IR" sz="1200" spc="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marL="514350" marR="0" lvl="0" indent="-51435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47738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مثال سیگنال خنثی </a:t>
            </a:r>
            <a:endParaRPr lang="en-US" b="1" dirty="0">
              <a:cs typeface="B Yekan" pitchFamily="2" charset="-78"/>
            </a:endParaRPr>
          </a:p>
        </p:txBody>
      </p:sp>
      <p:pic>
        <p:nvPicPr>
          <p:cNvPr id="11" name="Content Placeholder 4" descr="case study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228" y="1887416"/>
            <a:ext cx="6826935" cy="397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368" y="365125"/>
            <a:ext cx="10515600" cy="1325563"/>
          </a:xfrm>
        </p:spPr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نحوه اضافه کردن اندیکاتور در نرم افزار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34" y="1924777"/>
            <a:ext cx="10515600" cy="4351338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>
                <a:solidFill>
                  <a:prstClr val="black"/>
                </a:solidFill>
              </a:rPr>
              <a:t>www.khanesarmaye.com</a:t>
            </a:r>
            <a:endParaRPr lang="fa-IR" sz="1200" spc="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4882" y="5221996"/>
            <a:ext cx="43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4872" y="3238959"/>
            <a:ext cx="378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2" name="Content Placeholder 3" descr="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4815" y="2432075"/>
            <a:ext cx="8229600" cy="3254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077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368" y="365125"/>
            <a:ext cx="10515600" cy="1325563"/>
          </a:xfrm>
        </p:spPr>
        <p:txBody>
          <a:bodyPr/>
          <a:lstStyle/>
          <a:p>
            <a:pPr algn="ctr"/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34" y="1924777"/>
            <a:ext cx="10515600" cy="4351338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>
                <a:solidFill>
                  <a:prstClr val="black"/>
                </a:solidFill>
              </a:rPr>
              <a:t>www.khanesarmaye.com</a:t>
            </a:r>
            <a:endParaRPr lang="fa-IR" sz="1200" spc="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4882" y="5221996"/>
            <a:ext cx="43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4872" y="3238959"/>
            <a:ext cx="378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3" name="Content Placeholder 4" descr="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4066" y="1875621"/>
            <a:ext cx="8229600" cy="404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739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Yekan" pitchFamily="2" charset="-78"/>
              </a:rPr>
              <a:t> در نرم افزار</a:t>
            </a:r>
            <a:r>
              <a:rPr lang="en-US" b="1" dirty="0" err="1" smtClean="0">
                <a:cs typeface="B Yekan" pitchFamily="2" charset="-78"/>
              </a:rPr>
              <a:t>Tenkan</a:t>
            </a:r>
            <a:r>
              <a:rPr lang="en-US" b="1" dirty="0" smtClean="0">
                <a:cs typeface="B Yekan" pitchFamily="2" charset="-78"/>
              </a:rPr>
              <a:t> </a:t>
            </a:r>
            <a:r>
              <a:rPr lang="en-US" b="1" dirty="0" err="1" smtClean="0">
                <a:cs typeface="B Yekan" pitchFamily="2" charset="-78"/>
              </a:rPr>
              <a:t>sen</a:t>
            </a:r>
            <a:r>
              <a:rPr lang="fa-IR" b="1" dirty="0" smtClean="0">
                <a:cs typeface="B Yekan" pitchFamily="2" charset="-78"/>
              </a:rPr>
              <a:t>نحوه نمایش فقط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41275" cy="4351338"/>
          </a:xfrm>
        </p:spPr>
        <p:txBody>
          <a:bodyPr/>
          <a:lstStyle/>
          <a:p>
            <a:pPr algn="justLow" rtl="1">
              <a:buNone/>
            </a:pPr>
            <a:r>
              <a:rPr lang="fa-IR" dirty="0" smtClean="0">
                <a:cs typeface="B Yekan" pitchFamily="2" charset="-78"/>
              </a:rPr>
              <a:t>همان طور که در شکل مشخص شده است ، هرکدام از قسمت های مختلف ایچیموکو را که نخواستیم در وضعیت </a:t>
            </a:r>
            <a:r>
              <a:rPr lang="en-US" b="1" dirty="0" smtClean="0">
                <a:cs typeface="B Yekan" pitchFamily="2" charset="-78"/>
              </a:rPr>
              <a:t>None </a:t>
            </a:r>
            <a:r>
              <a:rPr lang="fa-IR" dirty="0" smtClean="0">
                <a:cs typeface="B Yekan" pitchFamily="2" charset="-78"/>
              </a:rPr>
              <a:t> قرار می دهیم . برای مثال اگر فقط </a:t>
            </a:r>
            <a:r>
              <a:rPr lang="en-US" dirty="0" smtClean="0">
                <a:cs typeface="B Yekan" pitchFamily="2" charset="-78"/>
              </a:rPr>
              <a:t>Tenkan </a:t>
            </a:r>
            <a:r>
              <a:rPr lang="en-US" dirty="0" err="1" smtClean="0">
                <a:cs typeface="B Yekan" pitchFamily="2" charset="-78"/>
              </a:rPr>
              <a:t>sen</a:t>
            </a:r>
            <a:r>
              <a:rPr lang="en-US" dirty="0" smtClean="0">
                <a:cs typeface="B Yekan" pitchFamily="2" charset="-78"/>
              </a:rPr>
              <a:t> </a:t>
            </a:r>
            <a:r>
              <a:rPr lang="fa-IR" dirty="0" smtClean="0">
                <a:cs typeface="B Yekan" pitchFamily="2" charset="-78"/>
              </a:rPr>
              <a:t> را بخواهیم بقیه قسمت ها را (</a:t>
            </a:r>
            <a:r>
              <a:rPr lang="en-US" dirty="0" err="1" smtClean="0">
                <a:cs typeface="B Yekan" pitchFamily="2" charset="-78"/>
              </a:rPr>
              <a:t>Kijun</a:t>
            </a:r>
            <a:r>
              <a:rPr lang="en-US" dirty="0" smtClean="0">
                <a:cs typeface="B Yekan" pitchFamily="2" charset="-78"/>
              </a:rPr>
              <a:t> </a:t>
            </a:r>
            <a:r>
              <a:rPr lang="en-US" dirty="0" err="1" smtClean="0">
                <a:cs typeface="B Yekan" pitchFamily="2" charset="-78"/>
              </a:rPr>
              <a:t>sen</a:t>
            </a:r>
            <a:r>
              <a:rPr lang="en-US" dirty="0" smtClean="0">
                <a:cs typeface="B Yekan" pitchFamily="2" charset="-78"/>
              </a:rPr>
              <a:t> </a:t>
            </a:r>
            <a:r>
              <a:rPr lang="fa-IR" dirty="0" smtClean="0">
                <a:cs typeface="B Yekan" pitchFamily="2" charset="-78"/>
              </a:rPr>
              <a:t>، </a:t>
            </a:r>
            <a:r>
              <a:rPr lang="en-US" dirty="0" err="1" smtClean="0">
                <a:cs typeface="B Yekan" pitchFamily="2" charset="-78"/>
              </a:rPr>
              <a:t>chikou</a:t>
            </a:r>
            <a:r>
              <a:rPr lang="en-US" dirty="0" smtClean="0">
                <a:cs typeface="B Yekan" pitchFamily="2" charset="-78"/>
              </a:rPr>
              <a:t> span</a:t>
            </a:r>
            <a:r>
              <a:rPr lang="fa-IR" dirty="0" smtClean="0">
                <a:cs typeface="B Yekan" pitchFamily="2" charset="-78"/>
              </a:rPr>
              <a:t>، </a:t>
            </a:r>
            <a:r>
              <a:rPr lang="en-US" dirty="0" err="1" smtClean="0">
                <a:cs typeface="B Yekan" pitchFamily="2" charset="-78"/>
              </a:rPr>
              <a:t>komu</a:t>
            </a:r>
            <a:r>
              <a:rPr lang="fa-IR" dirty="0" smtClean="0">
                <a:cs typeface="B Yekan" pitchFamily="2" charset="-78"/>
              </a:rPr>
              <a:t> ) را درشرایط </a:t>
            </a:r>
            <a:r>
              <a:rPr lang="en-US" dirty="0" smtClean="0">
                <a:cs typeface="B Yekan" pitchFamily="2" charset="-78"/>
              </a:rPr>
              <a:t>None </a:t>
            </a:r>
            <a:r>
              <a:rPr lang="fa-IR" dirty="0" smtClean="0">
                <a:cs typeface="B Yekan" pitchFamily="2" charset="-78"/>
              </a:rPr>
              <a:t> قرار می دهیم . </a:t>
            </a:r>
            <a:endParaRPr lang="en-US" dirty="0" smtClean="0">
              <a:cs typeface="B Yekan" pitchFamily="2" charset="-78"/>
            </a:endParaRPr>
          </a:p>
          <a:p>
            <a:pPr algn="just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>
                <a:solidFill>
                  <a:prstClr val="black"/>
                </a:solidFill>
              </a:rPr>
              <a:t>www.khanesarmaye.com</a:t>
            </a:r>
            <a:endParaRPr lang="fa-IR" sz="1200" spc="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9812" y="4869455"/>
            <a:ext cx="317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4882" y="5221996"/>
            <a:ext cx="437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4872" y="3238959"/>
            <a:ext cx="378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4" name="Content Placeholder 4" descr="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43" y="1850835"/>
            <a:ext cx="5624460" cy="352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16112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Yekan" pitchFamily="2" charset="-78"/>
              </a:rPr>
              <a:t>قسمت های مختلف اندیکاتور ایچیموکو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None/>
            </a:pPr>
            <a:endParaRPr lang="fa-IR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pic>
        <p:nvPicPr>
          <p:cNvPr id="7" name="Picture 2" descr="C:\Users\a\Desktop\0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6598" y="1481931"/>
            <a:ext cx="9625248" cy="5122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Yekan" pitchFamily="2" charset="-78"/>
              </a:rPr>
              <a:t>تنکانسن (</a:t>
            </a:r>
            <a:r>
              <a:rPr lang="en-US" dirty="0" smtClean="0">
                <a:cs typeface="B Yekan" pitchFamily="2" charset="-78"/>
              </a:rPr>
              <a:t>Tenkan </a:t>
            </a:r>
            <a:r>
              <a:rPr lang="en-US" dirty="0" err="1" smtClean="0">
                <a:cs typeface="B Yekan" pitchFamily="2" charset="-78"/>
              </a:rPr>
              <a:t>sen</a:t>
            </a:r>
            <a:r>
              <a:rPr lang="fa-IR" dirty="0" smtClean="0">
                <a:cs typeface="B Yekan" pitchFamily="2" charset="-78"/>
              </a:rPr>
              <a:t>)</a:t>
            </a:r>
            <a:endParaRPr lang="fa-IR" dirty="0">
              <a:cs typeface="B Yek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0" y="1825625"/>
            <a:ext cx="5013960" cy="3573689"/>
          </a:xfrm>
        </p:spPr>
        <p:txBody>
          <a:bodyPr>
            <a:normAutofit/>
          </a:bodyPr>
          <a:lstStyle/>
          <a:p>
            <a:pPr algn="r" rtl="1"/>
            <a:endParaRPr lang="en-US" dirty="0" smtClean="0">
              <a:cs typeface="B Yekan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itchFamily="2" charset="-78"/>
              </a:rPr>
              <a:t>این قسمت از اندیکاتور که در نرم افزار مفید هم مشخص است میانگین قیمتی 9 روزه را با در نظرگرفتن بیشترین سطح قیمت و کمترین سطح قیمتی اندازه گیری می کند . 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Yekan" pitchFamily="2" charset="-78"/>
              </a:rPr>
              <a:t>خط قرمز رنگ</a:t>
            </a:r>
            <a:endParaRPr lang="en-US" dirty="0" smtClean="0">
              <a:cs typeface="B Yeka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Yeka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426662"/>
            <a:ext cx="638629" cy="8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2570"/>
            <a:ext cx="3300583" cy="30646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DDDDD"/>
          </a:solidFill>
        </p:spPr>
        <p:txBody>
          <a:bodyPr wrap="none" rtlCol="1">
            <a:spAutoFit/>
          </a:bodyPr>
          <a:lstStyle/>
          <a:p>
            <a:r>
              <a:rPr lang="en-US" sz="1200" spc="600" dirty="0" smtClean="0"/>
              <a:t>www.khanesarmaye.com</a:t>
            </a:r>
            <a:endParaRPr lang="fa-IR" sz="1200" spc="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180" y="1825625"/>
            <a:ext cx="4407838" cy="42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5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1880</TotalTime>
  <Words>1648</Words>
  <Application>Microsoft Office PowerPoint</Application>
  <PresentationFormat>Widescreen</PresentationFormat>
  <Paragraphs>248</Paragraphs>
  <Slides>42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 Light</vt:lpstr>
      <vt:lpstr>B Yekan</vt:lpstr>
      <vt:lpstr>Calibri</vt:lpstr>
      <vt:lpstr>Office Theme</vt:lpstr>
      <vt:lpstr>1_Office Theme</vt:lpstr>
      <vt:lpstr>آموزش اندیکاتور ایچیموکو </vt:lpstr>
      <vt:lpstr>تاریخچه</vt:lpstr>
      <vt:lpstr>کاربردهای اندیکاتور ایچیموکو </vt:lpstr>
      <vt:lpstr>اجزای مختلف ایچیموکو </vt:lpstr>
      <vt:lpstr>نحوه اضافه کردن اندیکاتور در نرم افزار</vt:lpstr>
      <vt:lpstr>PowerPoint Presentation</vt:lpstr>
      <vt:lpstr> در نرم افزارTenkan senنحوه نمایش فقط </vt:lpstr>
      <vt:lpstr>قسمت های مختلف اندیکاتور ایچیموکو </vt:lpstr>
      <vt:lpstr>تنکانسن (Tenkan sen)</vt:lpstr>
      <vt:lpstr>Kijun sen(کیجونسن) </vt:lpstr>
      <vt:lpstr>سیگنال خرید کیجونسن </vt:lpstr>
      <vt:lpstr>سیگنال فروش کیجونسن </vt:lpstr>
      <vt:lpstr>  Kijun sen  و Tenkan sen تفاوت </vt:lpstr>
      <vt:lpstr> (سنکواسپن)Senkou span </vt:lpstr>
      <vt:lpstr>سیگنال خرید Senkou span</vt:lpstr>
      <vt:lpstr>سیگنال فروش Senkou span </vt:lpstr>
      <vt:lpstr> (چیکواسپن)Chikou Span </vt:lpstr>
      <vt:lpstr>Chikou Spanکاربرد </vt:lpstr>
      <vt:lpstr>Chikou Spanکاربرد </vt:lpstr>
      <vt:lpstr>Chikou spanسیگنا ل خرید در </vt:lpstr>
      <vt:lpstr>Chikou spanسیگنا ل خرید در  ولغدر</vt:lpstr>
      <vt:lpstr>Chikou spanسیگنا ل فروش در </vt:lpstr>
      <vt:lpstr>ابر کومو از چه اجزایی تشکیل شده است ؟</vt:lpstr>
      <vt:lpstr>رنگ ابر کومو!</vt:lpstr>
      <vt:lpstr>موقعیت قرار گرفتن ابرکومو </vt:lpstr>
      <vt:lpstr>ضخامت ابر کومو  گذار بر ابرکومو </vt:lpstr>
      <vt:lpstr>حمایت و مقاومت ابر کومو</vt:lpstr>
      <vt:lpstr>حمایت و مقاومت درابر کومو</vt:lpstr>
      <vt:lpstr> شناسایی حمایت</vt:lpstr>
      <vt:lpstr> شناسایی مقاومت </vt:lpstr>
      <vt:lpstr>سیگنال خرید و فروش در ابر کومو </vt:lpstr>
      <vt:lpstr>سیگنال های خرید در دو خط تنکانسن و کیجونسن</vt:lpstr>
      <vt:lpstr>سیگنال های فروش در دو خط تنکانسن و کیجونسن</vt:lpstr>
      <vt:lpstr>استراتژی معاملاتی با ابر کومو</vt:lpstr>
      <vt:lpstr>ولغدر</vt:lpstr>
      <vt:lpstr>ترکیب استراتژی ایچیموکو</vt:lpstr>
      <vt:lpstr>ویژگیهای مهم سیستم معاملاتی ایچیموکو</vt:lpstr>
      <vt:lpstr>تنظیمات اندیکاتور ایچیموکو</vt:lpstr>
      <vt:lpstr>مثال سیگنال خرید قوی </vt:lpstr>
      <vt:lpstr>مثال سیگنال خرید قوی </vt:lpstr>
      <vt:lpstr>مثال سیگنال فروش قوی  </vt:lpstr>
      <vt:lpstr>مثال سیگنال خنثی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موضوع مطالب</dc:title>
  <dc:creator>Ali</dc:creator>
  <cp:lastModifiedBy>Bita Jay</cp:lastModifiedBy>
  <cp:revision>168</cp:revision>
  <dcterms:created xsi:type="dcterms:W3CDTF">2015-02-23T19:42:20Z</dcterms:created>
  <dcterms:modified xsi:type="dcterms:W3CDTF">2015-11-23T15:11:38Z</dcterms:modified>
</cp:coreProperties>
</file>