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0" r:id="rId1"/>
  </p:sldMasterIdLst>
  <p:notesMasterIdLst>
    <p:notesMasterId r:id="rId278"/>
  </p:notesMasterIdLst>
  <p:handoutMasterIdLst>
    <p:handoutMasterId r:id="rId279"/>
  </p:handoutMasterIdLst>
  <p:sldIdLst>
    <p:sldId id="286" r:id="rId2"/>
    <p:sldId id="567" r:id="rId3"/>
    <p:sldId id="431" r:id="rId4"/>
    <p:sldId id="300" r:id="rId5"/>
    <p:sldId id="569" r:id="rId6"/>
    <p:sldId id="597" r:id="rId7"/>
    <p:sldId id="606" r:id="rId8"/>
    <p:sldId id="607" r:id="rId9"/>
    <p:sldId id="608" r:id="rId10"/>
    <p:sldId id="609" r:id="rId11"/>
    <p:sldId id="610" r:id="rId12"/>
    <p:sldId id="611" r:id="rId13"/>
    <p:sldId id="612" r:id="rId14"/>
    <p:sldId id="613" r:id="rId15"/>
    <p:sldId id="443" r:id="rId16"/>
    <p:sldId id="433" r:id="rId17"/>
    <p:sldId id="434" r:id="rId18"/>
    <p:sldId id="435" r:id="rId19"/>
    <p:sldId id="600" r:id="rId20"/>
    <p:sldId id="444" r:id="rId21"/>
    <p:sldId id="598" r:id="rId22"/>
    <p:sldId id="302" r:id="rId23"/>
    <p:sldId id="601" r:id="rId24"/>
    <p:sldId id="276" r:id="rId25"/>
    <p:sldId id="604" r:id="rId26"/>
    <p:sldId id="289" r:id="rId27"/>
    <p:sldId id="287" r:id="rId28"/>
    <p:sldId id="616" r:id="rId29"/>
    <p:sldId id="288" r:id="rId30"/>
    <p:sldId id="605" r:id="rId31"/>
    <p:sldId id="602" r:id="rId32"/>
    <p:sldId id="614" r:id="rId33"/>
    <p:sldId id="291" r:id="rId34"/>
    <p:sldId id="290" r:id="rId35"/>
    <p:sldId id="295" r:id="rId36"/>
    <p:sldId id="303" r:id="rId37"/>
    <p:sldId id="603" r:id="rId38"/>
    <p:sldId id="617" r:id="rId39"/>
    <p:sldId id="619" r:id="rId40"/>
    <p:sldId id="620" r:id="rId41"/>
    <p:sldId id="296" r:id="rId42"/>
    <p:sldId id="297" r:id="rId43"/>
    <p:sldId id="509" r:id="rId44"/>
    <p:sldId id="507" r:id="rId45"/>
    <p:sldId id="508" r:id="rId46"/>
    <p:sldId id="298" r:id="rId47"/>
    <p:sldId id="440" r:id="rId48"/>
    <p:sldId id="441" r:id="rId49"/>
    <p:sldId id="494" r:id="rId50"/>
    <p:sldId id="493" r:id="rId51"/>
    <p:sldId id="510" r:id="rId52"/>
    <p:sldId id="596" r:id="rId53"/>
    <p:sldId id="496" r:id="rId54"/>
    <p:sldId id="304" r:id="rId55"/>
    <p:sldId id="511" r:id="rId56"/>
    <p:sldId id="305" r:id="rId57"/>
    <p:sldId id="306" r:id="rId58"/>
    <p:sldId id="490" r:id="rId59"/>
    <p:sldId id="308" r:id="rId60"/>
    <p:sldId id="311" r:id="rId61"/>
    <p:sldId id="622" r:id="rId62"/>
    <p:sldId id="631" r:id="rId63"/>
    <p:sldId id="629" r:id="rId64"/>
    <p:sldId id="624" r:id="rId65"/>
    <p:sldId id="625" r:id="rId66"/>
    <p:sldId id="627" r:id="rId67"/>
    <p:sldId id="626" r:id="rId68"/>
    <p:sldId id="633" r:id="rId69"/>
    <p:sldId id="634" r:id="rId70"/>
    <p:sldId id="635" r:id="rId71"/>
    <p:sldId id="632" r:id="rId72"/>
    <p:sldId id="630" r:id="rId73"/>
    <p:sldId id="639" r:id="rId74"/>
    <p:sldId id="621" r:id="rId75"/>
    <p:sldId id="312" r:id="rId76"/>
    <p:sldId id="314" r:id="rId77"/>
    <p:sldId id="316" r:id="rId78"/>
    <p:sldId id="573" r:id="rId79"/>
    <p:sldId id="577" r:id="rId80"/>
    <p:sldId id="636" r:id="rId81"/>
    <p:sldId id="568" r:id="rId82"/>
    <p:sldId id="319" r:id="rId83"/>
    <p:sldId id="320" r:id="rId84"/>
    <p:sldId id="488" r:id="rId85"/>
    <p:sldId id="637" r:id="rId86"/>
    <p:sldId id="590" r:id="rId87"/>
    <p:sldId id="591" r:id="rId88"/>
    <p:sldId id="592" r:id="rId89"/>
    <p:sldId id="593" r:id="rId90"/>
    <p:sldId id="313" r:id="rId91"/>
    <p:sldId id="315" r:id="rId92"/>
    <p:sldId id="323" r:id="rId93"/>
    <p:sldId id="329" r:id="rId94"/>
    <p:sldId id="628" r:id="rId95"/>
    <p:sldId id="638" r:id="rId96"/>
    <p:sldId id="486" r:id="rId97"/>
    <p:sldId id="574" r:id="rId98"/>
    <p:sldId id="643" r:id="rId99"/>
    <p:sldId id="491" r:id="rId100"/>
    <p:sldId id="579" r:id="rId101"/>
    <p:sldId id="594" r:id="rId102"/>
    <p:sldId id="595" r:id="rId103"/>
    <p:sldId id="647" r:id="rId104"/>
    <p:sldId id="642" r:id="rId105"/>
    <p:sldId id="588" r:id="rId106"/>
    <p:sldId id="580" r:id="rId107"/>
    <p:sldId id="581" r:id="rId108"/>
    <p:sldId id="582" r:id="rId109"/>
    <p:sldId id="583" r:id="rId110"/>
    <p:sldId id="584" r:id="rId111"/>
    <p:sldId id="351" r:id="rId112"/>
    <p:sldId id="641" r:id="rId113"/>
    <p:sldId id="585" r:id="rId114"/>
    <p:sldId id="586" r:id="rId115"/>
    <p:sldId id="587" r:id="rId116"/>
    <p:sldId id="644" r:id="rId117"/>
    <p:sldId id="477" r:id="rId118"/>
    <p:sldId id="640" r:id="rId119"/>
    <p:sldId id="492" r:id="rId120"/>
    <p:sldId id="645" r:id="rId121"/>
    <p:sldId id="646" r:id="rId122"/>
    <p:sldId id="322" r:id="rId123"/>
    <p:sldId id="324" r:id="rId124"/>
    <p:sldId id="325" r:id="rId125"/>
    <p:sldId id="326" r:id="rId126"/>
    <p:sldId id="489" r:id="rId127"/>
    <p:sldId id="463" r:id="rId128"/>
    <p:sldId id="648" r:id="rId129"/>
    <p:sldId id="649" r:id="rId130"/>
    <p:sldId id="354" r:id="rId131"/>
    <p:sldId id="650" r:id="rId132"/>
    <p:sldId id="654" r:id="rId133"/>
    <p:sldId id="653" r:id="rId134"/>
    <p:sldId id="652" r:id="rId135"/>
    <p:sldId id="465" r:id="rId136"/>
    <p:sldId id="466" r:id="rId137"/>
    <p:sldId id="365" r:id="rId138"/>
    <p:sldId id="355" r:id="rId139"/>
    <p:sldId id="356" r:id="rId140"/>
    <p:sldId id="350" r:id="rId141"/>
    <p:sldId id="352" r:id="rId142"/>
    <p:sldId id="353" r:id="rId143"/>
    <p:sldId id="362" r:id="rId144"/>
    <p:sldId id="357" r:id="rId145"/>
    <p:sldId id="358" r:id="rId146"/>
    <p:sldId id="359" r:id="rId147"/>
    <p:sldId id="360" r:id="rId148"/>
    <p:sldId id="363" r:id="rId149"/>
    <p:sldId id="371" r:id="rId150"/>
    <p:sldId id="361" r:id="rId151"/>
    <p:sldId id="364" r:id="rId152"/>
    <p:sldId id="367" r:id="rId153"/>
    <p:sldId id="368" r:id="rId154"/>
    <p:sldId id="369" r:id="rId155"/>
    <p:sldId id="370" r:id="rId156"/>
    <p:sldId id="372" r:id="rId157"/>
    <p:sldId id="373" r:id="rId158"/>
    <p:sldId id="374" r:id="rId159"/>
    <p:sldId id="375" r:id="rId160"/>
    <p:sldId id="376" r:id="rId161"/>
    <p:sldId id="377" r:id="rId162"/>
    <p:sldId id="480" r:id="rId163"/>
    <p:sldId id="481" r:id="rId164"/>
    <p:sldId id="482" r:id="rId165"/>
    <p:sldId id="483" r:id="rId166"/>
    <p:sldId id="655" r:id="rId167"/>
    <p:sldId id="656" r:id="rId168"/>
    <p:sldId id="378" r:id="rId169"/>
    <p:sldId id="403" r:id="rId170"/>
    <p:sldId id="657" r:id="rId171"/>
    <p:sldId id="379" r:id="rId172"/>
    <p:sldId id="397" r:id="rId173"/>
    <p:sldId id="381" r:id="rId174"/>
    <p:sldId id="467" r:id="rId175"/>
    <p:sldId id="468" r:id="rId176"/>
    <p:sldId id="469" r:id="rId177"/>
    <p:sldId id="470" r:id="rId178"/>
    <p:sldId id="382" r:id="rId179"/>
    <p:sldId id="380" r:id="rId180"/>
    <p:sldId id="383" r:id="rId181"/>
    <p:sldId id="402" r:id="rId182"/>
    <p:sldId id="386" r:id="rId183"/>
    <p:sldId id="387" r:id="rId184"/>
    <p:sldId id="388" r:id="rId185"/>
    <p:sldId id="513" r:id="rId186"/>
    <p:sldId id="389" r:id="rId187"/>
    <p:sldId id="658" r:id="rId188"/>
    <p:sldId id="391" r:id="rId189"/>
    <p:sldId id="390" r:id="rId190"/>
    <p:sldId id="392" r:id="rId191"/>
    <p:sldId id="659" r:id="rId192"/>
    <p:sldId id="394" r:id="rId193"/>
    <p:sldId id="395" r:id="rId194"/>
    <p:sldId id="501" r:id="rId195"/>
    <p:sldId id="502" r:id="rId196"/>
    <p:sldId id="504" r:id="rId197"/>
    <p:sldId id="405" r:id="rId198"/>
    <p:sldId id="660" r:id="rId199"/>
    <p:sldId id="414" r:id="rId200"/>
    <p:sldId id="661" r:id="rId201"/>
    <p:sldId id="503" r:id="rId202"/>
    <p:sldId id="404" r:id="rId203"/>
    <p:sldId id="663" r:id="rId204"/>
    <p:sldId id="407" r:id="rId205"/>
    <p:sldId id="408" r:id="rId206"/>
    <p:sldId id="664" r:id="rId207"/>
    <p:sldId id="409" r:id="rId208"/>
    <p:sldId id="514" r:id="rId209"/>
    <p:sldId id="413" r:id="rId210"/>
    <p:sldId id="417" r:id="rId211"/>
    <p:sldId id="416" r:id="rId212"/>
    <p:sldId id="418" r:id="rId213"/>
    <p:sldId id="419" r:id="rId214"/>
    <p:sldId id="665" r:id="rId215"/>
    <p:sldId id="666" r:id="rId216"/>
    <p:sldId id="668" r:id="rId217"/>
    <p:sldId id="667" r:id="rId218"/>
    <p:sldId id="505" r:id="rId219"/>
    <p:sldId id="506" r:id="rId220"/>
    <p:sldId id="422" r:id="rId221"/>
    <p:sldId id="570" r:id="rId222"/>
    <p:sldId id="571" r:id="rId223"/>
    <p:sldId id="473" r:id="rId224"/>
    <p:sldId id="474" r:id="rId225"/>
    <p:sldId id="423" r:id="rId226"/>
    <p:sldId id="424" r:id="rId227"/>
    <p:sldId id="425" r:id="rId228"/>
    <p:sldId id="426" r:id="rId229"/>
    <p:sldId id="427" r:id="rId230"/>
    <p:sldId id="428" r:id="rId231"/>
    <p:sldId id="429" r:id="rId232"/>
    <p:sldId id="475" r:id="rId233"/>
    <p:sldId id="539" r:id="rId234"/>
    <p:sldId id="540" r:id="rId235"/>
    <p:sldId id="541" r:id="rId236"/>
    <p:sldId id="542" r:id="rId237"/>
    <p:sldId id="543" r:id="rId238"/>
    <p:sldId id="544" r:id="rId239"/>
    <p:sldId id="545" r:id="rId240"/>
    <p:sldId id="546" r:id="rId241"/>
    <p:sldId id="547" r:id="rId242"/>
    <p:sldId id="548" r:id="rId243"/>
    <p:sldId id="549" r:id="rId244"/>
    <p:sldId id="550" r:id="rId245"/>
    <p:sldId id="472" r:id="rId246"/>
    <p:sldId id="430" r:id="rId247"/>
    <p:sldId id="267" r:id="rId248"/>
    <p:sldId id="484" r:id="rId249"/>
    <p:sldId id="515" r:id="rId250"/>
    <p:sldId id="516" r:id="rId251"/>
    <p:sldId id="517" r:id="rId252"/>
    <p:sldId id="518" r:id="rId253"/>
    <p:sldId id="519" r:id="rId254"/>
    <p:sldId id="520" r:id="rId255"/>
    <p:sldId id="537" r:id="rId256"/>
    <p:sldId id="528" r:id="rId257"/>
    <p:sldId id="534" r:id="rId258"/>
    <p:sldId id="553" r:id="rId259"/>
    <p:sldId id="555" r:id="rId260"/>
    <p:sldId id="554" r:id="rId261"/>
    <p:sldId id="530" r:id="rId262"/>
    <p:sldId id="531" r:id="rId263"/>
    <p:sldId id="529" r:id="rId264"/>
    <p:sldId id="532" r:id="rId265"/>
    <p:sldId id="533" r:id="rId266"/>
    <p:sldId id="557" r:id="rId267"/>
    <p:sldId id="558" r:id="rId268"/>
    <p:sldId id="559" r:id="rId269"/>
    <p:sldId id="560" r:id="rId270"/>
    <p:sldId id="561" r:id="rId271"/>
    <p:sldId id="562" r:id="rId272"/>
    <p:sldId id="563" r:id="rId273"/>
    <p:sldId id="564" r:id="rId274"/>
    <p:sldId id="565" r:id="rId275"/>
    <p:sldId id="566" r:id="rId276"/>
    <p:sldId id="527" r:id="rId277"/>
  </p:sldIdLst>
  <p:sldSz cx="12192000" cy="6858000"/>
  <p:notesSz cx="6888163" cy="10020300"/>
  <p:embeddedFontLst>
    <p:embeddedFont>
      <p:font typeface="2  Titr" panose="00000700000000000000" pitchFamily="2" charset="-78"/>
      <p:bold r:id="rId280"/>
    </p:embeddedFont>
    <p:embeddedFont>
      <p:font typeface="2  Nazanin" panose="00000400000000000000" pitchFamily="2" charset="-78"/>
      <p:regular r:id="rId281"/>
      <p:bold r:id="rId282"/>
    </p:embeddedFont>
    <p:embeddedFont>
      <p:font typeface="W_yekan" panose="00000400000000000000" pitchFamily="2" charset="0"/>
      <p:regular r:id="rId283"/>
    </p:embeddedFont>
    <p:embeddedFont>
      <p:font typeface="Calibri" panose="020F0502020204030204" pitchFamily="34" charset="0"/>
      <p:regular r:id="rId284"/>
      <p:bold r:id="rId285"/>
      <p:italic r:id="rId286"/>
      <p:boldItalic r:id="rId287"/>
    </p:embeddedFont>
    <p:embeddedFont>
      <p:font typeface="B Jalal" panose="00000400000000000000" pitchFamily="2" charset="-78"/>
      <p:regular r:id="rId288"/>
      <p:bold r:id="rId289"/>
    </p:embeddedFont>
    <p:embeddedFont>
      <p:font typeface="Cambria Math" panose="02040503050406030204" pitchFamily="18" charset="0"/>
      <p:regular r:id="rId290"/>
    </p:embeddedFont>
    <p:embeddedFont>
      <p:font typeface="Calibri Light" panose="020F0302020204030204" pitchFamily="34" charset="0"/>
      <p:regular r:id="rId291"/>
      <p:italic r:id="rId292"/>
    </p:embeddedFont>
    <p:embeddedFont>
      <p:font typeface="Tahoma" panose="020B0604030504040204" pitchFamily="34" charset="0"/>
      <p:regular r:id="rId293"/>
      <p:bold r:id="rId294"/>
    </p:embeddedFont>
    <p:embeddedFont>
      <p:font typeface="B Mitra" panose="00000400000000000000" pitchFamily="2" charset="-78"/>
      <p:regular r:id="rId295"/>
      <p:bold r:id="rId29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2  Nazanin" pitchFamily="2" charset="-7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79D3"/>
    <a:srgbClr val="D476D6"/>
    <a:srgbClr val="66889F"/>
    <a:srgbClr val="1D208F"/>
    <a:srgbClr val="E3E303"/>
    <a:srgbClr val="B2B2B2"/>
    <a:srgbClr val="557C96"/>
    <a:srgbClr val="211E54"/>
    <a:srgbClr val="F4E59C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23" autoAdjust="0"/>
    <p:restoredTop sz="92269" autoAdjust="0"/>
  </p:normalViewPr>
  <p:slideViewPr>
    <p:cSldViewPr>
      <p:cViewPr>
        <p:scale>
          <a:sx n="100" d="100"/>
          <a:sy n="100" d="100"/>
        </p:scale>
        <p:origin x="888" y="4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theme" Target="theme/theme1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handoutMaster" Target="handoutMasters/handoutMaster1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font" Target="fonts/font11.fntdata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font" Target="fonts/font12.fntdata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font" Target="fonts/font2.fntdata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font" Target="fonts/font13.fntdata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font" Target="fonts/font3.fntdata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font" Target="fonts/font14.fntdata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font" Target="fonts/font4.fntdata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font" Target="fonts/font15.fntdata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font" Target="fonts/font5.fntdata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font" Target="fonts/font16.fntdata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font" Target="fonts/font6.fntdata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font" Target="fonts/font17.fntdata"/><Relationship Id="rId300" Type="http://schemas.openxmlformats.org/officeDocument/2006/relationships/tableStyles" Target="tableStyles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font" Target="fonts/font7.fntdata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presProps" Target="presProps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font" Target="fonts/font8.fntdata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viewProps" Target="viewProps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font" Target="fonts/font9.fntdata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font" Target="fonts/font10.fntdata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font" Target="fonts/font1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>
                <a:cs typeface="B Jalal" panose="00000400000000000000" pitchFamily="2" charset="-78"/>
              </a:rPr>
              <a:t>ضرر و اختلاف سود</a:t>
            </a:r>
            <a:r>
              <a:rPr lang="fa-IR" baseline="0" dirty="0">
                <a:cs typeface="B Jalal" panose="00000400000000000000" pitchFamily="2" charset="-78"/>
              </a:rPr>
              <a:t> با ضرر برای جبران ضرر</a:t>
            </a:r>
            <a:endParaRPr lang="en-US" dirty="0">
              <a:cs typeface="B Jalal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</c:numCache>
            </c:numRef>
          </c:xVal>
          <c:yVal>
            <c:numRef>
              <c:f>Sheet1!$D$2:$D$20</c:f>
              <c:numCache>
                <c:formatCode>0.00%</c:formatCode>
                <c:ptCount val="19"/>
                <c:pt idx="0">
                  <c:v>2.6315789473683598E-3</c:v>
                </c:pt>
                <c:pt idx="1">
                  <c:v>1.1111111111111155E-2</c:v>
                </c:pt>
                <c:pt idx="2">
                  <c:v>2.6470588235294162E-2</c:v>
                </c:pt>
                <c:pt idx="3">
                  <c:v>4.9999999999999989E-2</c:v>
                </c:pt>
                <c:pt idx="4">
                  <c:v>8.3333333333333259E-2</c:v>
                </c:pt>
                <c:pt idx="5">
                  <c:v>0.12857142857142861</c:v>
                </c:pt>
                <c:pt idx="6">
                  <c:v>0.18846153846153857</c:v>
                </c:pt>
                <c:pt idx="7">
                  <c:v>0.26666666666666672</c:v>
                </c:pt>
                <c:pt idx="8">
                  <c:v>0.36818181818181811</c:v>
                </c:pt>
                <c:pt idx="9">
                  <c:v>0.5</c:v>
                </c:pt>
                <c:pt idx="10">
                  <c:v>0.67222222222222228</c:v>
                </c:pt>
                <c:pt idx="11">
                  <c:v>0.9</c:v>
                </c:pt>
                <c:pt idx="12">
                  <c:v>1.2071428571428573</c:v>
                </c:pt>
                <c:pt idx="13">
                  <c:v>1.6333333333333335</c:v>
                </c:pt>
                <c:pt idx="14">
                  <c:v>2.25</c:v>
                </c:pt>
                <c:pt idx="15">
                  <c:v>3.2</c:v>
                </c:pt>
                <c:pt idx="16">
                  <c:v>4.8166666666666673</c:v>
                </c:pt>
                <c:pt idx="17">
                  <c:v>8.1</c:v>
                </c:pt>
                <c:pt idx="18">
                  <c:v>18.05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15803552"/>
        <c:axId val="-915792672"/>
      </c:scatterChart>
      <c:valAx>
        <c:axId val="-91580355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>
                    <a:cs typeface="B Jalal" panose="00000400000000000000" pitchFamily="2" charset="-78"/>
                  </a:rPr>
                  <a:t>درصد ضرر</a:t>
                </a:r>
                <a:endParaRPr lang="en-US" dirty="0">
                  <a:cs typeface="B Jalal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792672"/>
        <c:crosses val="autoZero"/>
        <c:crossBetween val="midCat"/>
      </c:valAx>
      <c:valAx>
        <c:axId val="-915792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>
                    <a:cs typeface="B Jalal" panose="00000400000000000000" pitchFamily="2" charset="-78"/>
                  </a:rPr>
                  <a:t>اختلاف</a:t>
                </a:r>
                <a:r>
                  <a:rPr lang="fa-IR" baseline="0" dirty="0">
                    <a:cs typeface="B Jalal" panose="00000400000000000000" pitchFamily="2" charset="-78"/>
                  </a:rPr>
                  <a:t> سود با ضرر برای جبران ضرر</a:t>
                </a:r>
                <a:endParaRPr lang="en-US" dirty="0">
                  <a:cs typeface="B Jalal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8035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>
                <a:cs typeface="B Jalal" panose="00000400000000000000" pitchFamily="2" charset="-78"/>
              </a:rPr>
              <a:t>ضرر و اختلاف سود</a:t>
            </a:r>
            <a:r>
              <a:rPr lang="fa-IR" baseline="0" dirty="0">
                <a:cs typeface="B Jalal" panose="00000400000000000000" pitchFamily="2" charset="-78"/>
              </a:rPr>
              <a:t> با ضرر برای جبران ضرر</a:t>
            </a:r>
            <a:endParaRPr lang="en-US" dirty="0">
              <a:cs typeface="B Jalal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Sheet1!$B$2:$B$20</c:f>
              <c:numCache>
                <c:formatCode>General</c:formatCode>
                <c:ptCount val="19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  <c:pt idx="14">
                  <c:v>75</c:v>
                </c:pt>
                <c:pt idx="15">
                  <c:v>80</c:v>
                </c:pt>
                <c:pt idx="16">
                  <c:v>85</c:v>
                </c:pt>
                <c:pt idx="17">
                  <c:v>90</c:v>
                </c:pt>
                <c:pt idx="18">
                  <c:v>95</c:v>
                </c:pt>
              </c:numCache>
            </c:numRef>
          </c:xVal>
          <c:yVal>
            <c:numRef>
              <c:f>Sheet1!$D$2:$D$20</c:f>
              <c:numCache>
                <c:formatCode>0.00%</c:formatCode>
                <c:ptCount val="19"/>
                <c:pt idx="0">
                  <c:v>2.6315789473683598E-3</c:v>
                </c:pt>
                <c:pt idx="1">
                  <c:v>1.1111111111111155E-2</c:v>
                </c:pt>
                <c:pt idx="2">
                  <c:v>2.6470588235294162E-2</c:v>
                </c:pt>
                <c:pt idx="3">
                  <c:v>4.9999999999999989E-2</c:v>
                </c:pt>
                <c:pt idx="4">
                  <c:v>8.3333333333333259E-2</c:v>
                </c:pt>
                <c:pt idx="5">
                  <c:v>0.12857142857142861</c:v>
                </c:pt>
                <c:pt idx="6">
                  <c:v>0.18846153846153857</c:v>
                </c:pt>
                <c:pt idx="7">
                  <c:v>0.26666666666666672</c:v>
                </c:pt>
                <c:pt idx="8">
                  <c:v>0.36818181818181811</c:v>
                </c:pt>
                <c:pt idx="9">
                  <c:v>0.5</c:v>
                </c:pt>
                <c:pt idx="10">
                  <c:v>0.67222222222222228</c:v>
                </c:pt>
                <c:pt idx="11">
                  <c:v>0.9</c:v>
                </c:pt>
                <c:pt idx="12">
                  <c:v>1.2071428571428573</c:v>
                </c:pt>
                <c:pt idx="13">
                  <c:v>1.6333333333333335</c:v>
                </c:pt>
                <c:pt idx="14">
                  <c:v>2.25</c:v>
                </c:pt>
                <c:pt idx="15">
                  <c:v>3.2</c:v>
                </c:pt>
                <c:pt idx="16">
                  <c:v>4.8166666666666673</c:v>
                </c:pt>
                <c:pt idx="17">
                  <c:v>8.1</c:v>
                </c:pt>
                <c:pt idx="18">
                  <c:v>18.05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15792128"/>
        <c:axId val="-915791584"/>
      </c:scatterChart>
      <c:valAx>
        <c:axId val="-915792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>
                    <a:cs typeface="B Jalal" panose="00000400000000000000" pitchFamily="2" charset="-78"/>
                  </a:rPr>
                  <a:t>درصد ضرر</a:t>
                </a:r>
                <a:endParaRPr lang="en-US" dirty="0">
                  <a:cs typeface="B Jalal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791584"/>
        <c:crosses val="autoZero"/>
        <c:crossBetween val="midCat"/>
      </c:valAx>
      <c:valAx>
        <c:axId val="-91579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>
                    <a:cs typeface="B Jalal" panose="00000400000000000000" pitchFamily="2" charset="-78"/>
                  </a:rPr>
                  <a:t>اختلاف</a:t>
                </a:r>
                <a:r>
                  <a:rPr lang="fa-IR" baseline="0" dirty="0">
                    <a:cs typeface="B Jalal" panose="00000400000000000000" pitchFamily="2" charset="-78"/>
                  </a:rPr>
                  <a:t> سود با ضرر برای جبران ضرر</a:t>
                </a:r>
                <a:endParaRPr lang="en-US" dirty="0">
                  <a:cs typeface="B Jalal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7921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a-IR" dirty="0">
                <a:cs typeface="B Jalal" panose="00000400000000000000" pitchFamily="2" charset="-78"/>
              </a:rPr>
              <a:t>ضرر و اختلاف سود</a:t>
            </a:r>
            <a:r>
              <a:rPr lang="fa-IR" baseline="0" dirty="0">
                <a:cs typeface="B Jalal" panose="00000400000000000000" pitchFamily="2" charset="-78"/>
              </a:rPr>
              <a:t> با ضرر برای جبران ضرر</a:t>
            </a:r>
            <a:endParaRPr lang="en-US" dirty="0">
              <a:cs typeface="B Jalal" panose="00000400000000000000" pitchFamily="2" charset="-78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Sheet1!$B$2:$B$7</c:f>
              <c:numCache>
                <c:formatCode>General</c:formatCode>
                <c:ptCount val="6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Sheet1!$D$2:$D$7</c:f>
              <c:numCache>
                <c:formatCode>0.00%</c:formatCode>
                <c:ptCount val="6"/>
                <c:pt idx="0">
                  <c:v>2.6315789473683598E-3</c:v>
                </c:pt>
                <c:pt idx="1">
                  <c:v>1.1111111111111155E-2</c:v>
                </c:pt>
                <c:pt idx="2">
                  <c:v>2.6470588235294162E-2</c:v>
                </c:pt>
                <c:pt idx="3">
                  <c:v>4.9999999999999989E-2</c:v>
                </c:pt>
                <c:pt idx="4">
                  <c:v>8.3333333333333259E-2</c:v>
                </c:pt>
                <c:pt idx="5">
                  <c:v>0.12857142857142861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915788320"/>
        <c:axId val="-915801920"/>
      </c:scatterChart>
      <c:valAx>
        <c:axId val="-9157883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>
                    <a:cs typeface="B Jalal" panose="00000400000000000000" pitchFamily="2" charset="-78"/>
                  </a:rPr>
                  <a:t>درصد ضرر</a:t>
                </a:r>
                <a:endParaRPr lang="en-US" dirty="0">
                  <a:cs typeface="B Jalal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801920"/>
        <c:crosses val="autoZero"/>
        <c:crossBetween val="midCat"/>
      </c:valAx>
      <c:valAx>
        <c:axId val="-915801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a-IR" dirty="0">
                    <a:cs typeface="B Jalal" panose="00000400000000000000" pitchFamily="2" charset="-78"/>
                  </a:rPr>
                  <a:t>اختلاف</a:t>
                </a:r>
                <a:r>
                  <a:rPr lang="fa-IR" baseline="0" dirty="0">
                    <a:cs typeface="B Jalal" panose="00000400000000000000" pitchFamily="2" charset="-78"/>
                  </a:rPr>
                  <a:t> سود با ضرر برای جبران ضرر</a:t>
                </a:r>
                <a:endParaRPr lang="en-US" dirty="0">
                  <a:cs typeface="B Jalal" panose="00000400000000000000" pitchFamily="2" charset="-78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%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9157883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3CD2C7-8B29-4DA6-9028-6613302C6C5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562618-F1F6-43EF-895E-ABBE258B0A9C}">
      <dgm:prSet phldrT="[Text]"/>
      <dgm:spPr/>
      <dgm:t>
        <a:bodyPr/>
        <a:lstStyle/>
        <a:p>
          <a:r>
            <a:rPr lang="fa-IR" dirty="0" smtClean="0">
              <a:cs typeface="B Jalal" panose="00000400000000000000" pitchFamily="2" charset="-78"/>
            </a:rPr>
            <a:t>عوامل سیاسی</a:t>
          </a:r>
        </a:p>
        <a:p>
          <a:pPr rtl="1"/>
          <a:r>
            <a:rPr lang="fa-IR" dirty="0" smtClean="0">
              <a:cs typeface="B Jalal" panose="00000400000000000000" pitchFamily="2" charset="-78"/>
            </a:rPr>
            <a:t>تغییرات قیمت های جهانی</a:t>
          </a:r>
        </a:p>
        <a:p>
          <a:pPr rtl="1"/>
          <a:r>
            <a:rPr lang="fa-IR" dirty="0" smtClean="0">
              <a:cs typeface="B Jalal" panose="00000400000000000000" pitchFamily="2" charset="-78"/>
            </a:rPr>
            <a:t>رخداد های مهم داخلی و خارجی تاثیر گذار</a:t>
          </a:r>
        </a:p>
        <a:p>
          <a:pPr rtl="1"/>
          <a:r>
            <a:rPr lang="fa-IR" dirty="0" smtClean="0">
              <a:cs typeface="B Jalal" panose="00000400000000000000" pitchFamily="2" charset="-78"/>
            </a:rPr>
            <a:t>خبر های خوب شرکت</a:t>
          </a:r>
        </a:p>
        <a:p>
          <a:pPr rtl="1"/>
          <a:r>
            <a:rPr lang="fa-IR" dirty="0" smtClean="0">
              <a:cs typeface="B Jalal" panose="00000400000000000000" pitchFamily="2" charset="-78"/>
            </a:rPr>
            <a:t>شایعات</a:t>
          </a:r>
        </a:p>
        <a:p>
          <a:pPr rtl="1"/>
          <a:r>
            <a:rPr lang="fa-IR" dirty="0" smtClean="0">
              <a:cs typeface="B Jalal" panose="00000400000000000000" pitchFamily="2" charset="-78"/>
            </a:rPr>
            <a:t>هیجانات (روان و فکر افراد)</a:t>
          </a:r>
        </a:p>
        <a:p>
          <a:pPr rtl="1"/>
          <a:r>
            <a:rPr lang="fa-IR" dirty="0" smtClean="0">
              <a:cs typeface="B Jalal" panose="00000400000000000000" pitchFamily="2" charset="-78"/>
            </a:rPr>
            <a:t>عوامل پشت پرده و ناشناخته</a:t>
          </a:r>
        </a:p>
        <a:p>
          <a:pPr rtl="1"/>
          <a:endParaRPr lang="en-US" dirty="0"/>
        </a:p>
      </dgm:t>
    </dgm:pt>
    <dgm:pt modelId="{452A7760-C0E0-48A5-AFCC-9981927FCDB0}" type="parTrans" cxnId="{1755FB79-C2CC-4A2B-BCAA-2E63AFAC66E6}">
      <dgm:prSet/>
      <dgm:spPr/>
      <dgm:t>
        <a:bodyPr/>
        <a:lstStyle/>
        <a:p>
          <a:endParaRPr lang="en-US"/>
        </a:p>
      </dgm:t>
    </dgm:pt>
    <dgm:pt modelId="{98342059-82E8-470E-BBC6-8203AD633AD3}" type="sibTrans" cxnId="{1755FB79-C2CC-4A2B-BCAA-2E63AFAC66E6}">
      <dgm:prSet/>
      <dgm:spPr/>
      <dgm:t>
        <a:bodyPr/>
        <a:lstStyle/>
        <a:p>
          <a:endParaRPr lang="en-US"/>
        </a:p>
      </dgm:t>
    </dgm:pt>
    <dgm:pt modelId="{3E55F715-C7D3-43BE-B519-7D5598036250}">
      <dgm:prSet phldrT="[Text]" custT="1"/>
      <dgm:spPr/>
      <dgm:t>
        <a:bodyPr/>
        <a:lstStyle/>
        <a:p>
          <a:r>
            <a:rPr lang="fa-IR" sz="2400" b="1" dirty="0" smtClean="0">
              <a:cs typeface="B Jalal" panose="00000400000000000000" pitchFamily="2" charset="-78"/>
            </a:rPr>
            <a:t>عرضه و تقاضا</a:t>
          </a:r>
          <a:endParaRPr lang="en-US" sz="2400" b="1" dirty="0">
            <a:cs typeface="B Jalal" panose="00000400000000000000" pitchFamily="2" charset="-78"/>
          </a:endParaRPr>
        </a:p>
      </dgm:t>
    </dgm:pt>
    <dgm:pt modelId="{04F7430A-B17A-44DD-B7C4-CC15CD36599D}" type="parTrans" cxnId="{82831EDC-ED66-4BC1-994E-40B07278B24C}">
      <dgm:prSet/>
      <dgm:spPr/>
      <dgm:t>
        <a:bodyPr/>
        <a:lstStyle/>
        <a:p>
          <a:endParaRPr lang="en-US"/>
        </a:p>
      </dgm:t>
    </dgm:pt>
    <dgm:pt modelId="{D74B538C-E49D-4435-A1B0-130916253E6B}" type="sibTrans" cxnId="{82831EDC-ED66-4BC1-994E-40B07278B24C}">
      <dgm:prSet/>
      <dgm:spPr/>
      <dgm:t>
        <a:bodyPr/>
        <a:lstStyle/>
        <a:p>
          <a:endParaRPr lang="en-US"/>
        </a:p>
      </dgm:t>
    </dgm:pt>
    <dgm:pt modelId="{957B42F2-37BC-45F1-9EDC-31CB9141A489}">
      <dgm:prSet phldrT="[Text]" custT="1"/>
      <dgm:spPr/>
      <dgm:t>
        <a:bodyPr/>
        <a:lstStyle/>
        <a:p>
          <a:r>
            <a:rPr lang="fa-IR" sz="2800" dirty="0" smtClean="0">
              <a:cs typeface="B Jalal" panose="00000400000000000000" pitchFamily="2" charset="-78"/>
            </a:rPr>
            <a:t>نمودار قیمت</a:t>
          </a:r>
          <a:endParaRPr lang="en-US" sz="2800" dirty="0">
            <a:cs typeface="B Jalal" panose="00000400000000000000" pitchFamily="2" charset="-78"/>
          </a:endParaRPr>
        </a:p>
      </dgm:t>
    </dgm:pt>
    <dgm:pt modelId="{4EC8831C-4DD6-4742-8D4B-555A6679830D}" type="parTrans" cxnId="{E2F12789-7846-4B13-9530-F7B7A2253A9E}">
      <dgm:prSet/>
      <dgm:spPr/>
      <dgm:t>
        <a:bodyPr/>
        <a:lstStyle/>
        <a:p>
          <a:endParaRPr lang="en-US"/>
        </a:p>
      </dgm:t>
    </dgm:pt>
    <dgm:pt modelId="{088242C4-7E9D-43E6-BA06-93818D5AE759}" type="sibTrans" cxnId="{E2F12789-7846-4B13-9530-F7B7A2253A9E}">
      <dgm:prSet/>
      <dgm:spPr/>
      <dgm:t>
        <a:bodyPr/>
        <a:lstStyle/>
        <a:p>
          <a:endParaRPr lang="en-US"/>
        </a:p>
      </dgm:t>
    </dgm:pt>
    <dgm:pt modelId="{30A7A9A5-16F4-4C2E-8530-2A8B58ABD0A7}" type="pres">
      <dgm:prSet presAssocID="{FF3CD2C7-8B29-4DA6-9028-6613302C6C5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75DF3FC-89BA-4D77-B439-7D9827F4F76A}" type="pres">
      <dgm:prSet presAssocID="{24562618-F1F6-43EF-895E-ABBE258B0A9C}" presName="composite" presStyleCnt="0"/>
      <dgm:spPr/>
    </dgm:pt>
    <dgm:pt modelId="{44AFC1E4-BAC4-4D6E-95C8-B7E185C6577A}" type="pres">
      <dgm:prSet presAssocID="{24562618-F1F6-43EF-895E-ABBE258B0A9C}" presName="LShape" presStyleLbl="alignNode1" presStyleIdx="0" presStyleCnt="5"/>
      <dgm:spPr/>
    </dgm:pt>
    <dgm:pt modelId="{84A1A887-F111-4251-A762-6E5EE8E1F071}" type="pres">
      <dgm:prSet presAssocID="{24562618-F1F6-43EF-895E-ABBE258B0A9C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592E13-DE8C-4D9B-A788-A3E544E77ED1}" type="pres">
      <dgm:prSet presAssocID="{24562618-F1F6-43EF-895E-ABBE258B0A9C}" presName="Triangle" presStyleLbl="alignNode1" presStyleIdx="1" presStyleCnt="5"/>
      <dgm:spPr/>
    </dgm:pt>
    <dgm:pt modelId="{CF585272-1B8C-427D-9543-E32B56857055}" type="pres">
      <dgm:prSet presAssocID="{98342059-82E8-470E-BBC6-8203AD633AD3}" presName="sibTrans" presStyleCnt="0"/>
      <dgm:spPr/>
    </dgm:pt>
    <dgm:pt modelId="{0941D3B2-99D7-4C70-B401-9F44A39E69AA}" type="pres">
      <dgm:prSet presAssocID="{98342059-82E8-470E-BBC6-8203AD633AD3}" presName="space" presStyleCnt="0"/>
      <dgm:spPr/>
    </dgm:pt>
    <dgm:pt modelId="{9F73A248-59A8-4FD9-A86E-560674C9F519}" type="pres">
      <dgm:prSet presAssocID="{3E55F715-C7D3-43BE-B519-7D5598036250}" presName="composite" presStyleCnt="0"/>
      <dgm:spPr/>
    </dgm:pt>
    <dgm:pt modelId="{43161253-CEA0-4FB5-9F36-8A6050A8F857}" type="pres">
      <dgm:prSet presAssocID="{3E55F715-C7D3-43BE-B519-7D5598036250}" presName="LShape" presStyleLbl="alignNode1" presStyleIdx="2" presStyleCnt="5"/>
      <dgm:spPr/>
    </dgm:pt>
    <dgm:pt modelId="{691FA1DD-A30D-428D-BFC5-7C6EB807AD77}" type="pres">
      <dgm:prSet presAssocID="{3E55F715-C7D3-43BE-B519-7D5598036250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678C139-FEC7-42AF-A72A-A41D7D89373D}" type="pres">
      <dgm:prSet presAssocID="{3E55F715-C7D3-43BE-B519-7D5598036250}" presName="Triangle" presStyleLbl="alignNode1" presStyleIdx="3" presStyleCnt="5"/>
      <dgm:spPr/>
    </dgm:pt>
    <dgm:pt modelId="{E9D5063F-8420-4073-B3A4-EBC8AFE90EDD}" type="pres">
      <dgm:prSet presAssocID="{D74B538C-E49D-4435-A1B0-130916253E6B}" presName="sibTrans" presStyleCnt="0"/>
      <dgm:spPr/>
    </dgm:pt>
    <dgm:pt modelId="{6EDD1ECE-4821-4080-9E53-B1C48220911F}" type="pres">
      <dgm:prSet presAssocID="{D74B538C-E49D-4435-A1B0-130916253E6B}" presName="space" presStyleCnt="0"/>
      <dgm:spPr/>
    </dgm:pt>
    <dgm:pt modelId="{2C811028-49AD-4074-BDEF-D0BC3EC58029}" type="pres">
      <dgm:prSet presAssocID="{957B42F2-37BC-45F1-9EDC-31CB9141A489}" presName="composite" presStyleCnt="0"/>
      <dgm:spPr/>
    </dgm:pt>
    <dgm:pt modelId="{1B2BFFE5-0B86-4C82-BF16-19F44B75D602}" type="pres">
      <dgm:prSet presAssocID="{957B42F2-37BC-45F1-9EDC-31CB9141A489}" presName="LShape" presStyleLbl="alignNode1" presStyleIdx="4" presStyleCnt="5"/>
      <dgm:spPr/>
    </dgm:pt>
    <dgm:pt modelId="{244EB2EC-BDBE-4C02-8EE4-4D2AAF5E5457}" type="pres">
      <dgm:prSet presAssocID="{957B42F2-37BC-45F1-9EDC-31CB9141A48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831EDC-ED66-4BC1-994E-40B07278B24C}" srcId="{FF3CD2C7-8B29-4DA6-9028-6613302C6C5F}" destId="{3E55F715-C7D3-43BE-B519-7D5598036250}" srcOrd="1" destOrd="0" parTransId="{04F7430A-B17A-44DD-B7C4-CC15CD36599D}" sibTransId="{D74B538C-E49D-4435-A1B0-130916253E6B}"/>
    <dgm:cxn modelId="{1755FB79-C2CC-4A2B-BCAA-2E63AFAC66E6}" srcId="{FF3CD2C7-8B29-4DA6-9028-6613302C6C5F}" destId="{24562618-F1F6-43EF-895E-ABBE258B0A9C}" srcOrd="0" destOrd="0" parTransId="{452A7760-C0E0-48A5-AFCC-9981927FCDB0}" sibTransId="{98342059-82E8-470E-BBC6-8203AD633AD3}"/>
    <dgm:cxn modelId="{E2F12789-7846-4B13-9530-F7B7A2253A9E}" srcId="{FF3CD2C7-8B29-4DA6-9028-6613302C6C5F}" destId="{957B42F2-37BC-45F1-9EDC-31CB9141A489}" srcOrd="2" destOrd="0" parTransId="{4EC8831C-4DD6-4742-8D4B-555A6679830D}" sibTransId="{088242C4-7E9D-43E6-BA06-93818D5AE759}"/>
    <dgm:cxn modelId="{761CE4F5-106B-4CBD-8495-614D8E025FFA}" type="presOf" srcId="{3E55F715-C7D3-43BE-B519-7D5598036250}" destId="{691FA1DD-A30D-428D-BFC5-7C6EB807AD77}" srcOrd="0" destOrd="0" presId="urn:microsoft.com/office/officeart/2009/3/layout/StepUpProcess"/>
    <dgm:cxn modelId="{C54A33AE-F29A-47FF-AAF1-8EEAFA93D25D}" type="presOf" srcId="{24562618-F1F6-43EF-895E-ABBE258B0A9C}" destId="{84A1A887-F111-4251-A762-6E5EE8E1F071}" srcOrd="0" destOrd="0" presId="urn:microsoft.com/office/officeart/2009/3/layout/StepUpProcess"/>
    <dgm:cxn modelId="{F406B5FC-B64F-450C-A24E-EE9F796EBDAE}" type="presOf" srcId="{957B42F2-37BC-45F1-9EDC-31CB9141A489}" destId="{244EB2EC-BDBE-4C02-8EE4-4D2AAF5E5457}" srcOrd="0" destOrd="0" presId="urn:microsoft.com/office/officeart/2009/3/layout/StepUpProcess"/>
    <dgm:cxn modelId="{10C45D57-71D1-4337-99B9-CDFA3BBBE368}" type="presOf" srcId="{FF3CD2C7-8B29-4DA6-9028-6613302C6C5F}" destId="{30A7A9A5-16F4-4C2E-8530-2A8B58ABD0A7}" srcOrd="0" destOrd="0" presId="urn:microsoft.com/office/officeart/2009/3/layout/StepUpProcess"/>
    <dgm:cxn modelId="{3B5AD514-649A-47D0-91C9-FEC58D9630BD}" type="presParOf" srcId="{30A7A9A5-16F4-4C2E-8530-2A8B58ABD0A7}" destId="{C75DF3FC-89BA-4D77-B439-7D9827F4F76A}" srcOrd="0" destOrd="0" presId="urn:microsoft.com/office/officeart/2009/3/layout/StepUpProcess"/>
    <dgm:cxn modelId="{3F115996-C25F-4D55-8BEF-C5C80B1E2EC9}" type="presParOf" srcId="{C75DF3FC-89BA-4D77-B439-7D9827F4F76A}" destId="{44AFC1E4-BAC4-4D6E-95C8-B7E185C6577A}" srcOrd="0" destOrd="0" presId="urn:microsoft.com/office/officeart/2009/3/layout/StepUpProcess"/>
    <dgm:cxn modelId="{51890000-AA8D-4EAF-AAAF-CECFD66A4ACC}" type="presParOf" srcId="{C75DF3FC-89BA-4D77-B439-7D9827F4F76A}" destId="{84A1A887-F111-4251-A762-6E5EE8E1F071}" srcOrd="1" destOrd="0" presId="urn:microsoft.com/office/officeart/2009/3/layout/StepUpProcess"/>
    <dgm:cxn modelId="{BB1AA124-EB4D-4BFF-925C-B25E565DB5F0}" type="presParOf" srcId="{C75DF3FC-89BA-4D77-B439-7D9827F4F76A}" destId="{4A592E13-DE8C-4D9B-A788-A3E544E77ED1}" srcOrd="2" destOrd="0" presId="urn:microsoft.com/office/officeart/2009/3/layout/StepUpProcess"/>
    <dgm:cxn modelId="{0BEA2C13-847E-457F-A405-A5528B1F4759}" type="presParOf" srcId="{30A7A9A5-16F4-4C2E-8530-2A8B58ABD0A7}" destId="{CF585272-1B8C-427D-9543-E32B56857055}" srcOrd="1" destOrd="0" presId="urn:microsoft.com/office/officeart/2009/3/layout/StepUpProcess"/>
    <dgm:cxn modelId="{2FBC3216-6EBA-4A3D-A91F-AEC81CE5B802}" type="presParOf" srcId="{CF585272-1B8C-427D-9543-E32B56857055}" destId="{0941D3B2-99D7-4C70-B401-9F44A39E69AA}" srcOrd="0" destOrd="0" presId="urn:microsoft.com/office/officeart/2009/3/layout/StepUpProcess"/>
    <dgm:cxn modelId="{FE9E9EBC-7AA2-4CF6-B986-E6B2488410D4}" type="presParOf" srcId="{30A7A9A5-16F4-4C2E-8530-2A8B58ABD0A7}" destId="{9F73A248-59A8-4FD9-A86E-560674C9F519}" srcOrd="2" destOrd="0" presId="urn:microsoft.com/office/officeart/2009/3/layout/StepUpProcess"/>
    <dgm:cxn modelId="{55D97139-D083-419A-B0B3-D3F83078BBE8}" type="presParOf" srcId="{9F73A248-59A8-4FD9-A86E-560674C9F519}" destId="{43161253-CEA0-4FB5-9F36-8A6050A8F857}" srcOrd="0" destOrd="0" presId="urn:microsoft.com/office/officeart/2009/3/layout/StepUpProcess"/>
    <dgm:cxn modelId="{61875EB9-EC6E-49BD-B620-33D9D64C8F76}" type="presParOf" srcId="{9F73A248-59A8-4FD9-A86E-560674C9F519}" destId="{691FA1DD-A30D-428D-BFC5-7C6EB807AD77}" srcOrd="1" destOrd="0" presId="urn:microsoft.com/office/officeart/2009/3/layout/StepUpProcess"/>
    <dgm:cxn modelId="{DEFB7A84-91FA-4DA4-BDB1-FC47213A2714}" type="presParOf" srcId="{9F73A248-59A8-4FD9-A86E-560674C9F519}" destId="{2678C139-FEC7-42AF-A72A-A41D7D89373D}" srcOrd="2" destOrd="0" presId="urn:microsoft.com/office/officeart/2009/3/layout/StepUpProcess"/>
    <dgm:cxn modelId="{E8891476-FEA9-49E0-A213-64B56F076285}" type="presParOf" srcId="{30A7A9A5-16F4-4C2E-8530-2A8B58ABD0A7}" destId="{E9D5063F-8420-4073-B3A4-EBC8AFE90EDD}" srcOrd="3" destOrd="0" presId="urn:microsoft.com/office/officeart/2009/3/layout/StepUpProcess"/>
    <dgm:cxn modelId="{0CCE0744-7A7D-45F4-875E-7DE8A9F4210F}" type="presParOf" srcId="{E9D5063F-8420-4073-B3A4-EBC8AFE90EDD}" destId="{6EDD1ECE-4821-4080-9E53-B1C48220911F}" srcOrd="0" destOrd="0" presId="urn:microsoft.com/office/officeart/2009/3/layout/StepUpProcess"/>
    <dgm:cxn modelId="{80F3C04E-FEFC-450D-9664-A65ECC770682}" type="presParOf" srcId="{30A7A9A5-16F4-4C2E-8530-2A8B58ABD0A7}" destId="{2C811028-49AD-4074-BDEF-D0BC3EC58029}" srcOrd="4" destOrd="0" presId="urn:microsoft.com/office/officeart/2009/3/layout/StepUpProcess"/>
    <dgm:cxn modelId="{6284BBDE-2BFC-4F0C-95F2-88E8F3238015}" type="presParOf" srcId="{2C811028-49AD-4074-BDEF-D0BC3EC58029}" destId="{1B2BFFE5-0B86-4C82-BF16-19F44B75D602}" srcOrd="0" destOrd="0" presId="urn:microsoft.com/office/officeart/2009/3/layout/StepUpProcess"/>
    <dgm:cxn modelId="{1A95D9B5-DB91-4971-B4B8-172843B89761}" type="presParOf" srcId="{2C811028-49AD-4074-BDEF-D0BC3EC58029}" destId="{244EB2EC-BDBE-4C02-8EE4-4D2AAF5E545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EB906A-D5E1-46D7-AFC2-603BB6C072DB}" type="doc">
      <dgm:prSet loTypeId="urn:microsoft.com/office/officeart/2005/8/layout/pyramid1" loCatId="pyramid" qsTypeId="urn:microsoft.com/office/officeart/2005/8/quickstyle/simple5" qsCatId="simple" csTypeId="urn:microsoft.com/office/officeart/2005/8/colors/accent1_3" csCatId="accent1" phldr="1"/>
      <dgm:spPr/>
    </dgm:pt>
    <dgm:pt modelId="{F9FB86C3-F63D-4302-A11D-E843B5181156}">
      <dgm:prSet phldrT="[Text]"/>
      <dgm:spPr/>
      <dgm:t>
        <a:bodyPr/>
        <a:lstStyle/>
        <a:p>
          <a:pPr rtl="1"/>
          <a:r>
            <a:rPr lang="fa-IR" dirty="0" smtClean="0">
              <a:cs typeface="B Jalal" panose="00000400000000000000" pitchFamily="2" charset="-78"/>
            </a:rPr>
            <a:t>افراد خاص و با نفوذ </a:t>
          </a:r>
          <a:endParaRPr lang="fa-IR" dirty="0">
            <a:cs typeface="B Jalal" panose="00000400000000000000" pitchFamily="2" charset="-78"/>
          </a:endParaRPr>
        </a:p>
      </dgm:t>
    </dgm:pt>
    <dgm:pt modelId="{A872D64C-FD44-4003-BDB4-04851F9683AC}" type="parTrans" cxnId="{29D10E68-F47C-4299-B146-5CD254861238}">
      <dgm:prSet/>
      <dgm:spPr/>
      <dgm:t>
        <a:bodyPr/>
        <a:lstStyle/>
        <a:p>
          <a:pPr rtl="1"/>
          <a:endParaRPr lang="fa-IR"/>
        </a:p>
      </dgm:t>
    </dgm:pt>
    <dgm:pt modelId="{1B9AFF77-375B-4142-8F51-5E0BABA2C00D}" type="sibTrans" cxnId="{29D10E68-F47C-4299-B146-5CD254861238}">
      <dgm:prSet/>
      <dgm:spPr/>
      <dgm:t>
        <a:bodyPr/>
        <a:lstStyle/>
        <a:p>
          <a:pPr rtl="1"/>
          <a:endParaRPr lang="fa-IR"/>
        </a:p>
      </dgm:t>
    </dgm:pt>
    <dgm:pt modelId="{5D0FF0C2-BB27-4C31-B82C-C9C62BB96D9E}">
      <dgm:prSet phldrT="[Text]"/>
      <dgm:spPr/>
      <dgm:t>
        <a:bodyPr/>
        <a:lstStyle/>
        <a:p>
          <a:pPr rtl="1"/>
          <a:r>
            <a:rPr lang="fa-IR" dirty="0" smtClean="0">
              <a:cs typeface="B Jalal" panose="00000400000000000000" pitchFamily="2" charset="-78"/>
            </a:rPr>
            <a:t>افراد مطلع از رویداد شرکت</a:t>
          </a:r>
          <a:endParaRPr lang="fa-IR" dirty="0">
            <a:cs typeface="B Jalal" panose="00000400000000000000" pitchFamily="2" charset="-78"/>
          </a:endParaRPr>
        </a:p>
      </dgm:t>
    </dgm:pt>
    <dgm:pt modelId="{270EB46E-D53E-48C0-B093-BAE02C495740}" type="parTrans" cxnId="{9A2B2B89-66DE-4F50-A630-ABFDF7088F1D}">
      <dgm:prSet/>
      <dgm:spPr/>
      <dgm:t>
        <a:bodyPr/>
        <a:lstStyle/>
        <a:p>
          <a:pPr rtl="1"/>
          <a:endParaRPr lang="fa-IR"/>
        </a:p>
      </dgm:t>
    </dgm:pt>
    <dgm:pt modelId="{C312D55A-1979-47FA-AA9B-C62A8D794283}" type="sibTrans" cxnId="{9A2B2B89-66DE-4F50-A630-ABFDF7088F1D}">
      <dgm:prSet/>
      <dgm:spPr/>
      <dgm:t>
        <a:bodyPr/>
        <a:lstStyle/>
        <a:p>
          <a:pPr rtl="1"/>
          <a:endParaRPr lang="fa-IR"/>
        </a:p>
      </dgm:t>
    </dgm:pt>
    <dgm:pt modelId="{011BB839-970A-4D05-8B58-55D0559FB73D}">
      <dgm:prSet phldrT="[Text]"/>
      <dgm:spPr/>
      <dgm:t>
        <a:bodyPr/>
        <a:lstStyle/>
        <a:p>
          <a:pPr rtl="1"/>
          <a:r>
            <a:rPr lang="fa-IR" dirty="0" smtClean="0">
              <a:cs typeface="B Jalal" panose="00000400000000000000" pitchFamily="2" charset="-78"/>
            </a:rPr>
            <a:t>افراد عادی</a:t>
          </a:r>
          <a:endParaRPr lang="fa-IR" dirty="0">
            <a:cs typeface="B Jalal" panose="00000400000000000000" pitchFamily="2" charset="-78"/>
          </a:endParaRPr>
        </a:p>
      </dgm:t>
    </dgm:pt>
    <dgm:pt modelId="{27007064-314F-4F5D-9A9A-579FD80ABA1A}" type="parTrans" cxnId="{014483C8-DF79-43AC-9DE4-351072E0941D}">
      <dgm:prSet/>
      <dgm:spPr/>
      <dgm:t>
        <a:bodyPr/>
        <a:lstStyle/>
        <a:p>
          <a:pPr rtl="1"/>
          <a:endParaRPr lang="fa-IR"/>
        </a:p>
      </dgm:t>
    </dgm:pt>
    <dgm:pt modelId="{3F333F40-A5D9-43B8-A587-47519F81BC01}" type="sibTrans" cxnId="{014483C8-DF79-43AC-9DE4-351072E0941D}">
      <dgm:prSet/>
      <dgm:spPr/>
      <dgm:t>
        <a:bodyPr/>
        <a:lstStyle/>
        <a:p>
          <a:pPr rtl="1"/>
          <a:endParaRPr lang="fa-IR"/>
        </a:p>
      </dgm:t>
    </dgm:pt>
    <dgm:pt modelId="{01954C86-54E3-4BE9-A57B-7C7FFDA8B69F}">
      <dgm:prSet phldrT="[Text]"/>
      <dgm:spPr/>
      <dgm:t>
        <a:bodyPr/>
        <a:lstStyle/>
        <a:p>
          <a:pPr rtl="1"/>
          <a:r>
            <a:rPr lang="fa-IR" smtClean="0">
              <a:cs typeface="B Jalal" panose="00000400000000000000" pitchFamily="2" charset="-78"/>
            </a:rPr>
            <a:t>مدیران</a:t>
          </a:r>
          <a:endParaRPr lang="fa-IR" dirty="0">
            <a:cs typeface="B Jalal" panose="00000400000000000000" pitchFamily="2" charset="-78"/>
          </a:endParaRPr>
        </a:p>
      </dgm:t>
    </dgm:pt>
    <dgm:pt modelId="{635F9EE4-070D-443C-908F-EE5BFD947FA1}" type="parTrans" cxnId="{DDAE9B96-15EA-4D18-BFF6-A1F12B034568}">
      <dgm:prSet/>
      <dgm:spPr/>
      <dgm:t>
        <a:bodyPr/>
        <a:lstStyle/>
        <a:p>
          <a:pPr rtl="1"/>
          <a:endParaRPr lang="fa-IR"/>
        </a:p>
      </dgm:t>
    </dgm:pt>
    <dgm:pt modelId="{37477274-85CE-4489-AEEA-64379166A184}" type="sibTrans" cxnId="{DDAE9B96-15EA-4D18-BFF6-A1F12B034568}">
      <dgm:prSet/>
      <dgm:spPr/>
      <dgm:t>
        <a:bodyPr/>
        <a:lstStyle/>
        <a:p>
          <a:pPr rtl="1"/>
          <a:endParaRPr lang="fa-IR"/>
        </a:p>
      </dgm:t>
    </dgm:pt>
    <dgm:pt modelId="{58E48396-7FBF-4559-9582-57622C577454}" type="pres">
      <dgm:prSet presAssocID="{40EB906A-D5E1-46D7-AFC2-603BB6C072DB}" presName="Name0" presStyleCnt="0">
        <dgm:presLayoutVars>
          <dgm:dir/>
          <dgm:animLvl val="lvl"/>
          <dgm:resizeHandles val="exact"/>
        </dgm:presLayoutVars>
      </dgm:prSet>
      <dgm:spPr/>
    </dgm:pt>
    <dgm:pt modelId="{ADE36224-537C-4D85-9FC1-897D3CC8012E}" type="pres">
      <dgm:prSet presAssocID="{F9FB86C3-F63D-4302-A11D-E843B5181156}" presName="Name8" presStyleCnt="0"/>
      <dgm:spPr/>
    </dgm:pt>
    <dgm:pt modelId="{76EF9DD4-EDEA-4B9E-A76A-23B7261C753B}" type="pres">
      <dgm:prSet presAssocID="{F9FB86C3-F63D-4302-A11D-E843B5181156}" presName="level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4C5EFEA9-A5F0-48E7-866B-C8A4B84E5BCA}" type="pres">
      <dgm:prSet presAssocID="{F9FB86C3-F63D-4302-A11D-E843B5181156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463B73FC-336D-499E-84E6-4E2BEA00CD61}" type="pres">
      <dgm:prSet presAssocID="{01954C86-54E3-4BE9-A57B-7C7FFDA8B69F}" presName="Name8" presStyleCnt="0"/>
      <dgm:spPr/>
    </dgm:pt>
    <dgm:pt modelId="{CC3A7BC2-5C98-40BB-BF9C-4BE7112DAB0D}" type="pres">
      <dgm:prSet presAssocID="{01954C86-54E3-4BE9-A57B-7C7FFDA8B69F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61A3E508-6FB3-4354-B39A-62E16BD535F9}" type="pres">
      <dgm:prSet presAssocID="{01954C86-54E3-4BE9-A57B-7C7FFDA8B6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F74AF0EC-256D-4B10-A8C6-BDABDA2CE410}" type="pres">
      <dgm:prSet presAssocID="{5D0FF0C2-BB27-4C31-B82C-C9C62BB96D9E}" presName="Name8" presStyleCnt="0"/>
      <dgm:spPr/>
    </dgm:pt>
    <dgm:pt modelId="{BB97EA18-54EB-419B-B02D-B0E6593FE8ED}" type="pres">
      <dgm:prSet presAssocID="{5D0FF0C2-BB27-4C31-B82C-C9C62BB96D9E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E393321-6E6A-4E1D-BF9A-7046CB0A34FF}" type="pres">
      <dgm:prSet presAssocID="{5D0FF0C2-BB27-4C31-B82C-C9C62BB96D9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30D2BD0-D962-4375-8CD7-7546B21BE22A}" type="pres">
      <dgm:prSet presAssocID="{011BB839-970A-4D05-8B58-55D0559FB73D}" presName="Name8" presStyleCnt="0"/>
      <dgm:spPr/>
    </dgm:pt>
    <dgm:pt modelId="{A7098388-7804-46FB-AFD5-FF607A6DEEB0}" type="pres">
      <dgm:prSet presAssocID="{011BB839-970A-4D05-8B58-55D0559FB73D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A3C81150-04D5-4B25-B978-90D95ABF07B5}" type="pres">
      <dgm:prSet presAssocID="{011BB839-970A-4D05-8B58-55D0559FB7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</dgm:ptLst>
  <dgm:cxnLst>
    <dgm:cxn modelId="{690F5734-F027-46E4-BBE3-CA779EF7A02C}" type="presOf" srcId="{F9FB86C3-F63D-4302-A11D-E843B5181156}" destId="{76EF9DD4-EDEA-4B9E-A76A-23B7261C753B}" srcOrd="0" destOrd="0" presId="urn:microsoft.com/office/officeart/2005/8/layout/pyramid1"/>
    <dgm:cxn modelId="{20CB4947-7C1E-43CA-98A8-EAE8C5DAEAFF}" type="presOf" srcId="{5D0FF0C2-BB27-4C31-B82C-C9C62BB96D9E}" destId="{BB97EA18-54EB-419B-B02D-B0E6593FE8ED}" srcOrd="0" destOrd="0" presId="urn:microsoft.com/office/officeart/2005/8/layout/pyramid1"/>
    <dgm:cxn modelId="{A933B8ED-3521-448D-AF31-443ADDED8745}" type="presOf" srcId="{01954C86-54E3-4BE9-A57B-7C7FFDA8B69F}" destId="{61A3E508-6FB3-4354-B39A-62E16BD535F9}" srcOrd="1" destOrd="0" presId="urn:microsoft.com/office/officeart/2005/8/layout/pyramid1"/>
    <dgm:cxn modelId="{DDAE9B96-15EA-4D18-BFF6-A1F12B034568}" srcId="{40EB906A-D5E1-46D7-AFC2-603BB6C072DB}" destId="{01954C86-54E3-4BE9-A57B-7C7FFDA8B69F}" srcOrd="1" destOrd="0" parTransId="{635F9EE4-070D-443C-908F-EE5BFD947FA1}" sibTransId="{37477274-85CE-4489-AEEA-64379166A184}"/>
    <dgm:cxn modelId="{99553A9F-FE81-480C-8EBC-9A8F0F1CBA49}" type="presOf" srcId="{5D0FF0C2-BB27-4C31-B82C-C9C62BB96D9E}" destId="{7E393321-6E6A-4E1D-BF9A-7046CB0A34FF}" srcOrd="1" destOrd="0" presId="urn:microsoft.com/office/officeart/2005/8/layout/pyramid1"/>
    <dgm:cxn modelId="{C82893A2-0A01-43AA-A0DE-926851AEB087}" type="presOf" srcId="{011BB839-970A-4D05-8B58-55D0559FB73D}" destId="{A3C81150-04D5-4B25-B978-90D95ABF07B5}" srcOrd="1" destOrd="0" presId="urn:microsoft.com/office/officeart/2005/8/layout/pyramid1"/>
    <dgm:cxn modelId="{B5F79404-BED6-4382-9B5E-C1D380703AA5}" type="presOf" srcId="{011BB839-970A-4D05-8B58-55D0559FB73D}" destId="{A7098388-7804-46FB-AFD5-FF607A6DEEB0}" srcOrd="0" destOrd="0" presId="urn:microsoft.com/office/officeart/2005/8/layout/pyramid1"/>
    <dgm:cxn modelId="{9A2B2B89-66DE-4F50-A630-ABFDF7088F1D}" srcId="{40EB906A-D5E1-46D7-AFC2-603BB6C072DB}" destId="{5D0FF0C2-BB27-4C31-B82C-C9C62BB96D9E}" srcOrd="2" destOrd="0" parTransId="{270EB46E-D53E-48C0-B093-BAE02C495740}" sibTransId="{C312D55A-1979-47FA-AA9B-C62A8D794283}"/>
    <dgm:cxn modelId="{29D10E68-F47C-4299-B146-5CD254861238}" srcId="{40EB906A-D5E1-46D7-AFC2-603BB6C072DB}" destId="{F9FB86C3-F63D-4302-A11D-E843B5181156}" srcOrd="0" destOrd="0" parTransId="{A872D64C-FD44-4003-BDB4-04851F9683AC}" sibTransId="{1B9AFF77-375B-4142-8F51-5E0BABA2C00D}"/>
    <dgm:cxn modelId="{A60192B4-7E25-4FB6-B0A7-9C7128B47B13}" type="presOf" srcId="{40EB906A-D5E1-46D7-AFC2-603BB6C072DB}" destId="{58E48396-7FBF-4559-9582-57622C577454}" srcOrd="0" destOrd="0" presId="urn:microsoft.com/office/officeart/2005/8/layout/pyramid1"/>
    <dgm:cxn modelId="{014483C8-DF79-43AC-9DE4-351072E0941D}" srcId="{40EB906A-D5E1-46D7-AFC2-603BB6C072DB}" destId="{011BB839-970A-4D05-8B58-55D0559FB73D}" srcOrd="3" destOrd="0" parTransId="{27007064-314F-4F5D-9A9A-579FD80ABA1A}" sibTransId="{3F333F40-A5D9-43B8-A587-47519F81BC01}"/>
    <dgm:cxn modelId="{9710BBDB-8306-4598-B13D-B59A00E7D8A2}" type="presOf" srcId="{01954C86-54E3-4BE9-A57B-7C7FFDA8B69F}" destId="{CC3A7BC2-5C98-40BB-BF9C-4BE7112DAB0D}" srcOrd="0" destOrd="0" presId="urn:microsoft.com/office/officeart/2005/8/layout/pyramid1"/>
    <dgm:cxn modelId="{23D5D596-CAB8-4F63-A46C-C0A4B8BA4721}" type="presOf" srcId="{F9FB86C3-F63D-4302-A11D-E843B5181156}" destId="{4C5EFEA9-A5F0-48E7-866B-C8A4B84E5BCA}" srcOrd="1" destOrd="0" presId="urn:microsoft.com/office/officeart/2005/8/layout/pyramid1"/>
    <dgm:cxn modelId="{9467DCA0-4631-4F1F-97D6-5CFFA2E7CDA0}" type="presParOf" srcId="{58E48396-7FBF-4559-9582-57622C577454}" destId="{ADE36224-537C-4D85-9FC1-897D3CC8012E}" srcOrd="0" destOrd="0" presId="urn:microsoft.com/office/officeart/2005/8/layout/pyramid1"/>
    <dgm:cxn modelId="{AF5AFDD5-A804-48B6-97C4-2EE78CFB9A0F}" type="presParOf" srcId="{ADE36224-537C-4D85-9FC1-897D3CC8012E}" destId="{76EF9DD4-EDEA-4B9E-A76A-23B7261C753B}" srcOrd="0" destOrd="0" presId="urn:microsoft.com/office/officeart/2005/8/layout/pyramid1"/>
    <dgm:cxn modelId="{24D24B69-686A-41C5-B04C-A8C8EC56FBA3}" type="presParOf" srcId="{ADE36224-537C-4D85-9FC1-897D3CC8012E}" destId="{4C5EFEA9-A5F0-48E7-866B-C8A4B84E5BCA}" srcOrd="1" destOrd="0" presId="urn:microsoft.com/office/officeart/2005/8/layout/pyramid1"/>
    <dgm:cxn modelId="{6218C1FC-C01F-4402-8044-8CDDC426A82B}" type="presParOf" srcId="{58E48396-7FBF-4559-9582-57622C577454}" destId="{463B73FC-336D-499E-84E6-4E2BEA00CD61}" srcOrd="1" destOrd="0" presId="urn:microsoft.com/office/officeart/2005/8/layout/pyramid1"/>
    <dgm:cxn modelId="{5466851A-E45C-4432-ACC2-348D972B570B}" type="presParOf" srcId="{463B73FC-336D-499E-84E6-4E2BEA00CD61}" destId="{CC3A7BC2-5C98-40BB-BF9C-4BE7112DAB0D}" srcOrd="0" destOrd="0" presId="urn:microsoft.com/office/officeart/2005/8/layout/pyramid1"/>
    <dgm:cxn modelId="{6D8156A5-BC06-431A-B02E-7F48685E2ED1}" type="presParOf" srcId="{463B73FC-336D-499E-84E6-4E2BEA00CD61}" destId="{61A3E508-6FB3-4354-B39A-62E16BD535F9}" srcOrd="1" destOrd="0" presId="urn:microsoft.com/office/officeart/2005/8/layout/pyramid1"/>
    <dgm:cxn modelId="{7A440930-C3A2-4D1B-A1A3-BA0C579139DF}" type="presParOf" srcId="{58E48396-7FBF-4559-9582-57622C577454}" destId="{F74AF0EC-256D-4B10-A8C6-BDABDA2CE410}" srcOrd="2" destOrd="0" presId="urn:microsoft.com/office/officeart/2005/8/layout/pyramid1"/>
    <dgm:cxn modelId="{7837B5F1-1CAF-4B59-9348-917749152681}" type="presParOf" srcId="{F74AF0EC-256D-4B10-A8C6-BDABDA2CE410}" destId="{BB97EA18-54EB-419B-B02D-B0E6593FE8ED}" srcOrd="0" destOrd="0" presId="urn:microsoft.com/office/officeart/2005/8/layout/pyramid1"/>
    <dgm:cxn modelId="{5C04148E-DF7A-43B9-A9A5-DB16F273CC7E}" type="presParOf" srcId="{F74AF0EC-256D-4B10-A8C6-BDABDA2CE410}" destId="{7E393321-6E6A-4E1D-BF9A-7046CB0A34FF}" srcOrd="1" destOrd="0" presId="urn:microsoft.com/office/officeart/2005/8/layout/pyramid1"/>
    <dgm:cxn modelId="{D9686783-B93F-484C-AE28-E149DE466BE2}" type="presParOf" srcId="{58E48396-7FBF-4559-9582-57622C577454}" destId="{A30D2BD0-D962-4375-8CD7-7546B21BE22A}" srcOrd="3" destOrd="0" presId="urn:microsoft.com/office/officeart/2005/8/layout/pyramid1"/>
    <dgm:cxn modelId="{7439E0D7-A833-49BE-8094-A3D90D0E13B9}" type="presParOf" srcId="{A30D2BD0-D962-4375-8CD7-7546B21BE22A}" destId="{A7098388-7804-46FB-AFD5-FF607A6DEEB0}" srcOrd="0" destOrd="0" presId="urn:microsoft.com/office/officeart/2005/8/layout/pyramid1"/>
    <dgm:cxn modelId="{CDE32FCF-A58C-462B-99FF-B7A120DD942F}" type="presParOf" srcId="{A30D2BD0-D962-4375-8CD7-7546B21BE22A}" destId="{A3C81150-04D5-4B25-B978-90D95ABF07B5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03293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/>
          <a:lstStyle>
            <a:lvl1pPr algn="r">
              <a:defRPr sz="1300"/>
            </a:lvl1pPr>
          </a:lstStyle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96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/>
          <a:lstStyle>
            <a:lvl1pPr algn="l">
              <a:defRPr sz="1300"/>
            </a:lvl1pPr>
          </a:lstStyle>
          <a:p>
            <a:fld id="{9CEB535B-80CD-4508-9C89-14F45C4F9AD9}" type="datetimeFigureOut">
              <a:rPr lang="fa-IR" smtClean="0">
                <a:cs typeface="B Jalal" panose="00000400000000000000" pitchFamily="2" charset="-78"/>
              </a:rPr>
              <a:t>03/12/1437</a:t>
            </a:fld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903293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 anchor="b"/>
          <a:lstStyle>
            <a:lvl1pPr algn="r">
              <a:defRPr sz="1300"/>
            </a:lvl1pPr>
          </a:lstStyle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96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 anchor="b"/>
          <a:lstStyle>
            <a:lvl1pPr algn="l">
              <a:defRPr sz="1300"/>
            </a:lvl1pPr>
          </a:lstStyle>
          <a:p>
            <a:fld id="{F32C27AF-D96F-438C-B5B9-8B2B7FEDD7EA}" type="slidenum">
              <a:rPr lang="fa-IR" smtClean="0">
                <a:cs typeface="B Jalal" panose="00000400000000000000" pitchFamily="2" charset="-78"/>
              </a:rPr>
              <a:t>‹#›</a:t>
            </a:fld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861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03293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/>
          <a:lstStyle>
            <a:lvl1pPr algn="r">
              <a:defRPr sz="1300">
                <a:latin typeface="Arial" pitchFamily="34" charset="0"/>
                <a:cs typeface="B Jalal" panose="00000400000000000000" pitchFamily="2" charset="-78"/>
              </a:defRPr>
            </a:lvl1pPr>
          </a:lstStyle>
          <a:p>
            <a:pPr>
              <a:defRPr/>
            </a:pPr>
            <a:endParaRPr lang="fa-I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96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/>
          <a:lstStyle>
            <a:lvl1pPr algn="l">
              <a:defRPr sz="1300">
                <a:latin typeface="Arial" pitchFamily="34" charset="0"/>
                <a:cs typeface="B Jalal" panose="00000400000000000000" pitchFamily="2" charset="-78"/>
              </a:defRPr>
            </a:lvl1pPr>
          </a:lstStyle>
          <a:p>
            <a:pPr>
              <a:defRPr/>
            </a:pPr>
            <a:fld id="{911A8AFC-56C1-45DB-9D5B-F84D6D2E4923}" type="datetimeFigureOut">
              <a:rPr lang="fa-IR" smtClean="0"/>
              <a:pPr>
                <a:defRPr/>
              </a:pPr>
              <a:t>03/12/1437</a:t>
            </a:fld>
            <a:endParaRPr lang="fa-I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1" anchor="ctr"/>
          <a:lstStyle/>
          <a:p>
            <a:pPr lvl="0"/>
            <a:endParaRPr lang="fa-IR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4"/>
            <a:ext cx="5510530" cy="4509134"/>
          </a:xfrm>
          <a:prstGeom prst="rect">
            <a:avLst/>
          </a:prstGeom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03293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 anchor="b"/>
          <a:lstStyle>
            <a:lvl1pPr algn="r">
              <a:defRPr sz="1300">
                <a:latin typeface="Arial" pitchFamily="34" charset="0"/>
                <a:cs typeface="B Jalal" panose="00000400000000000000" pitchFamily="2" charset="-78"/>
              </a:defRPr>
            </a:lvl1pPr>
          </a:lstStyle>
          <a:p>
            <a:pPr>
              <a:defRPr/>
            </a:pPr>
            <a:endParaRPr lang="fa-I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96" y="9517547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1" anchor="b"/>
          <a:lstStyle>
            <a:lvl1pPr algn="l">
              <a:defRPr sz="1300">
                <a:latin typeface="Arial" pitchFamily="34" charset="0"/>
                <a:cs typeface="B Jalal" panose="00000400000000000000" pitchFamily="2" charset="-78"/>
              </a:defRPr>
            </a:lvl1pPr>
          </a:lstStyle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‹#›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37025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B Jalal" panose="00000400000000000000" pitchFamily="2" charset="-78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C661041E-E225-45FB-B0B6-6C3BAE0FB8E5}" type="slidenum">
              <a:rPr lang="fa-IR" smtClean="0">
                <a:cs typeface="B Jalal" panose="00000400000000000000" pitchFamily="2" charset="-78"/>
              </a:rPr>
              <a:pPr eaLnBrk="1" hangingPunct="1"/>
              <a:t>1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2119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12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740636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121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57317818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6588A6-30A2-40D5-946B-F748B02E90B2}" type="slidenum">
              <a:rPr lang="fa-IR" smtClean="0"/>
              <a:pPr>
                <a:defRPr/>
              </a:pPr>
              <a:t>122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0805060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3BE2AE-2DDD-4904-93AC-4CCBFDAD29F0}" type="slidenum">
              <a:rPr lang="fa-IR" smtClean="0"/>
              <a:pPr>
                <a:defRPr/>
              </a:pPr>
              <a:t>123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3506340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516657-C547-42E1-B4B4-09126778634F}" type="slidenum">
              <a:rPr lang="fa-IR" smtClean="0"/>
              <a:pPr>
                <a:defRPr/>
              </a:pPr>
              <a:t>124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62722254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EAB9A2-D65F-4784-AB35-B8A895FE55E6}" type="slidenum">
              <a:rPr lang="fa-IR" smtClean="0"/>
              <a:pPr>
                <a:defRPr/>
              </a:pPr>
              <a:t>125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6254650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B9CF6-3FC6-47FB-BB54-7FE4EA01CBF3}" type="slidenum">
              <a:rPr lang="fa-IR" smtClean="0"/>
              <a:pPr>
                <a:defRPr/>
              </a:pPr>
              <a:t>126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9091237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127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77660059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128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5124570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129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4840670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56968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13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103477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4715152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4187963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66419305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67806892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1310332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68285989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8370142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4787850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139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4758365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27239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14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2358687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43644275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2981951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62651024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6825413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1915233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31438935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2941226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3695670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149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6173994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04318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15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3724808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92833276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67870239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3436959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7057953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17058069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00014684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45670120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09483835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159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78164929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422621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16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83185366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75329741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103716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7568366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9919305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6771261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56622052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04811158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1797254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169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93861905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96082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17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4891662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81222833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97053289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91972148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25516971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9996966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46418397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179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46770308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180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28658297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18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57874416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0735496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187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7063773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189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9827885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19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691914211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444423689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193399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72372402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5323079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199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6943318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55808343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57862E-30E2-4FD6-877E-82B98FA37632}" type="slidenum">
              <a:rPr lang="fa-IR" smtClean="0"/>
              <a:pPr>
                <a:defRPr/>
              </a:pPr>
              <a:t>20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33657957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73796282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88745933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74045404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209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21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01408501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4507685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6582901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59834905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5396668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396006674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219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82147720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0038499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271-7D50-4C6D-BB1A-7E56CB07DCC3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221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38852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271-7D50-4C6D-BB1A-7E56CB07DCC3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222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653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083404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9D7F75-DB9A-4DD8-9524-C8E2386EC008}" type="slidenum">
              <a:rPr lang="fa-IR" smtClean="0"/>
              <a:pPr>
                <a:defRPr/>
              </a:pPr>
              <a:t>22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57200187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29825161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6316946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229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230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231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234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08743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23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56147932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235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84737402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236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9814158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237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29817035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238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1355981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239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018040989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240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50469715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241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67696147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242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0643805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243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48389670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244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87537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5840EE09-DA65-4488-A859-7DA5E58AB07F}" type="slidenum">
              <a:rPr lang="fa-IR" smtClean="0">
                <a:cs typeface="B Jalal" panose="00000400000000000000" pitchFamily="2" charset="-78"/>
              </a:rPr>
              <a:pPr eaLnBrk="1" hangingPunct="1"/>
              <a:t>24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6930960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245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20992265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B404D3-8780-40C0-97C1-C01B3A72A2A3}" type="slidenum">
              <a:rPr lang="fa-IR" smtClean="0"/>
              <a:pPr>
                <a:defRPr/>
              </a:pPr>
              <a:t>246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37079884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1F54FD09-E4D2-4C5E-BA20-B4ADCF5BC919}" type="slidenum">
              <a:rPr lang="fa-IR" smtClean="0">
                <a:cs typeface="B Jalal" panose="00000400000000000000" pitchFamily="2" charset="-78"/>
              </a:rPr>
              <a:pPr eaLnBrk="1" hangingPunct="1"/>
              <a:t>247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949140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255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84964239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266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9543208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267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095828157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268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872720930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269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97550171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270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701621834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271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99853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25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37377284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272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18415218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273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42787238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274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67578983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/>
              <a:pPr>
                <a:defRPr/>
              </a:pPr>
              <a:t>275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17774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81141F67-DEF4-4C08-87BC-EC0B0BADA4C4}" type="slidenum">
              <a:rPr lang="fa-IR" smtClean="0">
                <a:cs typeface="B Jalal" panose="00000400000000000000" pitchFamily="2" charset="-78"/>
              </a:rPr>
              <a:pPr eaLnBrk="1" hangingPunct="1"/>
              <a:t>26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8540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02663702-723C-430D-AFBB-60999DB9ACD7}" type="slidenum">
              <a:rPr lang="fa-IR" smtClean="0">
                <a:cs typeface="B Jalal" panose="00000400000000000000" pitchFamily="2" charset="-78"/>
              </a:rPr>
              <a:pPr eaLnBrk="1" hangingPunct="1"/>
              <a:t>27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8691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81141F67-DEF4-4C08-87BC-EC0B0BADA4C4}" type="slidenum">
              <a:rPr lang="fa-IR" smtClean="0">
                <a:cs typeface="B Jalal" panose="00000400000000000000" pitchFamily="2" charset="-78"/>
              </a:rPr>
              <a:pPr eaLnBrk="1" hangingPunct="1"/>
              <a:t>28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8418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673CC455-B996-445E-98EA-E3A9046DBE39}" type="slidenum">
              <a:rPr lang="fa-IR" smtClean="0">
                <a:cs typeface="B Jalal" panose="00000400000000000000" pitchFamily="2" charset="-78"/>
              </a:rPr>
              <a:pPr eaLnBrk="1" hangingPunct="1"/>
              <a:t>29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081762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81141F67-DEF4-4C08-87BC-EC0B0BADA4C4}" type="slidenum">
              <a:rPr lang="fa-IR" smtClean="0">
                <a:cs typeface="B Jalal" panose="00000400000000000000" pitchFamily="2" charset="-78"/>
              </a:rPr>
              <a:pPr eaLnBrk="1" hangingPunct="1"/>
              <a:t>30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4107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5840EE09-DA65-4488-A859-7DA5E58AB07F}" type="slidenum">
              <a:rPr lang="fa-IR" smtClean="0">
                <a:cs typeface="B Jalal" panose="00000400000000000000" pitchFamily="2" charset="-78"/>
              </a:rPr>
              <a:pPr eaLnBrk="1" hangingPunct="1"/>
              <a:t>31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9241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53208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81141F67-DEF4-4C08-87BC-EC0B0BADA4C4}" type="slidenum">
              <a:rPr lang="fa-IR" smtClean="0">
                <a:cs typeface="B Jalal" panose="00000400000000000000" pitchFamily="2" charset="-78"/>
              </a:rPr>
              <a:pPr eaLnBrk="1" hangingPunct="1"/>
              <a:t>32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99101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6847479E-7498-445E-A300-95EDCEF16664}" type="slidenum">
              <a:rPr lang="fa-IR" smtClean="0">
                <a:cs typeface="B Jalal" panose="00000400000000000000" pitchFamily="2" charset="-78"/>
              </a:rPr>
              <a:pPr eaLnBrk="1" hangingPunct="1"/>
              <a:t>33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162999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824F5A1C-1C74-4670-A8C2-546748DD64A9}" type="slidenum">
              <a:rPr lang="fa-IR" smtClean="0">
                <a:cs typeface="B Jalal" panose="00000400000000000000" pitchFamily="2" charset="-78"/>
              </a:rPr>
              <a:pPr eaLnBrk="1" hangingPunct="1"/>
              <a:t>34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957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46F8D843-0CE0-4375-BE1B-62CEC6B96889}" type="slidenum">
              <a:rPr lang="fa-IR" smtClean="0">
                <a:cs typeface="B Jalal" panose="00000400000000000000" pitchFamily="2" charset="-78"/>
              </a:rPr>
              <a:pPr eaLnBrk="1" hangingPunct="1"/>
              <a:t>35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42207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D74096-58CE-4BD6-A637-BE74F15CA328}" type="slidenum">
              <a:rPr lang="fa-IR" smtClean="0"/>
              <a:pPr>
                <a:defRPr/>
              </a:pPr>
              <a:t>36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04843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D74096-58CE-4BD6-A637-BE74F15CA328}" type="slidenum">
              <a:rPr lang="fa-IR" smtClean="0"/>
              <a:pPr>
                <a:defRPr/>
              </a:pPr>
              <a:t>37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9976258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D74096-58CE-4BD6-A637-BE74F15CA328}" type="slidenum">
              <a:rPr lang="fa-IR" smtClean="0"/>
              <a:pPr>
                <a:defRPr/>
              </a:pPr>
              <a:t>38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3711649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39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6387503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40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1466859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9C4DCA63-57FE-47F0-8245-5857076005EC}" type="slidenum">
              <a:rPr lang="fa-IR" smtClean="0">
                <a:cs typeface="B Jalal" panose="00000400000000000000" pitchFamily="2" charset="-78"/>
              </a:rPr>
              <a:pPr eaLnBrk="1" hangingPunct="1"/>
              <a:t>41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64350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498A35-57A4-4519-B6E6-3F1F0010A2D6}" type="slidenum">
              <a:rPr lang="fa-IR" smtClean="0"/>
              <a:pPr>
                <a:defRPr/>
              </a:pPr>
              <a:t>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70032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8B65BF9E-75FD-4652-8829-2C91D734A078}" type="slidenum">
              <a:rPr lang="fa-IR" smtClean="0">
                <a:cs typeface="B Jalal" panose="00000400000000000000" pitchFamily="2" charset="-78"/>
              </a:rPr>
              <a:pPr eaLnBrk="1" hangingPunct="1"/>
              <a:t>42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680171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40B2FE20-ADE0-4583-85AA-D8B5279A8267}" type="slidenum">
              <a:rPr lang="fa-IR" smtClean="0">
                <a:cs typeface="B Jalal" panose="00000400000000000000" pitchFamily="2" charset="-78"/>
              </a:rPr>
              <a:pPr eaLnBrk="1" hangingPunct="1"/>
              <a:t>43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6132891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40B2FE20-ADE0-4583-85AA-D8B5279A8267}" type="slidenum">
              <a:rPr lang="fa-IR" smtClean="0">
                <a:cs typeface="B Jalal" panose="00000400000000000000" pitchFamily="2" charset="-78"/>
              </a:rPr>
              <a:pPr eaLnBrk="1" hangingPunct="1"/>
              <a:t>44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07737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40B2FE20-ADE0-4583-85AA-D8B5279A8267}" type="slidenum">
              <a:rPr lang="fa-IR" smtClean="0">
                <a:cs typeface="B Jalal" panose="00000400000000000000" pitchFamily="2" charset="-78"/>
              </a:rPr>
              <a:pPr eaLnBrk="1" hangingPunct="1"/>
              <a:t>45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42287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6666EE28-229C-4606-A8D3-4779B9F8DF3D}" type="slidenum">
              <a:rPr lang="fa-IR" smtClean="0">
                <a:cs typeface="B Jalal" panose="00000400000000000000" pitchFamily="2" charset="-78"/>
              </a:rPr>
              <a:pPr eaLnBrk="1" hangingPunct="1"/>
              <a:t>46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88333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6666EE28-229C-4606-A8D3-4779B9F8DF3D}" type="slidenum">
              <a:rPr lang="fa-IR" smtClean="0">
                <a:cs typeface="B Jalal" panose="00000400000000000000" pitchFamily="2" charset="-78"/>
              </a:rPr>
              <a:pPr eaLnBrk="1" hangingPunct="1"/>
              <a:t>47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13533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6666EE28-229C-4606-A8D3-4779B9F8DF3D}" type="slidenum">
              <a:rPr lang="fa-IR" smtClean="0">
                <a:cs typeface="B Jalal" panose="00000400000000000000" pitchFamily="2" charset="-78"/>
              </a:rPr>
              <a:pPr eaLnBrk="1" hangingPunct="1"/>
              <a:t>48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79523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53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34475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B59C39-4FB4-4099-8F5A-8E643984E494}" type="slidenum">
              <a:rPr lang="fa-IR" smtClean="0"/>
              <a:pPr>
                <a:defRPr/>
              </a:pPr>
              <a:t>54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0362736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B59C39-4FB4-4099-8F5A-8E643984E494}" type="slidenum">
              <a:rPr lang="fa-IR" smtClean="0"/>
              <a:pPr>
                <a:defRPr/>
              </a:pPr>
              <a:t>55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2012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7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51447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CBC750-B46A-4CB9-87C5-BDFB1E02EB8D}" type="slidenum">
              <a:rPr lang="fa-IR" smtClean="0"/>
              <a:pPr>
                <a:defRPr/>
              </a:pPr>
              <a:t>56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9518042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D0C76E-3AB5-4A77-9C48-F453403ED224}" type="slidenum">
              <a:rPr lang="fa-IR" smtClean="0"/>
              <a:pPr>
                <a:defRPr/>
              </a:pPr>
              <a:t>57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660941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AC6F0D-3A92-460A-8CA1-5398396E01A9}" type="slidenum">
              <a:rPr lang="fa-IR" smtClean="0"/>
              <a:pPr>
                <a:defRPr/>
              </a:pPr>
              <a:t>59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25188448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743194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843149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3713557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454540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7801427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3582760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41885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8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8250530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78858767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861000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69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6882337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70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545822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71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5239573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72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4776989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73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324204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74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5853817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23844D7-A004-4009-B039-75304D01C3AF}" type="slidenum">
              <a:rPr lang="fa-IR" smtClean="0"/>
              <a:pPr>
                <a:defRPr/>
              </a:pPr>
              <a:t>75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400638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74F745-819D-4C8F-8B2A-03DE28F67528}" type="slidenum">
              <a:rPr lang="fa-IR" smtClean="0"/>
              <a:pPr>
                <a:defRPr/>
              </a:pPr>
              <a:t>76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30846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9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33974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84D398-719A-4791-BBEE-20565A273577}" type="slidenum">
              <a:rPr lang="fa-IR" smtClean="0"/>
              <a:pPr>
                <a:defRPr/>
              </a:pPr>
              <a:t>77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4779456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78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80582974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79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2713253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80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5055607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81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408535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FBD993-79E4-4CF1-B3D7-40B531744490}" type="slidenum">
              <a:rPr lang="fa-IR" smtClean="0"/>
              <a:pPr>
                <a:defRPr/>
              </a:pPr>
              <a:t>82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3626369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BD76A2-4386-4A66-8581-BC836EB9E40F}" type="slidenum">
              <a:rPr lang="fa-IR" smtClean="0"/>
              <a:pPr>
                <a:defRPr/>
              </a:pPr>
              <a:t>83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4479428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1B9CF6-3FC6-47FB-BB54-7FE4EA01CBF3}" type="slidenum">
              <a:rPr lang="fa-IR" smtClean="0"/>
              <a:pPr>
                <a:defRPr/>
              </a:pPr>
              <a:t>84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5446724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85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1925074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4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10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313539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08481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309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fa-I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8852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FDB739-A55F-4F0E-A323-0331F01FB81C}" type="slidenum">
              <a:rPr lang="fa-IR" smtClean="0"/>
              <a:pPr>
                <a:defRPr/>
              </a:pPr>
              <a:t>90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5162804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B3A3E6-7075-4511-AA9D-F9F2CE14CD61}" type="slidenum">
              <a:rPr lang="fa-IR" smtClean="0"/>
              <a:pPr>
                <a:defRPr/>
              </a:pPr>
              <a:t>91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25348482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9446F2-429C-427F-93A5-71B9C1C9C329}" type="slidenum">
              <a:rPr lang="fa-IR" smtClean="0"/>
              <a:pPr>
                <a:defRPr/>
              </a:pPr>
              <a:t>92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3719107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857345-2DE1-417B-917D-D5E2568E15DD}" type="slidenum">
              <a:rPr lang="fa-IR" smtClean="0"/>
              <a:pPr>
                <a:defRPr/>
              </a:pPr>
              <a:t>93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15186340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94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2398961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612EA23-4996-4929-8406-7AC7CF301CA6}" type="slidenum">
              <a:rPr lang="fa-IR" smtClean="0"/>
              <a:pPr>
                <a:defRPr/>
              </a:pPr>
              <a:t>95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243203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08B271-7D50-4C6D-BB1A-7E56CB07DCC3}" type="slidenum">
              <a:rPr lang="fa-IR" smtClean="0"/>
              <a:pPr>
                <a:defRPr/>
              </a:pPr>
              <a:t>96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58775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a-IR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85001" indent="-301923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207694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90771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173849" indent="-241539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656926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3140004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623081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4106159" indent="-241539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eaLnBrk="1" hangingPunct="1"/>
            <a:fld id="{D67D5869-B39F-4F1C-A6DE-5E8480304263}" type="slidenum">
              <a:rPr lang="fa-IR" smtClean="0">
                <a:cs typeface="B Jalal" panose="00000400000000000000" pitchFamily="2" charset="-78"/>
              </a:rPr>
              <a:pPr eaLnBrk="1" hangingPunct="1"/>
              <a:t>11</a:t>
            </a:fld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3494239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97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97051154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98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28056680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99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9280959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103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45598395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104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09017242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/>
              <a:pPr>
                <a:defRPr/>
              </a:pPr>
              <a:t>111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759278449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3198B-1224-4A23-A492-271510A37CDE}" type="slidenum">
              <a:rPr lang="fa-IR" smtClean="0"/>
              <a:pPr>
                <a:defRPr/>
              </a:pPr>
              <a:t>112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5992021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116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978803240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119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227087968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04775" y="750888"/>
            <a:ext cx="6678613" cy="37576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492CE6-B822-4BFE-8814-DC2C99A06357}" type="slidenum">
              <a:rPr lang="fa-IR" smtClean="0"/>
              <a:pPr>
                <a:defRPr/>
              </a:pPr>
              <a:t>120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14810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839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12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29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3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5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894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3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16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263570" y="188640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3928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507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108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B Jalal" panose="00000400000000000000" pitchFamily="2" charset="-78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37AA3F07-3DA1-4192-8600-DBF70D92B87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9/5/2016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B Jalal" panose="00000400000000000000" pitchFamily="2" charset="-78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B Jalal" panose="00000400000000000000" pitchFamily="2" charset="-78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71F14F4-CC56-4DD1-B4F0-7A7A942F8E0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025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B Jalal" panose="00000400000000000000" pitchFamily="2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isaberian.i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9" Type="http://schemas.openxmlformats.org/officeDocument/2006/relationships/image" Target="../media/image109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gif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gif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gif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7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85.png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9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7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7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7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7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7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0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0.png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7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7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7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7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7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7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7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7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7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7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7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7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7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7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7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3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4163765" y="3429000"/>
            <a:ext cx="3357066" cy="1728787"/>
          </a:xfrm>
        </p:spPr>
        <p:txBody>
          <a:bodyPr>
            <a:noAutofit/>
          </a:bodyPr>
          <a:lstStyle/>
          <a:p>
            <a:pPr marL="0" indent="0" algn="ctr">
              <a:lnSpc>
                <a:spcPct val="80000"/>
              </a:lnSpc>
              <a:buNone/>
            </a:pPr>
            <a:r>
              <a:rPr lang="fa-IR" sz="2400" dirty="0">
                <a:cs typeface="B Jalal" panose="00000400000000000000" pitchFamily="2" charset="-78"/>
              </a:rPr>
              <a:t>برگزار کننده خانه </a:t>
            </a:r>
            <a:r>
              <a:rPr lang="fa-IR" sz="2400" dirty="0" smtClean="0">
                <a:cs typeface="B Jalal" panose="00000400000000000000" pitchFamily="2" charset="-78"/>
              </a:rPr>
              <a:t>سرمایه</a:t>
            </a:r>
            <a:endParaRPr lang="en-US" sz="2400" dirty="0">
              <a:cs typeface="B Jalal" panose="00000400000000000000" pitchFamily="2" charset="-78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fa-IR" sz="2400" dirty="0">
                <a:cs typeface="B Jalal" panose="00000400000000000000" pitchFamily="2" charset="-78"/>
              </a:rPr>
              <a:t>مدرس : مهندس علی صابریان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400" dirty="0">
                <a:cs typeface="B Jalal" panose="00000400000000000000" pitchFamily="2" charset="-78"/>
                <a:hlinkClick r:id="rId3"/>
              </a:rPr>
              <a:t>www.alisaberian.ir</a:t>
            </a:r>
            <a:endParaRPr lang="en-US" sz="2400" dirty="0">
              <a:cs typeface="B Jalal" panose="00000400000000000000" pitchFamily="2" charset="-78"/>
            </a:endParaRPr>
          </a:p>
          <a:p>
            <a:pPr marL="0" indent="0" algn="ctr">
              <a:lnSpc>
                <a:spcPct val="80000"/>
              </a:lnSpc>
              <a:buNone/>
            </a:pPr>
            <a:endParaRPr lang="en-US" sz="2400" dirty="0">
              <a:cs typeface="B Jalal" panose="00000400000000000000" pitchFamily="2" charset="-78"/>
            </a:endParaRPr>
          </a:p>
        </p:txBody>
      </p:sp>
      <p:sp>
        <p:nvSpPr>
          <p:cNvPr id="3074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927648" y="1568132"/>
            <a:ext cx="5829300" cy="1703387"/>
          </a:xfrm>
        </p:spPr>
        <p:txBody>
          <a:bodyPr>
            <a:normAutofit/>
          </a:bodyPr>
          <a:lstStyle/>
          <a:p>
            <a:pPr algn="ctr" rtl="1" eaLnBrk="1" hangingPunct="1"/>
            <a:r>
              <a:rPr lang="fa-IR" sz="5400" b="1" dirty="0">
                <a:cs typeface="B Jalal" panose="00000400000000000000" pitchFamily="2" charset="-78"/>
              </a:rPr>
              <a:t>تحلیل تکنیکال فراتر از کاربردی در بورس ایران</a:t>
            </a:r>
            <a:endParaRPr lang="en-US" sz="5400" b="1" dirty="0"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384"/>
            <a:ext cx="12651260" cy="84206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896200" y="188640"/>
            <a:ext cx="21226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روابط بین الملل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795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23592" y="2780928"/>
            <a:ext cx="767999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fa-IR" sz="3600" dirty="0">
                <a:cs typeface="B Jalal" panose="00000400000000000000" pitchFamily="2" charset="-78"/>
              </a:rPr>
              <a:t>گذاشتن </a:t>
            </a:r>
            <a:r>
              <a:rPr lang="fa-IR" sz="3600" dirty="0">
                <a:solidFill>
                  <a:srgbClr val="FF0000"/>
                </a:solidFill>
                <a:cs typeface="B Jalal" panose="00000400000000000000" pitchFamily="2" charset="-78"/>
              </a:rPr>
              <a:t>حد ضرر </a:t>
            </a:r>
            <a:r>
              <a:rPr lang="fa-IR" sz="3600" dirty="0">
                <a:cs typeface="B Jalal" panose="00000400000000000000" pitchFamily="2" charset="-78"/>
              </a:rPr>
              <a:t>صحیح در معامله از هر چیزی برای یک سرمایه گذار مهمتر است</a:t>
            </a:r>
          </a:p>
        </p:txBody>
      </p:sp>
    </p:spTree>
    <p:extLst>
      <p:ext uri="{BB962C8B-B14F-4D97-AF65-F5344CB8AC3E}">
        <p14:creationId xmlns:p14="http://schemas.microsoft.com/office/powerpoint/2010/main" val="12365298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14950" y="457200"/>
            <a:ext cx="6877050" cy="19812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تمرین کلاس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2099936"/>
            <a:ext cx="7344816" cy="39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09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59413" y="457200"/>
            <a:ext cx="5101083" cy="19812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تمرین کلاس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437381"/>
            <a:ext cx="8352928" cy="316937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3143672" y="3933056"/>
            <a:ext cx="5976664" cy="72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930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071664" y="908050"/>
            <a:ext cx="7056784" cy="4608513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Jalal" panose="00000400000000000000" pitchFamily="2" charset="-78"/>
              </a:rPr>
              <a:t>استراتژی های استفاده از خط روند در خرید و فروش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/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1- خرید در کف (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Button Trader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 )</a:t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2-خرید بعد از شکست (</a:t>
            </a:r>
            <a:r>
              <a:rPr lang="en-US" sz="2400" dirty="0">
                <a:cs typeface="B Jalal" panose="00000400000000000000" pitchFamily="2" charset="-78"/>
              </a:rPr>
              <a:t>Breakout Trader</a:t>
            </a:r>
            <a:r>
              <a:rPr lang="fa-IR" sz="2400" dirty="0">
                <a:cs typeface="B Jalal" panose="00000400000000000000" pitchFamily="2" charset="-78"/>
              </a:rPr>
              <a:t>)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/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endParaRPr lang="fa-IR" sz="2400" dirty="0">
              <a:solidFill>
                <a:schemeClr val="bg1">
                  <a:lumMod val="50000"/>
                </a:schemeClr>
              </a:solidFill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2784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0"/>
            <a:ext cx="7143750" cy="66675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585166" y="2636912"/>
            <a:ext cx="2736304" cy="102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استراتژی 2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خط 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روند</a:t>
            </a:r>
          </a:p>
          <a:p>
            <a:pPr algn="r" rtl="1" fontAlgn="auto">
              <a:spcAft>
                <a:spcPts val="0"/>
              </a:spcAft>
            </a:pP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خرید بعد از شکست</a:t>
            </a:r>
            <a:endParaRPr lang="fa-IR" sz="2400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846457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495600" y="1599784"/>
            <a:ext cx="6538912" cy="463391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007768" y="457201"/>
            <a:ext cx="6660232" cy="102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استراتژی 2 خط روند- خرید بعد از شکست</a:t>
            </a:r>
          </a:p>
        </p:txBody>
      </p:sp>
      <p:sp>
        <p:nvSpPr>
          <p:cNvPr id="5" name="Oval 4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41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007769" y="549275"/>
            <a:ext cx="5100914" cy="1082675"/>
          </a:xfrm>
        </p:spPr>
        <p:txBody>
          <a:bodyPr>
            <a:normAutofit/>
          </a:bodyPr>
          <a:lstStyle/>
          <a:p>
            <a:pPr algn="r" rtl="1"/>
            <a:r>
              <a:rPr lang="fa-IR" sz="3200" dirty="0">
                <a:cs typeface="B Jalal" panose="00000400000000000000" pitchFamily="2" charset="-78"/>
              </a:rPr>
              <a:t>مراحل استفاده از استراتژی 2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988840"/>
            <a:ext cx="8069092" cy="38884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93290" y="1437008"/>
            <a:ext cx="2762295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+mj-lt"/>
              <a:buAutoNum type="arabicPeriod"/>
            </a:pP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روند های نزولی سهم را بکشید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Jalal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09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430963" y="549275"/>
            <a:ext cx="2617365" cy="1082675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>
                <a:cs typeface="B Jalal" panose="00000400000000000000" pitchFamily="2" charset="-78"/>
              </a:rPr>
              <a:t>ابزار روند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341" y="2216292"/>
            <a:ext cx="5679466" cy="45503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10236" y="1557746"/>
            <a:ext cx="696567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2. هرگاه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سهم روند نزولی خود را شکست محدوده مناسبی برای ورود خواهد بود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Jalal" panose="00000400000000000000" pitchFamily="2" charset="-7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40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1585166" y="430544"/>
            <a:ext cx="7319963" cy="1082675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>
                <a:cs typeface="B Jalal" panose="00000400000000000000" pitchFamily="2" charset="-78"/>
              </a:rPr>
              <a:t>ابزار روند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355" y="2242805"/>
            <a:ext cx="5679466" cy="4550364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6888088" y="3573016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390954" y="4237669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096000" y="5085184"/>
            <a:ext cx="18002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773524" y="1395638"/>
            <a:ext cx="759257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3. حد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ضرر خود را به گونه ای بگذارید که اگر سهم دوباره به پایین خط روند نزولی شسکته شده برگست خارج شوید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Jalal" panose="00000400000000000000" pitchFamily="2" charset="-78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89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430963" y="549275"/>
            <a:ext cx="2677719" cy="1082675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>
                <a:cs typeface="B Jalal" panose="00000400000000000000" pitchFamily="2" charset="-78"/>
              </a:rPr>
              <a:t>ابزار روند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5600" y="1752094"/>
            <a:ext cx="804664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4. حد </a:t>
            </a:r>
            <a:r>
              <a:rPr lang="fa-IR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سود خود را با استفاده از ابزار های دیگر که دارید مشخص کنید و تا زمانی که سیگنال خروج نگرفته ای در سهم بمانید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2628677"/>
            <a:ext cx="7071604" cy="3601241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719737" y="2996952"/>
            <a:ext cx="982443" cy="10826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3600" dirty="0">
                <a:solidFill>
                  <a:prstClr val="black"/>
                </a:solidFill>
                <a:cs typeface="B Jalal" panose="00000400000000000000" pitchFamily="2" charset="-78"/>
              </a:rPr>
              <a:t>کگاز</a:t>
            </a:r>
          </a:p>
        </p:txBody>
      </p:sp>
      <p:sp>
        <p:nvSpPr>
          <p:cNvPr id="9" name="Oval 8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69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9225"/>
            <a:ext cx="12192000" cy="81564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574271" y="188640"/>
            <a:ext cx="1444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قیمت نفت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0839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6430963" y="549275"/>
            <a:ext cx="2617365" cy="1082675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>
                <a:cs typeface="B Jalal" panose="00000400000000000000" pitchFamily="2" charset="-78"/>
              </a:rPr>
              <a:t>ابزار روند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5600" y="1752093"/>
            <a:ext cx="804664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به این نکته هم توجه کنید! </a:t>
            </a:r>
          </a:p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عدم تشکیل کف جدید!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Jalal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3752" y="2780928"/>
            <a:ext cx="5976664" cy="381793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896891" y="2780928"/>
            <a:ext cx="1405388" cy="108267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3600" dirty="0">
                <a:solidFill>
                  <a:prstClr val="black"/>
                </a:solidFill>
                <a:cs typeface="B Jalal" panose="00000400000000000000" pitchFamily="2" charset="-78"/>
              </a:rPr>
              <a:t>خساپا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092471" y="1896079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849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1415480" y="951086"/>
            <a:ext cx="8926387" cy="928464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شکسته شدن خط روند چه زمانی رخ می دهد ؟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487488" y="1988840"/>
            <a:ext cx="872331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sz="2000" dirty="0" smtClean="0">
                <a:cs typeface="B Jalal" panose="00000400000000000000" pitchFamily="2" charset="-78"/>
              </a:rPr>
              <a:t>معمولا یک ی چند علامت از موارد زیر رخ می دهد</a:t>
            </a:r>
          </a:p>
          <a:p>
            <a:pPr marL="457200" indent="-457200" algn="r" rtl="1" eaLnBrk="1" hangingPunct="1">
              <a:buFont typeface="Arial" panose="020B0604020202020204" pitchFamily="34" charset="0"/>
              <a:buChar char="•"/>
            </a:pPr>
            <a:endParaRPr lang="fa-IR" sz="2000" dirty="0">
              <a:cs typeface="B Jalal" panose="00000400000000000000" pitchFamily="2" charset="-78"/>
            </a:endParaRPr>
          </a:p>
          <a:p>
            <a:pPr marL="342900" indent="-342900" algn="r" rtl="1" eaLnBrk="1" hangingPunct="1">
              <a:buFont typeface="Arial" panose="020B0604020202020204" pitchFamily="34" charset="0"/>
              <a:buChar char="•"/>
            </a:pPr>
            <a:r>
              <a:rPr lang="fa-IR" sz="2000" dirty="0" smtClean="0">
                <a:cs typeface="B Jalal" panose="00000400000000000000" pitchFamily="2" charset="-78"/>
              </a:rPr>
              <a:t>کندل های نسبتا قوی با ارتفاع بالا شکل می گیرد</a:t>
            </a:r>
          </a:p>
          <a:p>
            <a:pPr marL="342900" indent="-342900" algn="r" rtl="1" eaLnBrk="1" hangingPunct="1">
              <a:buFont typeface="Arial" panose="020B0604020202020204" pitchFamily="34" charset="0"/>
              <a:buChar char="•"/>
            </a:pPr>
            <a:r>
              <a:rPr lang="fa-IR" sz="2000" dirty="0" smtClean="0">
                <a:cs typeface="B Jalal" panose="00000400000000000000" pitchFamily="2" charset="-78"/>
              </a:rPr>
              <a:t>فاصله از خط روند ایجاد می شود </a:t>
            </a:r>
          </a:p>
          <a:p>
            <a:pPr marL="342900" indent="-342900" algn="r" rtl="1" eaLnBrk="1" hangingPunct="1">
              <a:buFont typeface="Arial" panose="020B0604020202020204" pitchFamily="34" charset="0"/>
              <a:buChar char="•"/>
            </a:pPr>
            <a:r>
              <a:rPr lang="fa-IR" sz="2000" dirty="0" smtClean="0">
                <a:cs typeface="B Jalal" panose="00000400000000000000" pitchFamily="2" charset="-78"/>
              </a:rPr>
              <a:t>معمولا </a:t>
            </a:r>
            <a:r>
              <a:rPr lang="fa-IR" sz="2000" dirty="0">
                <a:cs typeface="B Jalal" panose="00000400000000000000" pitchFamily="2" charset="-78"/>
              </a:rPr>
              <a:t>حجم </a:t>
            </a:r>
            <a:r>
              <a:rPr lang="fa-IR" sz="2000" dirty="0" smtClean="0">
                <a:cs typeface="B Jalal" panose="00000400000000000000" pitchFamily="2" charset="-78"/>
              </a:rPr>
              <a:t>معاملات نسبت به روز های قبل </a:t>
            </a:r>
            <a:r>
              <a:rPr lang="fa-IR" sz="2000" dirty="0">
                <a:cs typeface="B Jalal" panose="00000400000000000000" pitchFamily="2" charset="-78"/>
              </a:rPr>
              <a:t>زیاد می </a:t>
            </a:r>
            <a:r>
              <a:rPr lang="fa-IR" sz="2000" dirty="0" smtClean="0">
                <a:cs typeface="B Jalal" panose="00000400000000000000" pitchFamily="2" charset="-78"/>
              </a:rPr>
              <a:t>گردد</a:t>
            </a:r>
          </a:p>
          <a:p>
            <a:pPr marL="342900" indent="-342900" algn="r" rtl="1" eaLnBrk="1" hangingPunct="1">
              <a:buFont typeface="Arial" panose="020B0604020202020204" pitchFamily="34" charset="0"/>
              <a:buChar char="•"/>
            </a:pPr>
            <a:r>
              <a:rPr lang="fa-IR" sz="2000" dirty="0">
                <a:cs typeface="B Jalal" panose="00000400000000000000" pitchFamily="2" charset="-78"/>
              </a:rPr>
              <a:t>قیمت پایانی </a:t>
            </a:r>
            <a:r>
              <a:rPr lang="fa-IR" sz="2000" dirty="0" smtClean="0">
                <a:cs typeface="B Jalal" panose="00000400000000000000" pitchFamily="2" charset="-78"/>
              </a:rPr>
              <a:t>چند کندل  </a:t>
            </a:r>
            <a:r>
              <a:rPr lang="fa-IR" sz="2000" dirty="0">
                <a:cs typeface="B Jalal" panose="00000400000000000000" pitchFamily="2" charset="-78"/>
              </a:rPr>
              <a:t>آن طرف خط روند قرار </a:t>
            </a:r>
            <a:r>
              <a:rPr lang="fa-IR" sz="2000" dirty="0" smtClean="0">
                <a:cs typeface="B Jalal" panose="00000400000000000000" pitchFamily="2" charset="-78"/>
              </a:rPr>
              <a:t>گیرد</a:t>
            </a:r>
          </a:p>
          <a:p>
            <a:pPr marL="342900" indent="-342900" algn="r" rtl="1" eaLnBrk="1" hangingPunct="1">
              <a:buFont typeface="Arial" panose="020B0604020202020204" pitchFamily="34" charset="0"/>
              <a:buChar char="•"/>
            </a:pPr>
            <a:r>
              <a:rPr lang="fa-IR" sz="2000" dirty="0" smtClean="0">
                <a:cs typeface="B Jalal" panose="00000400000000000000" pitchFamily="2" charset="-78"/>
              </a:rPr>
              <a:t>صف خرید در هنگام عبور شکل می گیرد</a:t>
            </a:r>
            <a:endParaRPr lang="fa-IR" sz="2000" dirty="0">
              <a:cs typeface="B Jalal" panose="00000400000000000000" pitchFamily="2" charset="-78"/>
            </a:endParaRPr>
          </a:p>
          <a:p>
            <a:pPr marL="342900" indent="-342900" algn="r" rtl="1" eaLnBrk="1" hangingPunct="1">
              <a:buFont typeface="Arial" panose="020B0604020202020204" pitchFamily="34" charset="0"/>
              <a:buChar char="•"/>
            </a:pPr>
            <a:endParaRPr lang="fa-IR" sz="2000" dirty="0"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5461" y="2452985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23677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1415480" y="2905318"/>
            <a:ext cx="8926387" cy="928464"/>
          </a:xfrm>
        </p:spPr>
        <p:txBody>
          <a:bodyPr>
            <a:noAutofit/>
          </a:bodyPr>
          <a:lstStyle/>
          <a:p>
            <a:pPr algn="r" rtl="1"/>
            <a:r>
              <a:rPr lang="fa-IR" sz="4000" dirty="0" smtClean="0"/>
              <a:t>استراتژی شکست خط روند به نوعی دیگر</a:t>
            </a:r>
            <a:br>
              <a:rPr lang="fa-IR" sz="4000" dirty="0" smtClean="0"/>
            </a:br>
            <a:r>
              <a:rPr lang="fa-IR" sz="4000" dirty="0" smtClean="0"/>
              <a:t>و با ریسک کمتر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09065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551144" y="2132856"/>
            <a:ext cx="7235825" cy="4268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43672" y="548680"/>
            <a:ext cx="6876256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fa-IR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B Jalal" panose="00000400000000000000" pitchFamily="2" charset="-78"/>
              </a:rPr>
              <a:t>استراتژی دیگر خط روند :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B Jalal" panose="00000400000000000000" pitchFamily="2" charset="-78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9552384" y="1233139"/>
            <a:ext cx="504056" cy="348724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2184" y="1196752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نکته اضافه و مهم:</a:t>
            </a:r>
            <a:endParaRPr lang="fa-IR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solidFill>
                  <a:prstClr val="black"/>
                </a:solidFill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04136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2855640" y="1340768"/>
            <a:ext cx="7537316" cy="4650760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9552384" y="873099"/>
            <a:ext cx="504056" cy="348724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52184" y="836712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نکته اضافه و مهم:</a:t>
            </a:r>
            <a:endParaRPr lang="fa-IR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solidFill>
                  <a:prstClr val="black"/>
                </a:solidFill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5560" y="5805264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83932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organmckinley.co.uk/sites/morganmckinley.co.uk/files/styles/large/public/risk_management_1_1.jpg?itok=STsDF3e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6768" y="-2000"/>
            <a:ext cx="13205499" cy="6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495600" y="2708920"/>
            <a:ext cx="2736304" cy="102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استراتژی 3 خط 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روند</a:t>
            </a:r>
          </a:p>
          <a:p>
            <a:pPr algn="r" rtl="1" fontAlgn="auto">
              <a:spcAft>
                <a:spcPts val="0"/>
              </a:spcAft>
            </a:pP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گذاشتن </a:t>
            </a: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حد 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ضرر</a:t>
            </a:r>
            <a:r>
              <a:rPr lang="en-US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/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حد سود</a:t>
            </a:r>
            <a:endParaRPr lang="fa-IR" sz="2400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532915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071664" y="908050"/>
            <a:ext cx="7056784" cy="4608513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Jalal" panose="00000400000000000000" pitchFamily="2" charset="-78"/>
              </a:rPr>
              <a:t>استراتژی های استفاده از خط روند در خرید و فروش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/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1- خرید در کف (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Button Trader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 )</a:t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2-خرید بعد از شکست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Breakout Trader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)</a:t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3-ابزار تعیین حد ضرر (</a:t>
            </a:r>
            <a:r>
              <a:rPr lang="en-US" sz="2400" dirty="0">
                <a:cs typeface="B Jalal" panose="00000400000000000000" pitchFamily="2" charset="-78"/>
              </a:rPr>
              <a:t>Stop loss tools</a:t>
            </a:r>
            <a:r>
              <a:rPr lang="fa-IR" sz="2400" dirty="0" smtClean="0">
                <a:cs typeface="B Jalal" panose="00000400000000000000" pitchFamily="2" charset="-78"/>
              </a:rPr>
              <a:t>)</a:t>
            </a:r>
            <a:endParaRPr lang="fa-IR" sz="2400" dirty="0">
              <a:solidFill>
                <a:schemeClr val="bg1">
                  <a:lumMod val="50000"/>
                </a:schemeClr>
              </a:solidFill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140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3863752" y="1966436"/>
            <a:ext cx="7317978" cy="606425"/>
          </a:xfrm>
        </p:spPr>
        <p:txBody>
          <a:bodyPr>
            <a:normAutofit fontScale="85000" lnSpcReduction="100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شما به دلیلی سهامدار این سهم هستید . کی از سهم خارج می شوید؟!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215681" y="462084"/>
            <a:ext cx="7966050" cy="19812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تمرین کلاس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1784" y="2537656"/>
            <a:ext cx="4793754" cy="334917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071664" y="6021289"/>
            <a:ext cx="7283152" cy="6060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buNone/>
            </a:pPr>
            <a:r>
              <a:rPr lang="fa-IR" sz="1600" dirty="0">
                <a:solidFill>
                  <a:srgbClr val="B2B2B2"/>
                </a:solidFill>
                <a:cs typeface="B Jalal" panose="00000400000000000000" pitchFamily="2" charset="-78"/>
              </a:rPr>
              <a:t>بررسی روند در نماد اخابر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13272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108176" y="419611"/>
            <a:ext cx="6660232" cy="102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استراتژی 3 خط روند-گذاشتن حد ضرر برای سهم</a:t>
            </a:r>
          </a:p>
        </p:txBody>
      </p:sp>
      <p:sp>
        <p:nvSpPr>
          <p:cNvPr id="5" name="Oval 4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415480" y="1715695"/>
            <a:ext cx="8568953" cy="31534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auto">
              <a:lnSpc>
                <a:spcPct val="150000"/>
              </a:lnSpc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شما به </a:t>
            </a:r>
            <a:r>
              <a:rPr lang="fa-IR" sz="2400" dirty="0" smtClean="0">
                <a:cs typeface="B Jalal" panose="00000400000000000000" pitchFamily="2" charset="-78"/>
              </a:rPr>
              <a:t>هر استراتژی در </a:t>
            </a:r>
            <a:r>
              <a:rPr lang="fa-IR" sz="2400" dirty="0">
                <a:cs typeface="B Jalal" panose="00000400000000000000" pitchFamily="2" charset="-78"/>
              </a:rPr>
              <a:t>سهم سیگنال خرید گرفته اید!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سیگنال فروش را می توانید از خط روند </a:t>
            </a:r>
            <a:r>
              <a:rPr lang="fa-IR" sz="2400" dirty="0" smtClean="0">
                <a:cs typeface="B Jalal" panose="00000400000000000000" pitchFamily="2" charset="-78"/>
              </a:rPr>
              <a:t>های سهم بگیرید</a:t>
            </a:r>
          </a:p>
          <a:p>
            <a:pPr algn="r" rtl="1" fontAlgn="auto">
              <a:lnSpc>
                <a:spcPct val="150000"/>
              </a:lnSpc>
              <a:spcAft>
                <a:spcPts val="0"/>
              </a:spcAft>
            </a:pPr>
            <a:r>
              <a:rPr lang="fa-IR" sz="2400" dirty="0" smtClean="0">
                <a:cs typeface="B Jalal" panose="00000400000000000000" pitchFamily="2" charset="-78"/>
              </a:rPr>
              <a:t> </a:t>
            </a:r>
            <a:r>
              <a:rPr lang="fa-IR" sz="2400" dirty="0">
                <a:cs typeface="B Jalal" panose="00000400000000000000" pitchFamily="2" charset="-78"/>
              </a:rPr>
              <a:t>حتی خط روند شارپ سهم </a:t>
            </a:r>
            <a:r>
              <a:rPr lang="fa-IR" sz="2400" dirty="0" smtClean="0">
                <a:cs typeface="B Jalal" panose="00000400000000000000" pitchFamily="2" charset="-78"/>
              </a:rPr>
              <a:t>زمانی که می خواهید سریع از سهم خارج شوید!</a:t>
            </a:r>
            <a:endParaRPr lang="fa-IR" sz="2400" dirty="0">
              <a:cs typeface="B Jalal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5560" y="5805264"/>
            <a:ext cx="2664296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812736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5375920" y="457200"/>
            <a:ext cx="3672408" cy="1027113"/>
          </a:xfrm>
        </p:spPr>
        <p:txBody>
          <a:bodyPr/>
          <a:lstStyle/>
          <a:p>
            <a:r>
              <a:rPr lang="fa-IR" sz="2400" dirty="0">
                <a:cs typeface="B Jalal" panose="00000400000000000000" pitchFamily="2" charset="-78"/>
              </a:rPr>
              <a:t>خط روند در نقش مقاومت سهم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19736" y="2153990"/>
            <a:ext cx="5112568" cy="216024"/>
          </a:xfrm>
          <a:prstGeom prst="straightConnector1">
            <a:avLst/>
          </a:prstGeom>
          <a:ln>
            <a:tailEnd type="triangle"/>
          </a:ln>
          <a:effectLst>
            <a:reflection blurRad="12700" stA="26000" endPos="32000" dist="12700" dir="5400000" sy="-100000" rotWithShape="0"/>
          </a:effectLst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3615722" y="2268418"/>
            <a:ext cx="4856011" cy="1546843"/>
          </a:xfrm>
          <a:custGeom>
            <a:avLst/>
            <a:gdLst>
              <a:gd name="connsiteX0" fmla="*/ 0 w 5067656"/>
              <a:gd name="connsiteY0" fmla="*/ 1974078 h 1974078"/>
              <a:gd name="connsiteX1" fmla="*/ 726392 w 5067656"/>
              <a:gd name="connsiteY1" fmla="*/ 564022 h 1974078"/>
              <a:gd name="connsiteX2" fmla="*/ 1709159 w 5067656"/>
              <a:gd name="connsiteY2" fmla="*/ 1931349 h 1974078"/>
              <a:gd name="connsiteX3" fmla="*/ 2965390 w 5067656"/>
              <a:gd name="connsiteY3" fmla="*/ 495656 h 1974078"/>
              <a:gd name="connsiteX4" fmla="*/ 3785787 w 5067656"/>
              <a:gd name="connsiteY4" fmla="*/ 1854437 h 1974078"/>
              <a:gd name="connsiteX5" fmla="*/ 4828374 w 5067656"/>
              <a:gd name="connsiteY5" fmla="*/ 427289 h 1974078"/>
              <a:gd name="connsiteX6" fmla="*/ 5067656 w 5067656"/>
              <a:gd name="connsiteY6" fmla="*/ 0 h 1974078"/>
              <a:gd name="connsiteX0" fmla="*/ 0 w 5042018"/>
              <a:gd name="connsiteY0" fmla="*/ 1683509 h 1683509"/>
              <a:gd name="connsiteX1" fmla="*/ 726392 w 5042018"/>
              <a:gd name="connsiteY1" fmla="*/ 273453 h 1683509"/>
              <a:gd name="connsiteX2" fmla="*/ 1709159 w 5042018"/>
              <a:gd name="connsiteY2" fmla="*/ 1640780 h 1683509"/>
              <a:gd name="connsiteX3" fmla="*/ 2965390 w 5042018"/>
              <a:gd name="connsiteY3" fmla="*/ 205087 h 1683509"/>
              <a:gd name="connsiteX4" fmla="*/ 3785787 w 5042018"/>
              <a:gd name="connsiteY4" fmla="*/ 1563868 h 1683509"/>
              <a:gd name="connsiteX5" fmla="*/ 4828374 w 5042018"/>
              <a:gd name="connsiteY5" fmla="*/ 136720 h 1683509"/>
              <a:gd name="connsiteX6" fmla="*/ 5042018 w 5042018"/>
              <a:gd name="connsiteY6" fmla="*/ 17080 h 1683509"/>
              <a:gd name="connsiteX0" fmla="*/ 0 w 5042018"/>
              <a:gd name="connsiteY0" fmla="*/ 1666429 h 1666429"/>
              <a:gd name="connsiteX1" fmla="*/ 726392 w 5042018"/>
              <a:gd name="connsiteY1" fmla="*/ 256373 h 1666429"/>
              <a:gd name="connsiteX2" fmla="*/ 1709159 w 5042018"/>
              <a:gd name="connsiteY2" fmla="*/ 1623700 h 1666429"/>
              <a:gd name="connsiteX3" fmla="*/ 2965390 w 5042018"/>
              <a:gd name="connsiteY3" fmla="*/ 188007 h 1666429"/>
              <a:gd name="connsiteX4" fmla="*/ 3785787 w 5042018"/>
              <a:gd name="connsiteY4" fmla="*/ 1546788 h 1666429"/>
              <a:gd name="connsiteX5" fmla="*/ 4136165 w 5042018"/>
              <a:gd name="connsiteY5" fmla="*/ 1273322 h 1666429"/>
              <a:gd name="connsiteX6" fmla="*/ 5042018 w 5042018"/>
              <a:gd name="connsiteY6" fmla="*/ 0 h 1666429"/>
              <a:gd name="connsiteX0" fmla="*/ 0 w 4136165"/>
              <a:gd name="connsiteY0" fmla="*/ 1478525 h 1478525"/>
              <a:gd name="connsiteX1" fmla="*/ 726392 w 4136165"/>
              <a:gd name="connsiteY1" fmla="*/ 68469 h 1478525"/>
              <a:gd name="connsiteX2" fmla="*/ 1709159 w 4136165"/>
              <a:gd name="connsiteY2" fmla="*/ 1435796 h 1478525"/>
              <a:gd name="connsiteX3" fmla="*/ 2965390 w 4136165"/>
              <a:gd name="connsiteY3" fmla="*/ 103 h 1478525"/>
              <a:gd name="connsiteX4" fmla="*/ 3785787 w 4136165"/>
              <a:gd name="connsiteY4" fmla="*/ 1358884 h 1478525"/>
              <a:gd name="connsiteX5" fmla="*/ 4136165 w 4136165"/>
              <a:gd name="connsiteY5" fmla="*/ 1085418 h 1478525"/>
              <a:gd name="connsiteX0" fmla="*/ 0 w 3785787"/>
              <a:gd name="connsiteY0" fmla="*/ 1478525 h 1478525"/>
              <a:gd name="connsiteX1" fmla="*/ 726392 w 3785787"/>
              <a:gd name="connsiteY1" fmla="*/ 68469 h 1478525"/>
              <a:gd name="connsiteX2" fmla="*/ 1709159 w 3785787"/>
              <a:gd name="connsiteY2" fmla="*/ 1435796 h 1478525"/>
              <a:gd name="connsiteX3" fmla="*/ 2965390 w 3785787"/>
              <a:gd name="connsiteY3" fmla="*/ 103 h 1478525"/>
              <a:gd name="connsiteX4" fmla="*/ 3785787 w 3785787"/>
              <a:gd name="connsiteY4" fmla="*/ 1358884 h 1478525"/>
              <a:gd name="connsiteX0" fmla="*/ 0 w 3683238"/>
              <a:gd name="connsiteY0" fmla="*/ 1479700 h 1479700"/>
              <a:gd name="connsiteX1" fmla="*/ 726392 w 3683238"/>
              <a:gd name="connsiteY1" fmla="*/ 69644 h 1479700"/>
              <a:gd name="connsiteX2" fmla="*/ 1709159 w 3683238"/>
              <a:gd name="connsiteY2" fmla="*/ 1436971 h 1479700"/>
              <a:gd name="connsiteX3" fmla="*/ 2965390 w 3683238"/>
              <a:gd name="connsiteY3" fmla="*/ 1278 h 1479700"/>
              <a:gd name="connsiteX4" fmla="*/ 3683238 w 3683238"/>
              <a:gd name="connsiteY4" fmla="*/ 1180597 h 1479700"/>
              <a:gd name="connsiteX0" fmla="*/ 0 w 3700330"/>
              <a:gd name="connsiteY0" fmla="*/ 1548066 h 1548066"/>
              <a:gd name="connsiteX1" fmla="*/ 743484 w 3700330"/>
              <a:gd name="connsiteY1" fmla="*/ 69644 h 1548066"/>
              <a:gd name="connsiteX2" fmla="*/ 1726251 w 3700330"/>
              <a:gd name="connsiteY2" fmla="*/ 1436971 h 1548066"/>
              <a:gd name="connsiteX3" fmla="*/ 2982482 w 3700330"/>
              <a:gd name="connsiteY3" fmla="*/ 1278 h 1548066"/>
              <a:gd name="connsiteX4" fmla="*/ 3700330 w 3700330"/>
              <a:gd name="connsiteY4" fmla="*/ 1180597 h 1548066"/>
              <a:gd name="connsiteX0" fmla="*/ 0 w 3683238"/>
              <a:gd name="connsiteY0" fmla="*/ 1548066 h 1548066"/>
              <a:gd name="connsiteX1" fmla="*/ 726392 w 3683238"/>
              <a:gd name="connsiteY1" fmla="*/ 69644 h 1548066"/>
              <a:gd name="connsiteX2" fmla="*/ 1709159 w 3683238"/>
              <a:gd name="connsiteY2" fmla="*/ 1436971 h 1548066"/>
              <a:gd name="connsiteX3" fmla="*/ 2965390 w 3683238"/>
              <a:gd name="connsiteY3" fmla="*/ 1278 h 1548066"/>
              <a:gd name="connsiteX4" fmla="*/ 3683238 w 3683238"/>
              <a:gd name="connsiteY4" fmla="*/ 1180597 h 1548066"/>
              <a:gd name="connsiteX0" fmla="*/ 59061 w 3742299"/>
              <a:gd name="connsiteY0" fmla="*/ 1548066 h 1641513"/>
              <a:gd name="connsiteX1" fmla="*/ 52357 w 3742299"/>
              <a:gd name="connsiteY1" fmla="*/ 1527139 h 1641513"/>
              <a:gd name="connsiteX2" fmla="*/ 785453 w 3742299"/>
              <a:gd name="connsiteY2" fmla="*/ 69644 h 1641513"/>
              <a:gd name="connsiteX3" fmla="*/ 1768220 w 3742299"/>
              <a:gd name="connsiteY3" fmla="*/ 1436971 h 1641513"/>
              <a:gd name="connsiteX4" fmla="*/ 3024451 w 3742299"/>
              <a:gd name="connsiteY4" fmla="*/ 1278 h 1641513"/>
              <a:gd name="connsiteX5" fmla="*/ 3742299 w 3742299"/>
              <a:gd name="connsiteY5" fmla="*/ 1180597 h 1641513"/>
              <a:gd name="connsiteX0" fmla="*/ 226148 w 3909386"/>
              <a:gd name="connsiteY0" fmla="*/ 1548066 h 1548066"/>
              <a:gd name="connsiteX1" fmla="*/ 219444 w 3909386"/>
              <a:gd name="connsiteY1" fmla="*/ 1527139 h 1548066"/>
              <a:gd name="connsiteX2" fmla="*/ 952540 w 3909386"/>
              <a:gd name="connsiteY2" fmla="*/ 69644 h 1548066"/>
              <a:gd name="connsiteX3" fmla="*/ 1935307 w 3909386"/>
              <a:gd name="connsiteY3" fmla="*/ 1436971 h 1548066"/>
              <a:gd name="connsiteX4" fmla="*/ 3191538 w 3909386"/>
              <a:gd name="connsiteY4" fmla="*/ 1278 h 1548066"/>
              <a:gd name="connsiteX5" fmla="*/ 3909386 w 3909386"/>
              <a:gd name="connsiteY5" fmla="*/ 1180597 h 1548066"/>
              <a:gd name="connsiteX0" fmla="*/ 226148 w 3909386"/>
              <a:gd name="connsiteY0" fmla="*/ 1548066 h 1548066"/>
              <a:gd name="connsiteX1" fmla="*/ 219444 w 3909386"/>
              <a:gd name="connsiteY1" fmla="*/ 1527139 h 1548066"/>
              <a:gd name="connsiteX2" fmla="*/ 952540 w 3909386"/>
              <a:gd name="connsiteY2" fmla="*/ 69644 h 1548066"/>
              <a:gd name="connsiteX3" fmla="*/ 1935307 w 3909386"/>
              <a:gd name="connsiteY3" fmla="*/ 1436971 h 1548066"/>
              <a:gd name="connsiteX4" fmla="*/ 3191538 w 3909386"/>
              <a:gd name="connsiteY4" fmla="*/ 1278 h 1548066"/>
              <a:gd name="connsiteX5" fmla="*/ 3909386 w 3909386"/>
              <a:gd name="connsiteY5" fmla="*/ 1180597 h 1548066"/>
              <a:gd name="connsiteX0" fmla="*/ 290714 w 3973952"/>
              <a:gd name="connsiteY0" fmla="*/ 1548066 h 1548066"/>
              <a:gd name="connsiteX1" fmla="*/ 284010 w 3973952"/>
              <a:gd name="connsiteY1" fmla="*/ 1527139 h 1548066"/>
              <a:gd name="connsiteX2" fmla="*/ 1017106 w 3973952"/>
              <a:gd name="connsiteY2" fmla="*/ 69644 h 1548066"/>
              <a:gd name="connsiteX3" fmla="*/ 1999873 w 3973952"/>
              <a:gd name="connsiteY3" fmla="*/ 1436971 h 1548066"/>
              <a:gd name="connsiteX4" fmla="*/ 3256104 w 3973952"/>
              <a:gd name="connsiteY4" fmla="*/ 1278 h 1548066"/>
              <a:gd name="connsiteX5" fmla="*/ 3973952 w 3973952"/>
              <a:gd name="connsiteY5" fmla="*/ 1180597 h 1548066"/>
              <a:gd name="connsiteX0" fmla="*/ 290714 w 4093593"/>
              <a:gd name="connsiteY0" fmla="*/ 1546850 h 1546850"/>
              <a:gd name="connsiteX1" fmla="*/ 284010 w 4093593"/>
              <a:gd name="connsiteY1" fmla="*/ 1525923 h 1546850"/>
              <a:gd name="connsiteX2" fmla="*/ 1017106 w 4093593"/>
              <a:gd name="connsiteY2" fmla="*/ 68428 h 1546850"/>
              <a:gd name="connsiteX3" fmla="*/ 1999873 w 4093593"/>
              <a:gd name="connsiteY3" fmla="*/ 1435755 h 1546850"/>
              <a:gd name="connsiteX4" fmla="*/ 3256104 w 4093593"/>
              <a:gd name="connsiteY4" fmla="*/ 62 h 1546850"/>
              <a:gd name="connsiteX5" fmla="*/ 4093593 w 4093593"/>
              <a:gd name="connsiteY5" fmla="*/ 1375934 h 1546850"/>
              <a:gd name="connsiteX0" fmla="*/ 290714 w 4161348"/>
              <a:gd name="connsiteY0" fmla="*/ 1546850 h 1546850"/>
              <a:gd name="connsiteX1" fmla="*/ 284010 w 4161348"/>
              <a:gd name="connsiteY1" fmla="*/ 1525923 h 1546850"/>
              <a:gd name="connsiteX2" fmla="*/ 1017106 w 4161348"/>
              <a:gd name="connsiteY2" fmla="*/ 68428 h 1546850"/>
              <a:gd name="connsiteX3" fmla="*/ 1999873 w 4161348"/>
              <a:gd name="connsiteY3" fmla="*/ 1435755 h 1546850"/>
              <a:gd name="connsiteX4" fmla="*/ 3256104 w 4161348"/>
              <a:gd name="connsiteY4" fmla="*/ 62 h 1546850"/>
              <a:gd name="connsiteX5" fmla="*/ 4093593 w 4161348"/>
              <a:gd name="connsiteY5" fmla="*/ 1375934 h 1546850"/>
              <a:gd name="connsiteX6" fmla="*/ 4112527 w 4161348"/>
              <a:gd name="connsiteY6" fmla="*/ 1372098 h 1546850"/>
              <a:gd name="connsiteX0" fmla="*/ 290714 w 4736370"/>
              <a:gd name="connsiteY0" fmla="*/ 1546846 h 1546846"/>
              <a:gd name="connsiteX1" fmla="*/ 284010 w 4736370"/>
              <a:gd name="connsiteY1" fmla="*/ 1525919 h 1546846"/>
              <a:gd name="connsiteX2" fmla="*/ 1017106 w 4736370"/>
              <a:gd name="connsiteY2" fmla="*/ 68424 h 1546846"/>
              <a:gd name="connsiteX3" fmla="*/ 1999873 w 4736370"/>
              <a:gd name="connsiteY3" fmla="*/ 1435751 h 1546846"/>
              <a:gd name="connsiteX4" fmla="*/ 3256104 w 4736370"/>
              <a:gd name="connsiteY4" fmla="*/ 58 h 1546846"/>
              <a:gd name="connsiteX5" fmla="*/ 4093593 w 4736370"/>
              <a:gd name="connsiteY5" fmla="*/ 1375930 h 1546846"/>
              <a:gd name="connsiteX6" fmla="*/ 4736370 w 4736370"/>
              <a:gd name="connsiteY6" fmla="*/ 534606 h 1546846"/>
              <a:gd name="connsiteX0" fmla="*/ 290714 w 4856011"/>
              <a:gd name="connsiteY0" fmla="*/ 1546843 h 1546843"/>
              <a:gd name="connsiteX1" fmla="*/ 284010 w 4856011"/>
              <a:gd name="connsiteY1" fmla="*/ 1525916 h 1546843"/>
              <a:gd name="connsiteX2" fmla="*/ 1017106 w 4856011"/>
              <a:gd name="connsiteY2" fmla="*/ 68421 h 1546843"/>
              <a:gd name="connsiteX3" fmla="*/ 1999873 w 4856011"/>
              <a:gd name="connsiteY3" fmla="*/ 1435748 h 1546843"/>
              <a:gd name="connsiteX4" fmla="*/ 3256104 w 4856011"/>
              <a:gd name="connsiteY4" fmla="*/ 55 h 1546843"/>
              <a:gd name="connsiteX5" fmla="*/ 4093593 w 4856011"/>
              <a:gd name="connsiteY5" fmla="*/ 1375927 h 1546843"/>
              <a:gd name="connsiteX6" fmla="*/ 4856011 w 4856011"/>
              <a:gd name="connsiteY6" fmla="*/ 81676 h 154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56011" h="1546843">
                <a:moveTo>
                  <a:pt x="290714" y="1546843"/>
                </a:moveTo>
                <a:cubicBezTo>
                  <a:pt x="289597" y="1543355"/>
                  <a:pt x="-358349" y="644275"/>
                  <a:pt x="284010" y="1525916"/>
                </a:cubicBezTo>
                <a:cubicBezTo>
                  <a:pt x="533261" y="1407699"/>
                  <a:pt x="731129" y="83449"/>
                  <a:pt x="1017106" y="68421"/>
                </a:cubicBezTo>
                <a:cubicBezTo>
                  <a:pt x="1303083" y="53393"/>
                  <a:pt x="1626707" y="1447142"/>
                  <a:pt x="1999873" y="1435748"/>
                </a:cubicBezTo>
                <a:cubicBezTo>
                  <a:pt x="2373039" y="1424354"/>
                  <a:pt x="2907151" y="10025"/>
                  <a:pt x="3256104" y="55"/>
                </a:cubicBezTo>
                <a:cubicBezTo>
                  <a:pt x="3605057" y="-9915"/>
                  <a:pt x="3826942" y="1362324"/>
                  <a:pt x="4093593" y="1375927"/>
                </a:cubicBezTo>
                <a:cubicBezTo>
                  <a:pt x="4360244" y="1389531"/>
                  <a:pt x="4852067" y="82475"/>
                  <a:pt x="4856011" y="81676"/>
                </a:cubicBezTo>
              </a:path>
            </a:pathLst>
          </a:cu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34808" y="4867489"/>
            <a:ext cx="62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محدوده مقاومتی و افزایش عرضه و کاهش تقاضا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34" name="Up Arrow 33"/>
          <p:cNvSpPr/>
          <p:nvPr/>
        </p:nvSpPr>
        <p:spPr>
          <a:xfrm rot="10800000">
            <a:off x="8595995" y="2242805"/>
            <a:ext cx="340324" cy="406184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 rot="10800000">
            <a:off x="9386786" y="4825459"/>
            <a:ext cx="340324" cy="406184"/>
          </a:xfrm>
          <a:prstGeom prst="up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170761" y="688582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83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88" y="-459432"/>
            <a:ext cx="12229575" cy="76434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12224" y="1052736"/>
            <a:ext cx="1290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cs typeface="B Jalal" panose="00000400000000000000" pitchFamily="2" charset="-78"/>
              </a:rPr>
              <a:t>قیمت ارز</a:t>
            </a:r>
            <a:endParaRPr lang="fa-IR" sz="28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0204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071664" y="908050"/>
            <a:ext cx="7056784" cy="4608513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Jalal" panose="00000400000000000000" pitchFamily="2" charset="-78"/>
              </a:rPr>
              <a:t>استراتژی های استفاده از خط روند در خرید و فروش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/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1- خرید در کف (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Button Trader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 )</a:t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2-خرید بعد از شکست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Breakout Trader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)</a:t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3-ابزار تعیین حد ضرر (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Stop loss tools</a:t>
            </a:r>
            <a: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)</a:t>
            </a:r>
            <a:br>
              <a:rPr lang="fa-IR" sz="2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</a:br>
            <a:r>
              <a:rPr lang="fa-IR" sz="2400" dirty="0" smtClean="0">
                <a:cs typeface="B Jalal" panose="00000400000000000000" pitchFamily="2" charset="-78"/>
              </a:rPr>
              <a:t>4-تعیین هدف قیمتی (</a:t>
            </a:r>
            <a:r>
              <a:rPr lang="en-US" sz="2400" dirty="0" smtClean="0">
                <a:cs typeface="B Jalal" panose="00000400000000000000" pitchFamily="2" charset="-78"/>
              </a:rPr>
              <a:t> Target Finding tools</a:t>
            </a:r>
            <a:r>
              <a:rPr lang="fa-IR" sz="2400" dirty="0" smtClean="0">
                <a:cs typeface="B Jalal" panose="00000400000000000000" pitchFamily="2" charset="-78"/>
              </a:rPr>
              <a:t>)</a:t>
            </a:r>
            <a:endParaRPr lang="fa-IR" sz="2400" dirty="0"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67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-99392"/>
            <a:ext cx="12521945" cy="9391459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361833" y="1214363"/>
            <a:ext cx="3168352" cy="1027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استراتژی 4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 </a:t>
            </a:r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خط </a:t>
            </a: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روند</a:t>
            </a:r>
          </a:p>
          <a:p>
            <a:pPr algn="r" rtl="1" fontAlgn="auto">
              <a:spcAft>
                <a:spcPts val="0"/>
              </a:spcAft>
            </a:pPr>
            <a:r>
              <a:rPr lang="fa-IR" sz="2400" dirty="0" smtClean="0">
                <a:solidFill>
                  <a:prstClr val="black"/>
                </a:solidFill>
                <a:cs typeface="B Jalal" panose="00000400000000000000" pitchFamily="2" charset="-78"/>
              </a:rPr>
              <a:t>تعیین هدف قیمتی شکست</a:t>
            </a:r>
            <a:endParaRPr lang="fa-IR" sz="2400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655291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1127449" y="2667000"/>
            <a:ext cx="9361040" cy="33321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هنگامی که خط روند شکسته شود قیمت به همان میزان رشد و یا افت در فاصله عمودی از خط روند ، پیش از تغییر جهت روند به داخل خط روند نفوذ می کند.</a:t>
            </a:r>
          </a:p>
          <a:p>
            <a:pPr algn="r" rtl="1"/>
            <a:endParaRPr lang="fa-IR" dirty="0" smtClean="0">
              <a:cs typeface="B Jalal" panose="00000400000000000000" pitchFamily="2" charset="-78"/>
            </a:endParaRPr>
          </a:p>
        </p:txBody>
      </p:sp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2135561" y="457200"/>
            <a:ext cx="8280919" cy="1981200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استراتژی 4 - تعیین هدف قیمتی شکست خط </a:t>
            </a:r>
            <a:r>
              <a:rPr lang="fa-IR" sz="2400" dirty="0" smtClean="0">
                <a:cs typeface="B Jalal" panose="00000400000000000000" pitchFamily="2" charset="-78"/>
              </a:rPr>
              <a:t>روندو </a:t>
            </a:r>
            <a:r>
              <a:rPr lang="fa-IR" sz="2400" dirty="0">
                <a:cs typeface="B Jalal" panose="00000400000000000000" pitchFamily="2" charset="-78"/>
              </a:rPr>
              <a:t>حمایت و مقاومت ها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35560" y="5805264"/>
            <a:ext cx="2664296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9768408" y="2435310"/>
            <a:ext cx="2016224" cy="1981200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تعیین هدف قیمتی شکست خط روند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و حمایت و مقاومت ها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 t="8073" r="5103" b="5869"/>
          <a:stretch>
            <a:fillRect/>
          </a:stretch>
        </p:blipFill>
        <p:spPr bwMode="auto">
          <a:xfrm>
            <a:off x="0" y="0"/>
            <a:ext cx="9048328" cy="685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1919536" y="643265"/>
            <a:ext cx="7704856" cy="1100138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تعیین هدف قیمتی شکست خط </a:t>
            </a:r>
            <a:r>
              <a:rPr lang="fa-IR" sz="2400" dirty="0" smtClean="0">
                <a:cs typeface="B Jalal" panose="00000400000000000000" pitchFamily="2" charset="-78"/>
              </a:rPr>
              <a:t>روندو </a:t>
            </a:r>
            <a:r>
              <a:rPr lang="fa-IR" sz="2400" dirty="0">
                <a:cs typeface="B Jalal" panose="00000400000000000000" pitchFamily="2" charset="-78"/>
              </a:rPr>
              <a:t>حمایت و مقاومت ها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t="11821" r="22984" b="12061"/>
          <a:stretch>
            <a:fillRect/>
          </a:stretch>
        </p:blipFill>
        <p:spPr bwMode="auto">
          <a:xfrm>
            <a:off x="2783633" y="1852693"/>
            <a:ext cx="6754813" cy="4749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6672064" y="4581128"/>
            <a:ext cx="0" cy="143867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7968208" y="3554159"/>
            <a:ext cx="0" cy="1438672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2" t="11414" r="6874" b="9843"/>
          <a:stretch>
            <a:fillRect/>
          </a:stretch>
        </p:blipFill>
        <p:spPr bwMode="auto">
          <a:xfrm>
            <a:off x="3359696" y="2140550"/>
            <a:ext cx="7308304" cy="471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9" name="Title 1"/>
          <p:cNvSpPr>
            <a:spLocks noGrp="1"/>
          </p:cNvSpPr>
          <p:nvPr>
            <p:ph type="title" idx="4294967295"/>
          </p:nvPr>
        </p:nvSpPr>
        <p:spPr>
          <a:xfrm>
            <a:off x="1847528" y="860882"/>
            <a:ext cx="8820472" cy="1009107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تعیین هدف قیمتی شکست خط </a:t>
            </a:r>
            <a:r>
              <a:rPr lang="fa-IR" sz="2400" dirty="0" smtClean="0">
                <a:cs typeface="B Jalal" panose="00000400000000000000" pitchFamily="2" charset="-78"/>
              </a:rPr>
              <a:t>روندو </a:t>
            </a:r>
            <a:r>
              <a:rPr lang="fa-IR" sz="2400" dirty="0">
                <a:cs typeface="B Jalal" panose="00000400000000000000" pitchFamily="2" charset="-78"/>
              </a:rPr>
              <a:t>حمایت و مقاومت ها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5087888" y="2681672"/>
            <a:ext cx="0" cy="16002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 bwMode="auto">
          <a:xfrm>
            <a:off x="5447928" y="4281872"/>
            <a:ext cx="0" cy="152400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V="1">
            <a:off x="5879976" y="4227518"/>
            <a:ext cx="0" cy="155334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V="1">
            <a:off x="7896200" y="4077073"/>
            <a:ext cx="0" cy="170379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6528048" y="2728528"/>
            <a:ext cx="0" cy="155334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 bwMode="auto">
          <a:xfrm flipV="1">
            <a:off x="8904312" y="2373282"/>
            <a:ext cx="0" cy="1703791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5387975" y="2667000"/>
            <a:ext cx="5100513" cy="1914525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ابتدا در نمودار ماهانه</a:t>
            </a:r>
            <a:endParaRPr lang="fa-IR" dirty="0">
              <a:cs typeface="B Jalal" panose="00000400000000000000" pitchFamily="2" charset="-78"/>
            </a:endParaRP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سپس هفتگی</a:t>
            </a: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و در  روزانه</a:t>
            </a:r>
            <a:endParaRPr lang="fa-IR" dirty="0">
              <a:cs typeface="B Jalal" panose="00000400000000000000" pitchFamily="2" charset="-78"/>
            </a:endParaRP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سپس ساعتی (</a:t>
            </a:r>
            <a:r>
              <a:rPr lang="en-US" dirty="0" smtClean="0">
                <a:cs typeface="B Jalal" panose="00000400000000000000" pitchFamily="2" charset="-78"/>
              </a:rPr>
              <a:t>H1</a:t>
            </a:r>
            <a:r>
              <a:rPr lang="fa-IR" dirty="0" smtClean="0">
                <a:cs typeface="B Jalal" panose="00000400000000000000" pitchFamily="2" charset="-78"/>
              </a:rPr>
              <a:t>)</a:t>
            </a:r>
          </a:p>
        </p:txBody>
      </p:sp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5386388" y="1104900"/>
            <a:ext cx="5102100" cy="792163"/>
          </a:xfrm>
        </p:spPr>
        <p:txBody>
          <a:bodyPr/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کاربرد نمودار روزانه ، هفتگی ، ماهیانه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65190" y="5733256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نکته : تفاوت خط روند در نمودار بلند مدت و کوتاه مدت ....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277504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-571500"/>
            <a:ext cx="12001500" cy="8001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1424" y="5057110"/>
            <a:ext cx="18722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>
                <a:cs typeface="B Jalal" panose="00000400000000000000" pitchFamily="2" charset="-78"/>
              </a:rPr>
              <a:t>فیبوناچی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354941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5537968" y="471087"/>
            <a:ext cx="4716463" cy="10541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1928" y="1642641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اعداد فیبوناچی از کجا آمده اند ؟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نسبت های فیبوناچی</a:t>
            </a:r>
            <a:endParaRPr lang="en-US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مفهوم اصلاح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واکنش قیمت به فیبوناچی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تریکب فیبوناچی با ابزار های دیگر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فیبوناچی اصلاحی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فیبوناچی پرتابی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فیبوناچی باد بزن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endParaRPr lang="fa-IR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0980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3/35/Fibonacci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7172"/>
            <a:ext cx="4320480" cy="494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5537968" y="471087"/>
            <a:ext cx="4716463" cy="10541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sp>
        <p:nvSpPr>
          <p:cNvPr id="2" name="Rectangle 1"/>
          <p:cNvSpPr/>
          <p:nvPr/>
        </p:nvSpPr>
        <p:spPr>
          <a:xfrm>
            <a:off x="2361928" y="1642641"/>
            <a:ext cx="78488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لئوناردو فیبوناچی ریاضیدان قرن 12 میلادی در ایتالیا متولد </a:t>
            </a: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شد</a:t>
            </a:r>
            <a:endParaRPr lang="en-US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بزرگترین </a:t>
            </a:r>
            <a:r>
              <a:rPr lang="fa-IR" dirty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اثر وی کشف اعدادی طلایی از روی حل مساله ازدیاد تعداد خرگوش ها بود</a:t>
            </a: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.</a:t>
            </a:r>
            <a:endParaRPr lang="en-US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 </a:t>
            </a:r>
            <a:r>
              <a:rPr lang="fa-IR" dirty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اعداد طلایی کشف شده توسط این دانشمند را به احترامش اعداد فیبوناچی می نامند. </a:t>
            </a:r>
            <a:endParaRPr lang="en-US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دنباله </a:t>
            </a:r>
            <a:r>
              <a:rPr lang="fa-IR" dirty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فیبوناچی با صفر و یک شروع می شود و هر عدد مجموع دو عدد قبلی می </a:t>
            </a: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باشد</a:t>
            </a:r>
            <a:endParaRPr lang="en-US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 </a:t>
            </a:r>
            <a:r>
              <a:rPr lang="fa-IR" dirty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…377-233-144-89-55-34-21-13-8-5-3-2-1-1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7" name="Oval 6"/>
          <p:cNvSpPr/>
          <p:nvPr/>
        </p:nvSpPr>
        <p:spPr>
          <a:xfrm>
            <a:off x="7104112" y="692696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60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55257" y="908720"/>
            <a:ext cx="5306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تعرفه و محدودیت های واردات و صادرات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35863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145" y="-315416"/>
            <a:ext cx="12227145" cy="78797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5145" y="6309320"/>
            <a:ext cx="1222714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 rtl="1"/>
            <a:r>
              <a:rPr lang="fa-IR" sz="4400" dirty="0">
                <a:solidFill>
                  <a:schemeClr val="bg1"/>
                </a:solidFill>
                <a:cs typeface="B Jalal" panose="00000400000000000000" pitchFamily="2" charset="-78"/>
              </a:rPr>
              <a:t>اعداد فیبوناچی که به اعداد اعجاب انگیز نیز مشهورند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638252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7424"/>
            <a:ext cx="12192000" cy="818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352" y="3522256"/>
            <a:ext cx="22322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dirty="0" smtClean="0">
                <a:solidFill>
                  <a:schemeClr val="bg1"/>
                </a:solidFill>
                <a:cs typeface="B Jalal" panose="00000400000000000000" pitchFamily="2" charset="-78"/>
              </a:rPr>
              <a:t>تعداد </a:t>
            </a:r>
            <a:r>
              <a:rPr lang="fa-IR" sz="2000" dirty="0">
                <a:solidFill>
                  <a:schemeClr val="bg1"/>
                </a:solidFill>
                <a:cs typeface="B Jalal" panose="00000400000000000000" pitchFamily="2" charset="-78"/>
              </a:rPr>
              <a:t>گلبرگ‌های گلها اغلب برابر با یکی از اعداد فیبوناچی است</a:t>
            </a:r>
            <a:r>
              <a:rPr lang="fa-IR" sz="2000" dirty="0" smtClean="0">
                <a:solidFill>
                  <a:schemeClr val="bg1"/>
                </a:solidFill>
                <a:cs typeface="B Jalal" panose="00000400000000000000" pitchFamily="2" charset="-78"/>
              </a:rPr>
              <a:t>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6024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07369" y="5534561"/>
            <a:ext cx="4608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600" dirty="0">
                <a:solidFill>
                  <a:schemeClr val="bg1"/>
                </a:solidFill>
                <a:cs typeface="B Jalal" panose="00000400000000000000" pitchFamily="2" charset="-78"/>
              </a:rPr>
              <a:t>اگر قد خود را بر فاصله عمودی ناف تا نوک انگشتان خود تقسیم کنید، تقریبا عدد 1.618 را بدست می‌آورید.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sz="1600" dirty="0">
                <a:solidFill>
                  <a:schemeClr val="bg1"/>
                </a:solidFill>
                <a:cs typeface="B Jalal" panose="00000400000000000000" pitchFamily="2" charset="-78"/>
              </a:rPr>
              <a:t>با تقسیم طول بازوی خود از نوک انگشت بزرگ تا بالای شانه، بر فاصله نوک انگشت بزرگ تا آرنج خود نیز به این نسبت می‌رسید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pic>
        <p:nvPicPr>
          <p:cNvPr id="2050" name="Picture 2" descr="http://www.goldenmuseum.com/070100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025" y="3615690"/>
            <a:ext cx="284797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251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79543" y="-2238373"/>
            <a:ext cx="9858162" cy="122777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3352" y="3522256"/>
            <a:ext cx="22322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sz="2000" dirty="0">
                <a:solidFill>
                  <a:schemeClr val="bg1"/>
                </a:solidFill>
                <a:cs typeface="B Jalal" panose="00000400000000000000" pitchFamily="2" charset="-78"/>
              </a:rPr>
              <a:t>فاصله حرکت سیاره ها به دور ستارگان و  الکترون به دور </a:t>
            </a:r>
            <a:r>
              <a:rPr lang="fa-IR" sz="2000" dirty="0" smtClean="0">
                <a:solidFill>
                  <a:schemeClr val="bg1"/>
                </a:solidFill>
                <a:cs typeface="B Jalal" panose="00000400000000000000" pitchFamily="2" charset="-78"/>
              </a:rPr>
              <a:t>هسته</a:t>
            </a: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5816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43608"/>
            <a:ext cx="12192000" cy="9144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20116" y="5589240"/>
            <a:ext cx="2232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>
                <a:cs typeface="B Jalal" panose="00000400000000000000" pitchFamily="2" charset="-78"/>
              </a:rPr>
              <a:t>تعداد مارپیچ‌های گل آفتاب‌گردان نیز برابر با یکی از اعداد فیبوناچی است</a:t>
            </a:r>
            <a:r>
              <a:rPr lang="fa-IR" dirty="0" smtClean="0">
                <a:cs typeface="B Jalal" panose="00000400000000000000" pitchFamily="2" charset="-78"/>
              </a:rPr>
              <a:t>.</a:t>
            </a:r>
            <a:endParaRPr lang="fa-IR" dirty="0"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dirty="0"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dirty="0"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dirty="0"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345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054100"/>
          </a:xfrm>
        </p:spPr>
        <p:txBody>
          <a:bodyPr/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0933"/>
            <a:ext cx="1763688" cy="159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11" y="1710933"/>
            <a:ext cx="1793346" cy="1599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pic>
        <p:nvPicPr>
          <p:cNvPr id="2050" name="Picture 2" descr="http://daneshnameh.roshd.ir/mavara/img/daneshnameh_up/5/53/moth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57" y="3409392"/>
            <a:ext cx="2514600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daneshnameh.roshd.ir/mavara/img/daneshnameh_up/f/f7/cd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187" y="1710933"/>
            <a:ext cx="1863198" cy="159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phimatrix.com/dental/guide/image00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3409391"/>
            <a:ext cx="180022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phimatrix.com/dental/guide/image04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084" y="3412649"/>
            <a:ext cx="2752725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olden_ratio0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257" y="4689326"/>
            <a:ext cx="2514600" cy="2018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211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054100"/>
          </a:xfrm>
        </p:spPr>
        <p:txBody>
          <a:bodyPr/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pic>
        <p:nvPicPr>
          <p:cNvPr id="4098" name="Picture 2" descr="http://bohlooli.org/wp-content/uploads/fibonac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1788503"/>
            <a:ext cx="3552494" cy="151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308" y="1788503"/>
            <a:ext cx="3064197" cy="28979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288" y="3501009"/>
            <a:ext cx="1466850" cy="3114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3359" y="3610166"/>
            <a:ext cx="2124075" cy="2152650"/>
          </a:xfrm>
          <a:prstGeom prst="rect">
            <a:avLst/>
          </a:prstGeom>
        </p:spPr>
      </p:pic>
      <p:pic>
        <p:nvPicPr>
          <p:cNvPr id="4100" name="Picture 4" descr="http://jwilson.coe.uga.edu/EMAT6680/Simmons/6690Pictures/pinecone3green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4912904"/>
            <a:ext cx="1600636" cy="156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15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59496" y="256490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Nazanin" panose="020B0604020202020204" charset="-78"/>
              </a:rPr>
              <a:t>نسبت های فیبوناچی: </a:t>
            </a:r>
          </a:p>
          <a:p>
            <a:pPr algn="ctr" rtl="1">
              <a:defRPr/>
            </a:pPr>
            <a:endParaRPr lang="fa-IR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2  Nazanin" panose="020B0604020202020204" charset="-78"/>
            </a:endParaRPr>
          </a:p>
          <a:p>
            <a:pPr algn="ctr" rtl="1">
              <a:defRPr/>
            </a:pPr>
            <a:r>
              <a:rPr lang="en-US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2  Nazanin" panose="020B0604020202020204" charset="-78"/>
              </a:rPr>
              <a:t>|23.6%|38.2%|61.8%|161.8%|261.8%|423.6%|</a:t>
            </a:r>
            <a:endParaRPr lang="fa-IR"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2  Nazanin" panose="020B0604020202020204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53233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49497" y="256490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fa-IR" sz="36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Jalal" panose="00000400000000000000" pitchFamily="2" charset="-78"/>
              </a:rPr>
              <a:t>اعداد فیبوناچی حمایت و مقاومت های پنهان سهم هستند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7104112" y="1412776"/>
            <a:ext cx="3960440" cy="1054100"/>
          </a:xfrm>
        </p:spPr>
        <p:txBody>
          <a:bodyPr/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020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43472" y="208237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fa-IR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Jalal" panose="00000400000000000000" pitchFamily="2" charset="-78"/>
              </a:rPr>
              <a:t>نسبت های فیبوناچی: </a:t>
            </a:r>
          </a:p>
          <a:p>
            <a:pPr algn="ctr" rtl="1">
              <a:defRPr/>
            </a:pPr>
            <a:endParaRPr lang="fa-I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Jalal" panose="00000400000000000000" pitchFamily="2" charset="-78"/>
            </a:endParaRPr>
          </a:p>
          <a:p>
            <a:pPr algn="ctr" rtl="1">
              <a:defRPr/>
            </a:pPr>
            <a:r>
              <a:rPr lang="en-US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B Jalal" panose="00000400000000000000" pitchFamily="2" charset="-78"/>
              </a:rPr>
              <a:t>|23.6%|38.2%|61.8%|161.8%|261.8%|423.6%|</a:t>
            </a:r>
            <a:endParaRPr lang="fa-IR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B Jalal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9556" y="3573017"/>
            <a:ext cx="799288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Jalal" panose="00000400000000000000" pitchFamily="2" charset="-78"/>
              </a:rPr>
              <a:t>سهم در درصد های گفته شده عکس العمل نشان خواهد داد 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6134" y="457202"/>
            <a:ext cx="7704667" cy="10546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75257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9" y="-22405"/>
            <a:ext cx="12172921" cy="81184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16080" y="836712"/>
            <a:ext cx="14253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احساسات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4148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5641" y="1356990"/>
            <a:ext cx="735516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4000" b="1" dirty="0">
                <a:solidFill>
                  <a:srgbClr val="FF0000"/>
                </a:solidFill>
                <a:cs typeface="B Jalal" panose="00000400000000000000" pitchFamily="2" charset="-78"/>
              </a:rPr>
              <a:t>تصحیح </a:t>
            </a:r>
            <a:r>
              <a:rPr lang="fa-IR" sz="40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درصدی از</a:t>
            </a:r>
            <a:r>
              <a:rPr lang="fa-IR" sz="4000" b="1" dirty="0">
                <a:solidFill>
                  <a:srgbClr val="FF0000"/>
                </a:solidFill>
                <a:cs typeface="B Jalal" panose="00000400000000000000" pitchFamily="2" charset="-78"/>
              </a:rPr>
              <a:t> </a:t>
            </a:r>
            <a:r>
              <a:rPr lang="fa-IR" sz="4000" b="1" dirty="0">
                <a:solidFill>
                  <a:srgbClr val="92D050"/>
                </a:solidFill>
                <a:cs typeface="B Jalal" panose="00000400000000000000" pitchFamily="2" charset="-78"/>
              </a:rPr>
              <a:t>رشد </a:t>
            </a:r>
            <a:r>
              <a:rPr lang="fa-IR" sz="40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است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V="1">
            <a:off x="1991544" y="2492896"/>
            <a:ext cx="1872208" cy="237626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 bwMode="auto">
          <a:xfrm>
            <a:off x="3863752" y="2492897"/>
            <a:ext cx="1780390" cy="335415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V="1">
            <a:off x="6888088" y="2679982"/>
            <a:ext cx="1872208" cy="2376264"/>
          </a:xfrm>
          <a:prstGeom prst="straightConnector1">
            <a:avLst/>
          </a:prstGeom>
          <a:ln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8760297" y="2679982"/>
            <a:ext cx="890195" cy="128776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519601" y="226152"/>
            <a:ext cx="7704667" cy="105462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2586981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3" t="11821" r="2164" b="12955"/>
          <a:stretch/>
        </p:blipFill>
        <p:spPr bwMode="auto">
          <a:xfrm>
            <a:off x="2951338" y="1340768"/>
            <a:ext cx="771666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25019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59" t="15224" r="2277" b="12956"/>
          <a:stretch/>
        </p:blipFill>
        <p:spPr bwMode="auto">
          <a:xfrm>
            <a:off x="3215680" y="1792442"/>
            <a:ext cx="7452320" cy="448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3594586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564905"/>
            <a:ext cx="8284140" cy="3093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1784" y="1569277"/>
            <a:ext cx="615245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واکنش به درصد های فیبوناچی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688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2131677"/>
            <a:ext cx="7038599" cy="4191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00057" y="1364544"/>
            <a:ext cx="343819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واکنش به 38.2%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40329180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499" y="2017719"/>
            <a:ext cx="7138499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601465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20658" y="1366047"/>
            <a:ext cx="237626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واکنش به 50%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35" y="2211593"/>
            <a:ext cx="6941862" cy="40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22767884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612" y="1916833"/>
            <a:ext cx="6813188" cy="4439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748091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88089" y="1391186"/>
            <a:ext cx="331677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8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واکنش به 61.8%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977" y="2027476"/>
            <a:ext cx="7130657" cy="403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3573797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79776" y="1425550"/>
            <a:ext cx="60486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b="1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عبور از 61.8%</a:t>
            </a:r>
          </a:p>
          <a:p>
            <a:pPr algn="r" rtl="1"/>
            <a:r>
              <a:rPr lang="fa-IR" b="1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روند قبلی اقتدار خود را ندارد !!!  </a:t>
            </a:r>
          </a:p>
          <a:p>
            <a:pPr algn="r" rtl="1"/>
            <a:r>
              <a:rPr lang="fa-IR" b="1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باید منتظر دو قلو کف و یا حمایت و مقاومتی دیگر گشت.....</a:t>
            </a:r>
            <a:endParaRPr lang="fa-IR" b="1" dirty="0">
              <a:solidFill>
                <a:schemeClr val="bg1">
                  <a:lumMod val="50000"/>
                </a:schemeClr>
              </a:solidFill>
              <a:cs typeface="B Jalal" panose="00000400000000000000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370" y="2492896"/>
            <a:ext cx="6901517" cy="4012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09638"/>
          </a:xfrm>
        </p:spPr>
        <p:txBody>
          <a:bodyPr>
            <a:normAutofit/>
          </a:bodyPr>
          <a:lstStyle/>
          <a:p>
            <a:pPr algn="ctr"/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3380700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itle 1"/>
          <p:cNvSpPr>
            <a:spLocks noGrp="1"/>
          </p:cNvSpPr>
          <p:nvPr>
            <p:ph type="title" idx="4294967295"/>
          </p:nvPr>
        </p:nvSpPr>
        <p:spPr>
          <a:xfrm>
            <a:off x="2967195" y="476672"/>
            <a:ext cx="6865937" cy="1981200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sz="2800" dirty="0" smtClean="0">
                <a:cs typeface="B Jalal" panose="00000400000000000000" pitchFamily="2" charset="-78"/>
              </a:rPr>
              <a:t>همه چیز</a:t>
            </a:r>
          </a:p>
        </p:txBody>
      </p:sp>
      <p:sp>
        <p:nvSpPr>
          <p:cNvPr id="12295" name="TextBox 5"/>
          <p:cNvSpPr txBox="1">
            <a:spLocks noChangeArrowheads="1"/>
          </p:cNvSpPr>
          <p:nvPr/>
        </p:nvSpPr>
        <p:spPr bwMode="auto">
          <a:xfrm>
            <a:off x="4223792" y="2209800"/>
            <a:ext cx="560600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عوامل سیاسی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تغییرات قیمت های جهانی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رخداد های مهم داخلی و خارجی تاثیر گذار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خبر های خوب  و بد شرکت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شایعات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هیجانات (روان و فکر افراد)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عوامل پشت پرده و ناشناخته</a:t>
            </a:r>
          </a:p>
          <a:p>
            <a:pPr algn="r" rtl="1" eaLnBrk="1" hangingPunct="1"/>
            <a:endParaRPr lang="fa-IR" sz="20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6164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fa-IR" sz="4800" dirty="0"/>
              <a:t>داستان فیبوناچی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t="13970" r="6530" b="12776"/>
          <a:stretch/>
        </p:blipFill>
        <p:spPr bwMode="auto">
          <a:xfrm>
            <a:off x="1524001" y="1196752"/>
            <a:ext cx="9144000" cy="566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 bwMode="auto">
          <a:xfrm>
            <a:off x="4439816" y="4437112"/>
            <a:ext cx="648072" cy="67038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5262637" y="5442688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 bwMode="auto">
          <a:xfrm>
            <a:off x="4871864" y="3682296"/>
            <a:ext cx="576064" cy="682808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 bwMode="auto">
          <a:xfrm flipH="1" flipV="1">
            <a:off x="5621799" y="4772304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5774199" y="4365104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 bwMode="auto">
          <a:xfrm flipH="1" flipV="1">
            <a:off x="6188244" y="3967792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248128" y="1052737"/>
            <a:ext cx="51982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6000" dirty="0">
                <a:solidFill>
                  <a:srgbClr val="FF0000"/>
                </a:solidFill>
                <a:cs typeface="B Jalal" panose="00000400000000000000" pitchFamily="2" charset="-78"/>
              </a:rPr>
              <a:t>؟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H="1">
            <a:off x="6800380" y="1720906"/>
            <a:ext cx="1239836" cy="0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 bwMode="auto">
          <a:xfrm>
            <a:off x="6548816" y="3140968"/>
            <a:ext cx="871482" cy="746432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7409061" y="4772304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 bwMode="auto">
          <a:xfrm flipH="1" flipV="1">
            <a:off x="7626171" y="4374992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 bwMode="auto">
          <a:xfrm flipH="1" flipV="1">
            <a:off x="8186157" y="4310608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 bwMode="auto">
          <a:xfrm flipH="1" flipV="1">
            <a:off x="8490098" y="3490088"/>
            <a:ext cx="828090" cy="794624"/>
          </a:xfrm>
          <a:prstGeom prst="straightConnector1">
            <a:avLst/>
          </a:prstGeom>
          <a:ln>
            <a:solidFill>
              <a:srgbClr val="FFFF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248128" y="2068400"/>
            <a:ext cx="237626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r" rtl="1"/>
            <a:r>
              <a:rPr lang="fa-IR" sz="2400" b="1" dirty="0">
                <a:solidFill>
                  <a:srgbClr val="FF0000"/>
                </a:solidFill>
                <a:cs typeface="B Jalal" panose="00000400000000000000" pitchFamily="2" charset="-78"/>
              </a:rPr>
              <a:t>و این داستان ادامه دارد....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11625" y="1340769"/>
            <a:ext cx="3738265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b="1" u="sng" dirty="0">
                <a:solidFill>
                  <a:srgbClr val="FF0000"/>
                </a:solidFill>
                <a:cs typeface="2  Titr" pitchFamily="2" charset="-78"/>
              </a:rPr>
              <a:t>هیجان یا خط ترمز... !!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91544" y="2299232"/>
            <a:ext cx="230425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b="1" dirty="0">
                <a:solidFill>
                  <a:schemeClr val="accent1">
                    <a:lumMod val="60000"/>
                    <a:lumOff val="40000"/>
                  </a:schemeClr>
                </a:solidFill>
                <a:cs typeface="B Jalal" panose="00000400000000000000" pitchFamily="2" charset="-78"/>
              </a:rPr>
              <a:t>فاسمین......</a:t>
            </a:r>
          </a:p>
        </p:txBody>
      </p:sp>
      <p:cxnSp>
        <p:nvCxnSpPr>
          <p:cNvPr id="7168" name="Straight Arrow Connector 7167"/>
          <p:cNvCxnSpPr/>
          <p:nvPr/>
        </p:nvCxnSpPr>
        <p:spPr bwMode="auto">
          <a:xfrm>
            <a:off x="3143672" y="4437112"/>
            <a:ext cx="1296144" cy="216024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arrow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169" name="TextBox 7168"/>
          <p:cNvSpPr txBox="1"/>
          <p:nvPr/>
        </p:nvSpPr>
        <p:spPr>
          <a:xfrm>
            <a:off x="1703512" y="4284712"/>
            <a:ext cx="122413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b="1" dirty="0" smtClean="0">
                <a:solidFill>
                  <a:srgbClr val="FF0000"/>
                </a:solidFill>
                <a:cs typeface="B Jalal" panose="00000400000000000000" pitchFamily="2" charset="-78"/>
              </a:rPr>
              <a:t>نزول....!!</a:t>
            </a:r>
            <a:endParaRPr lang="fa-IR" b="1" dirty="0">
              <a:solidFill>
                <a:srgbClr val="FF0000"/>
              </a:solidFill>
              <a:cs typeface="B Jalal" panose="00000400000000000000" pitchFamily="2" charset="-78"/>
            </a:endParaRPr>
          </a:p>
        </p:txBody>
      </p:sp>
      <p:sp>
        <p:nvSpPr>
          <p:cNvPr id="3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0" y="0"/>
            <a:ext cx="9144000" cy="119675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1824349" y="162220"/>
            <a:ext cx="7704667" cy="9088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 فاسمین</a:t>
            </a:r>
          </a:p>
        </p:txBody>
      </p:sp>
    </p:spTree>
    <p:extLst>
      <p:ext uri="{BB962C8B-B14F-4D97-AF65-F5344CB8AC3E}">
        <p14:creationId xmlns:p14="http://schemas.microsoft.com/office/powerpoint/2010/main" val="1828912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  <p:bldP spid="26" grpId="0"/>
      <p:bldP spid="716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fa-IR" sz="4400" dirty="0"/>
              <a:t>نظر شما چیست؟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2" b="13800"/>
          <a:stretch/>
        </p:blipFill>
        <p:spPr bwMode="auto">
          <a:xfrm>
            <a:off x="1524000" y="940988"/>
            <a:ext cx="9144000" cy="581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4799856" y="4149080"/>
            <a:ext cx="720080" cy="7200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6240016" y="4509120"/>
            <a:ext cx="720080" cy="7200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7608168" y="3487621"/>
            <a:ext cx="720080" cy="7200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027099" y="4725144"/>
            <a:ext cx="720080" cy="7200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8414726" y="4033868"/>
            <a:ext cx="720080" cy="7200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8747179" y="2767541"/>
            <a:ext cx="720080" cy="72008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01569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1609725"/>
            <a:ext cx="7704137" cy="5238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کاربرد فیبوناچی در کنار روند و حمایت و مقاومت ها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70" y="2242805"/>
            <a:ext cx="7104789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6134" y="457201"/>
            <a:ext cx="7704667" cy="9088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4264649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1495425"/>
            <a:ext cx="7704137" cy="508000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فیبوناچی در کنار روند و حمایت و مقاومت ها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785" y="2060849"/>
            <a:ext cx="7255889" cy="4118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6134" y="457201"/>
            <a:ext cx="7704667" cy="9088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81750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7716838" y="1395413"/>
            <a:ext cx="4475162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فیبوناچی در کنار روند و حمایت و مقاومت ها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2087246"/>
            <a:ext cx="7541913" cy="428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6134" y="457201"/>
            <a:ext cx="7704667" cy="9088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966414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8293100" y="1196975"/>
            <a:ext cx="3898900" cy="379413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فیبوناچی در کنار روند و حمایت و مقاومت ها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844824"/>
            <a:ext cx="7560840" cy="429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6134" y="457201"/>
            <a:ext cx="7704667" cy="9088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5400" dirty="0">
                <a:cs typeface="B Jalal" panose="00000400000000000000" pitchFamily="2" charset="-78"/>
              </a:rPr>
              <a:t>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19792278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663575"/>
          </a:xfrm>
        </p:spPr>
        <p:txBody>
          <a:bodyPr/>
          <a:lstStyle/>
          <a:p>
            <a:pPr algn="ctr" rtl="1"/>
            <a:r>
              <a:rPr lang="fa-IR" sz="1800" dirty="0">
                <a:cs typeface="B Jalal" panose="00000400000000000000" pitchFamily="2" charset="-78"/>
              </a:rPr>
              <a:t>دیگر ابزار های فیبوناچی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945" y="2420888"/>
            <a:ext cx="6732932" cy="406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71664" y="1644708"/>
            <a:ext cx="72858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dirty="0">
                <a:cs typeface="B Jalal" panose="00000400000000000000" pitchFamily="2" charset="-78"/>
              </a:rPr>
              <a:t>F</a:t>
            </a:r>
            <a:r>
              <a:rPr lang="en-US" dirty="0" smtClean="0">
                <a:cs typeface="B Jalal" panose="00000400000000000000" pitchFamily="2" charset="-78"/>
              </a:rPr>
              <a:t>ibonacci extension</a:t>
            </a:r>
            <a:r>
              <a:rPr lang="fa-IR" dirty="0" smtClean="0">
                <a:cs typeface="B Jalal" panose="00000400000000000000" pitchFamily="2" charset="-78"/>
              </a:rPr>
              <a:t>: به عنوان خطوط حمایتی مقاومتی در مسیر حرکت در کنار سایر خطوط حمایتی مقاومتی نقش ایفا می کند.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5751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5238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دیگر ابزار های فیبوناچی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52176" y="1337366"/>
            <a:ext cx="68205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dirty="0" err="1">
                <a:cs typeface="B Jalal" panose="00000400000000000000" pitchFamily="2" charset="-78"/>
              </a:rPr>
              <a:t>fibonacci</a:t>
            </a:r>
            <a:r>
              <a:rPr lang="en-US" dirty="0">
                <a:cs typeface="B Jalal" panose="00000400000000000000" pitchFamily="2" charset="-78"/>
              </a:rPr>
              <a:t> </a:t>
            </a:r>
            <a:r>
              <a:rPr lang="en-US" dirty="0" smtClean="0">
                <a:cs typeface="B Jalal" panose="00000400000000000000" pitchFamily="2" charset="-78"/>
              </a:rPr>
              <a:t>extension</a:t>
            </a:r>
            <a:r>
              <a:rPr lang="fa-IR" dirty="0" smtClean="0">
                <a:cs typeface="B Jalal" panose="00000400000000000000" pitchFamily="2" charset="-78"/>
              </a:rPr>
              <a:t>: به عنوان خطوط حمایتی مقاومتی در مسیر حرکت در کنار سایر خطوط حمایتی مقاومتی نقش ایفا می کند.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672" y="2060848"/>
            <a:ext cx="77155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841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دیگر ابزار های فیبوناچی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3792" y="1356619"/>
            <a:ext cx="634718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dirty="0" err="1">
                <a:cs typeface="B Jalal" panose="00000400000000000000" pitchFamily="2" charset="-78"/>
              </a:rPr>
              <a:t>fibonacci</a:t>
            </a:r>
            <a:r>
              <a:rPr lang="en-US" dirty="0">
                <a:cs typeface="B Jalal" panose="00000400000000000000" pitchFamily="2" charset="-78"/>
              </a:rPr>
              <a:t> </a:t>
            </a:r>
            <a:r>
              <a:rPr lang="en-US" dirty="0" smtClean="0">
                <a:cs typeface="B Jalal" panose="00000400000000000000" pitchFamily="2" charset="-78"/>
              </a:rPr>
              <a:t>fan</a:t>
            </a:r>
            <a:r>
              <a:rPr lang="fa-IR" dirty="0" smtClean="0">
                <a:cs typeface="B Jalal" panose="00000400000000000000" pitchFamily="2" charset="-78"/>
              </a:rPr>
              <a:t>: به عنوان خطوط حمایتی مقاومتی در مسیر حرکت در کنار سایر خطوط حمایتی مقاومتی نقش ایفا می کند.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156" y="2132856"/>
            <a:ext cx="7183756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3716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1664" y="1126486"/>
            <a:ext cx="73578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dirty="0" err="1">
                <a:cs typeface="B Jalal" panose="00000400000000000000" pitchFamily="2" charset="-78"/>
              </a:rPr>
              <a:t>fibonacci</a:t>
            </a:r>
            <a:r>
              <a:rPr lang="en-US" dirty="0">
                <a:cs typeface="B Jalal" panose="00000400000000000000" pitchFamily="2" charset="-78"/>
              </a:rPr>
              <a:t> </a:t>
            </a:r>
            <a:r>
              <a:rPr lang="en-US" dirty="0" smtClean="0">
                <a:cs typeface="B Jalal" panose="00000400000000000000" pitchFamily="2" charset="-78"/>
              </a:rPr>
              <a:t>fan</a:t>
            </a:r>
            <a:r>
              <a:rPr lang="fa-IR" dirty="0" smtClean="0">
                <a:cs typeface="B Jalal" panose="00000400000000000000" pitchFamily="2" charset="-78"/>
              </a:rPr>
              <a:t>: به عنوان خطوط حمایتی مقاومتی در مسیر حرکت در کنار سایر خطوط حمایتی مقاومتی نقش ایفا می کند.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t="9599" r="7447" b="5219"/>
          <a:stretch/>
        </p:blipFill>
        <p:spPr bwMode="auto">
          <a:xfrm>
            <a:off x="3071664" y="2170979"/>
            <a:ext cx="7213796" cy="4113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دیگر ابزار های 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2019407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3405347" y="1699437"/>
            <a:ext cx="7705725" cy="1295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Jalal" panose="00000400000000000000" pitchFamily="2" charset="-78"/>
              </a:rPr>
              <a:t>راه حل شما چیست ؟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4452714" y="1124744"/>
            <a:ext cx="6491807" cy="563562"/>
          </a:xfrm>
        </p:spPr>
        <p:txBody>
          <a:bodyPr>
            <a:noAutofit/>
          </a:bodyPr>
          <a:lstStyle/>
          <a:p>
            <a:pPr algn="r"/>
            <a:r>
              <a:rPr lang="fa-IR" sz="2800" dirty="0">
                <a:cs typeface="B Jalal" panose="00000400000000000000" pitchFamily="2" charset="-78"/>
              </a:rPr>
              <a:t>پیش بینی رتبه یک دانش آموز در کنکور سراسری</a:t>
            </a:r>
          </a:p>
        </p:txBody>
      </p:sp>
      <p:pic>
        <p:nvPicPr>
          <p:cNvPr id="1026" name="Picture 2" descr="http://www.irinn.ir/sitefiles/13920307/%D8%B9%D9%84%D9%85%DB%8C/%D8%B3%D8%A7%D8%B2%D9%85%D8%A7%D9%86%20%D8%B3%D9%86%D8%AC%D8%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88" y="4696565"/>
            <a:ext cx="2901830" cy="1959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kanoon.ir/FileRepository/ImageUpload/13900804_634552322156784807_1653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79" y="2564904"/>
            <a:ext cx="2901830" cy="21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malardiha.com/images/newspost_images/55_1276237903_%D8%A8%D9%88%D8%B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" y="2564337"/>
            <a:ext cx="1404375" cy="187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904" y="4581128"/>
            <a:ext cx="1412268" cy="1959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8229" y="2589633"/>
            <a:ext cx="5168590" cy="18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3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8" y="1120631"/>
            <a:ext cx="720509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dirty="0" smtClean="0">
                <a:cs typeface="B Jalal" panose="00000400000000000000" pitchFamily="2" charset="-78"/>
              </a:rPr>
              <a:t>Fibonacci Arc</a:t>
            </a:r>
            <a:r>
              <a:rPr lang="fa-IR" dirty="0" smtClean="0">
                <a:cs typeface="B Jalal" panose="00000400000000000000" pitchFamily="2" charset="-78"/>
              </a:rPr>
              <a:t>: به عنوان خطوط حمایتی مقاومتی در مسیر حرکت در کنار سایر خطوط حمایتی مقاومتی نقش ایفا می کند.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67" b="4403"/>
          <a:stretch/>
        </p:blipFill>
        <p:spPr bwMode="auto">
          <a:xfrm>
            <a:off x="2927648" y="1772817"/>
            <a:ext cx="7565890" cy="430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280988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دیگر ابزار های 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2219650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9" y="1219801"/>
            <a:ext cx="699777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فیبوناچی خطوط بسیاری در اختیار شما قرار می دهد که از آنها به همراه سایر خطوط حمایت ها و مقاومت های مهم سهم را پیدا خواهید کرد.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147" name="Picture 3" descr="C:\Users\Ali\Desktop\saupload_cyp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 b="25159"/>
          <a:stretch/>
        </p:blipFill>
        <p:spPr bwMode="auto">
          <a:xfrm>
            <a:off x="2848378" y="1988840"/>
            <a:ext cx="7487503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دیگر ابزار های 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352001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9" y="1219800"/>
            <a:ext cx="69977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تفاوت این دو عکس چیست ؟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تمرین فیبوناچی</a:t>
            </a:r>
          </a:p>
        </p:txBody>
      </p:sp>
      <p:pic>
        <p:nvPicPr>
          <p:cNvPr id="1026" name="Picture 2" descr="http://i.investopedia.com/inv/articles/site/Fibonacci-Retracement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4" b="6708"/>
          <a:stretch/>
        </p:blipFill>
        <p:spPr bwMode="auto">
          <a:xfrm>
            <a:off x="3624466" y="1965302"/>
            <a:ext cx="4919807" cy="237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.investopedia.com/inv/articles/site/Fibonacci-Retracement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49" b="4854"/>
          <a:stretch/>
        </p:blipFill>
        <p:spPr bwMode="auto">
          <a:xfrm>
            <a:off x="3624466" y="4423624"/>
            <a:ext cx="4972209" cy="238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2937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9" y="1219800"/>
            <a:ext cx="69977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به نظر شما کشیدن فیبوناچی برای موج های کوتاه بهتر است یا بلند ؟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تمرین فیبوناچی</a:t>
            </a:r>
          </a:p>
        </p:txBody>
      </p:sp>
    </p:spTree>
    <p:extLst>
      <p:ext uri="{BB962C8B-B14F-4D97-AF65-F5344CB8AC3E}">
        <p14:creationId xmlns:p14="http://schemas.microsoft.com/office/powerpoint/2010/main" val="21252057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9" y="1219800"/>
            <a:ext cx="69977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به نظر شما کشیدن فیبواچی برای موج های کوتاه بهتر است یا بلند ؟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تمرین فیبوناچی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9" y="3573016"/>
            <a:ext cx="973587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31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87689" y="1219800"/>
            <a:ext cx="69977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آیا می توان به فیبوناچی به تنهایی اکتفا کرد ؟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9445625" y="457200"/>
            <a:ext cx="2746375" cy="663575"/>
          </a:xfrm>
        </p:spPr>
        <p:txBody>
          <a:bodyPr/>
          <a:lstStyle/>
          <a:p>
            <a:r>
              <a:rPr lang="fa-IR" sz="1800" dirty="0">
                <a:cs typeface="B Jalal" panose="00000400000000000000" pitchFamily="2" charset="-78"/>
              </a:rPr>
              <a:t>تمرین فیبوناچی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489" y="3573016"/>
            <a:ext cx="9735875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727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410" y="-459432"/>
            <a:ext cx="12216410" cy="7635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1424" y="5057110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الگو های قیمتی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77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5537968" y="471087"/>
            <a:ext cx="4716463" cy="1054100"/>
          </a:xfrm>
        </p:spPr>
        <p:txBody>
          <a:bodyPr/>
          <a:lstStyle/>
          <a:p>
            <a:pPr algn="r" rtl="1"/>
            <a:r>
              <a:rPr lang="fa-IR" sz="5400" dirty="0" smtClean="0"/>
              <a:t>الگو های قیمتی</a:t>
            </a:r>
            <a:endParaRPr lang="fa-IR" sz="5400" dirty="0">
              <a:cs typeface="B Jalal" panose="00000400000000000000" pitchFamily="2" charset="-78"/>
            </a:endParaRP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61928" y="1642641"/>
            <a:ext cx="78488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الگو قیمتی چیست ؟</a:t>
            </a:r>
            <a:endParaRPr lang="fa-IR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دو نوع الگوی قیمتی 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الگو های برگشتی</a:t>
            </a:r>
            <a:endParaRPr lang="fa-IR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  <a:p>
            <a:pPr marL="742950" lvl="1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solidFill>
                  <a:srgbClr val="333333"/>
                </a:solidFill>
                <a:latin typeface="Tahoma" panose="020B0604030504040204" pitchFamily="34" charset="0"/>
                <a:cs typeface="B Jalal" panose="00000400000000000000" pitchFamily="2" charset="-78"/>
              </a:rPr>
              <a:t>الگوی سروشانه</a:t>
            </a:r>
            <a:r>
              <a:rPr lang="fa-IR" dirty="0">
                <a:cs typeface="B Jalal" panose="00000400000000000000" pitchFamily="2" charset="-78"/>
              </a:rPr>
              <a:t> </a:t>
            </a:r>
            <a:r>
              <a:rPr lang="fa-IR" dirty="0" smtClean="0">
                <a:cs typeface="B Jalal" panose="00000400000000000000" pitchFamily="2" charset="-78"/>
              </a:rPr>
              <a:t>و نکات آن</a:t>
            </a:r>
          </a:p>
          <a:p>
            <a:pPr marL="742950" lvl="1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الگو دو قلو</a:t>
            </a:r>
          </a:p>
          <a:p>
            <a:pPr marL="742950" lvl="1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الگو سه قلو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الگو ادامه دهنده</a:t>
            </a:r>
          </a:p>
          <a:p>
            <a:pPr marL="742950" lvl="1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مثلث ها</a:t>
            </a:r>
          </a:p>
          <a:p>
            <a:pPr marL="742950" lvl="1" indent="-285750" algn="just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کنج ها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endParaRPr lang="fa-IR" dirty="0" smtClean="0">
              <a:solidFill>
                <a:srgbClr val="333333"/>
              </a:solidFill>
              <a:latin typeface="Tahoma" panose="020B0604030504040204" pitchFamily="34" charset="0"/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14304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1919537" y="38100"/>
            <a:ext cx="10272464" cy="1981200"/>
          </a:xfrm>
        </p:spPr>
        <p:txBody>
          <a:bodyPr/>
          <a:lstStyle/>
          <a:p>
            <a:pPr algn="ctr" rtl="1"/>
            <a:r>
              <a:rPr lang="fa-IR" sz="4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الگو ها-</a:t>
            </a:r>
            <a:r>
              <a:rPr lang="en-US" sz="4400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Patterns</a:t>
            </a:r>
            <a:endParaRPr lang="fa-IR" sz="4400" dirty="0">
              <a:solidFill>
                <a:schemeClr val="bg1">
                  <a:lumMod val="50000"/>
                </a:schemeClr>
              </a:solidFill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71864" y="1412776"/>
            <a:ext cx="547260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4800" dirty="0">
                <a:solidFill>
                  <a:srgbClr val="FF0000"/>
                </a:solidFill>
                <a:cs typeface="B Jalal" panose="00000400000000000000" pitchFamily="2" charset="-78"/>
              </a:rPr>
              <a:t>الگو های برگشتی:</a:t>
            </a:r>
          </a:p>
          <a:p>
            <a:pPr algn="r" rtl="1"/>
            <a:r>
              <a:rPr lang="fa-IR" sz="2000" dirty="0">
                <a:cs typeface="B Jalal" panose="00000400000000000000" pitchFamily="2" charset="-78"/>
              </a:rPr>
              <a:t>روند پس از استراحتی در بازار رنج با شکل دادن این الگوها جهت روند حرکتی خود را تغییر خواهد داد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5591" y="4365105"/>
            <a:ext cx="547260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4800" dirty="0">
                <a:solidFill>
                  <a:srgbClr val="FFC000"/>
                </a:solidFill>
                <a:cs typeface="B Jalal" panose="00000400000000000000" pitchFamily="2" charset="-78"/>
              </a:rPr>
              <a:t>الگو های ادامه دهنده:</a:t>
            </a:r>
          </a:p>
          <a:p>
            <a:pPr algn="r" rtl="1"/>
            <a:r>
              <a:rPr lang="fa-IR" dirty="0">
                <a:cs typeface="B Jalal" panose="00000400000000000000" pitchFamily="2" charset="-78"/>
              </a:rPr>
              <a:t>روند پس از استراحتی در بازار رنج با شکل دادن این الگوها </a:t>
            </a:r>
            <a:r>
              <a:rPr lang="fa-IR" dirty="0" smtClean="0">
                <a:cs typeface="B Jalal" panose="00000400000000000000" pitchFamily="2" charset="-78"/>
              </a:rPr>
              <a:t>به روند صعودی و یا نزولی قبلی خود ادامه خواهد داد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856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55675"/>
          </a:xfrm>
        </p:spPr>
        <p:txBody>
          <a:bodyPr/>
          <a:lstStyle/>
          <a:p>
            <a:pPr algn="ctr" rtl="1"/>
            <a:r>
              <a:rPr lang="fa-IR" sz="4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Patterns</a:t>
            </a:r>
            <a:endParaRPr lang="fa-IR" sz="4400" dirty="0">
              <a:solidFill>
                <a:schemeClr val="tx1">
                  <a:lumMod val="95000"/>
                  <a:lumOff val="5000"/>
                </a:schemeClr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1728476"/>
            <a:ext cx="6882629" cy="4473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31704" y="6211670"/>
            <a:ext cx="41764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600" b="1" dirty="0">
                <a:solidFill>
                  <a:srgbClr val="FF0000"/>
                </a:solidFill>
                <a:cs typeface="B Jalal" panose="00000400000000000000" pitchFamily="2" charset="-78"/>
              </a:rPr>
              <a:t>الگو های برگشتی</a:t>
            </a:r>
          </a:p>
        </p:txBody>
      </p:sp>
    </p:spTree>
    <p:extLst>
      <p:ext uri="{BB962C8B-B14F-4D97-AF65-F5344CB8AC3E}">
        <p14:creationId xmlns:p14="http://schemas.microsoft.com/office/powerpoint/2010/main" val="2341590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486275" y="1804988"/>
            <a:ext cx="6938317" cy="12954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Jalal" panose="00000400000000000000" pitchFamily="2" charset="-78"/>
              </a:rPr>
              <a:t>راه حل تحلیلگر بنیادی !</a:t>
            </a:r>
          </a:p>
        </p:txBody>
      </p:sp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4486275" y="1124744"/>
            <a:ext cx="6913165" cy="563562"/>
          </a:xfrm>
        </p:spPr>
        <p:txBody>
          <a:bodyPr>
            <a:noAutofit/>
          </a:bodyPr>
          <a:lstStyle/>
          <a:p>
            <a:pPr algn="r"/>
            <a:r>
              <a:rPr lang="fa-IR" sz="2800" dirty="0">
                <a:cs typeface="B Jalal" panose="00000400000000000000" pitchFamily="2" charset="-78"/>
              </a:rPr>
              <a:t>پیش بینی رتبه یک دانش آموز در کنکور سراسری</a:t>
            </a:r>
          </a:p>
        </p:txBody>
      </p:sp>
      <p:pic>
        <p:nvPicPr>
          <p:cNvPr id="2050" name="Picture 2" descr="http://www.kanoon.ir/FileRepository/ImageUpload/45646546/%D8%AF%D9%81%D8%AA%D8%B1%20%D8%A8%D8%B1%D9%86%D8%A7%D9%85%D9%87%E2%80%8C%D8%B1%D9%8A%D8%B2%D9%8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2564904"/>
            <a:ext cx="2376264" cy="3300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32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13" y="-603448"/>
            <a:ext cx="12193513" cy="8120880"/>
          </a:xfrm>
          <a:prstGeom prst="rect">
            <a:avLst/>
          </a:prstGeom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28248" y="1340768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الگو های برگشتی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106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739775"/>
          </a:xfrm>
        </p:spPr>
        <p:txBody>
          <a:bodyPr/>
          <a:lstStyle/>
          <a:p>
            <a:pPr algn="ctr"/>
            <a:r>
              <a:rPr lang="fa-IR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47528" y="1283569"/>
            <a:ext cx="84969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الگو سروشانه یکی از مهمترین الگو های برگشتی برای قیمت می باشد</a:t>
            </a:r>
          </a:p>
          <a:p>
            <a:pPr algn="r" rtl="1"/>
            <a:r>
              <a:rPr lang="fa-IR" sz="2400" dirty="0">
                <a:cs typeface="B Jalal" panose="00000400000000000000" pitchFamily="2" charset="-78"/>
              </a:rPr>
              <a:t>  </a:t>
            </a:r>
            <a:r>
              <a:rPr lang="fa-IR" sz="1400" dirty="0">
                <a:cs typeface="B Jalal" panose="00000400000000000000" pitchFamily="2" charset="-78"/>
              </a:rPr>
              <a:t>(برخی اوقات به عنوان الگو ادامه دهنده)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420889"/>
            <a:ext cx="6395544" cy="368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62822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357188"/>
            <a:ext cx="7704137" cy="839787"/>
          </a:xfrm>
        </p:spPr>
        <p:txBody>
          <a:bodyPr/>
          <a:lstStyle/>
          <a:p>
            <a:pPr algn="ctr" rtl="1"/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91744" y="1732503"/>
            <a:ext cx="648072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3200" dirty="0">
                <a:cs typeface="B Jalal" panose="00000400000000000000" pitchFamily="2" charset="-78"/>
              </a:rPr>
              <a:t>شکل های مختلف سر و شانه سقف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C"/>
              </a:clrFrom>
              <a:clrTo>
                <a:srgbClr val="FEFEFC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31" y="3573014"/>
            <a:ext cx="2348983" cy="264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72" y="3577877"/>
            <a:ext cx="2295095" cy="2649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3561987"/>
            <a:ext cx="2293418" cy="264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436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668338"/>
          </a:xfrm>
        </p:spPr>
        <p:txBody>
          <a:bodyPr/>
          <a:lstStyle/>
          <a:p>
            <a:pPr algn="ctr"/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15480" y="2276873"/>
            <a:ext cx="8828358" cy="31393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حجم معاملات در این الگو که با شانه چپ شروع و به شانه سقف راست ختم می شود کاهش میابد.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در هنگام شکستن خط گردن حجم معاملات زیاد خواهد شد.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dirty="0">
                <a:cs typeface="B Jalal" panose="00000400000000000000" pitchFamily="2" charset="-78"/>
              </a:rPr>
              <a:t>اکثر اوقات شیب مثبت است که تناقض با حجم معاملات دارد ولی شیب صفر و منفی نیز محتمل </a:t>
            </a:r>
            <a:r>
              <a:rPr lang="fa-IR" dirty="0" smtClean="0">
                <a:cs typeface="B Jalal" panose="00000400000000000000" pitchFamily="2" charset="-78"/>
              </a:rPr>
              <a:t>است (واگرایی بین حجم معاملات و روند)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معمولا پس از شکست خط گردن یک حرکت برگشتی به خط گردن خواهیم داشت و سپس ریزش رخ خواهد داد (در صورتی که حجم معاملات در هنگام شکست بسیار بالا باشد امکان دارد برگشت رخ ندهد)</a:t>
            </a:r>
            <a:endParaRPr lang="en-US" dirty="0" smtClean="0">
              <a:cs typeface="B Jalal" panose="00000400000000000000" pitchFamily="2" charset="-78"/>
            </a:endParaRPr>
          </a:p>
          <a:p>
            <a:pPr marL="457200" indent="-457200" algn="r" rtl="1">
              <a:buFont typeface="+mj-lt"/>
              <a:buAutoNum type="arabicPeriod"/>
            </a:pPr>
            <a:r>
              <a:rPr lang="fa-IR" dirty="0">
                <a:cs typeface="B Jalal" panose="00000400000000000000" pitchFamily="2" charset="-78"/>
              </a:rPr>
              <a:t>نزولی بودن شیب خط گردن در سر و شانه سقف نشانه ضعیف بودن بازار است و در نتیجه امکان تشکیل یک شانه راست کوچک وجود دارد</a:t>
            </a:r>
          </a:p>
          <a:p>
            <a:pPr marL="457200" indent="-457200" algn="r" rtl="1">
              <a:buFont typeface="+mj-lt"/>
              <a:buAutoNum type="arabicPeriod"/>
            </a:pPr>
            <a:endParaRPr lang="fa-IR" dirty="0" smtClean="0">
              <a:cs typeface="B Jalal" panose="00000400000000000000" pitchFamily="2" charset="-78"/>
            </a:endParaRPr>
          </a:p>
          <a:p>
            <a:pPr marL="457200" indent="-457200" algn="r" rtl="1">
              <a:buFont typeface="+mj-lt"/>
              <a:buAutoNum type="arabicPeriod"/>
            </a:pPr>
            <a:endParaRPr lang="fa-IR" dirty="0" smtClean="0">
              <a:cs typeface="B Jalal" panose="00000400000000000000" pitchFamily="2" charset="-78"/>
            </a:endParaRPr>
          </a:p>
          <a:p>
            <a:pPr marL="457200" indent="-457200" algn="r" rtl="1">
              <a:buFont typeface="+mj-lt"/>
              <a:buAutoNum type="arabicPeriod"/>
            </a:pP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1784" y="1700808"/>
            <a:ext cx="58326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در الگو سر و شانه  سقف به موارد زیر توجه کنید: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45869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7" y="1484785"/>
            <a:ext cx="6974243" cy="5032049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668338"/>
          </a:xfrm>
        </p:spPr>
        <p:txBody>
          <a:bodyPr/>
          <a:lstStyle/>
          <a:p>
            <a:pPr algn="ctr"/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5159896" y="2420888"/>
            <a:ext cx="3888432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55840" y="5229200"/>
            <a:ext cx="4032448" cy="792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431704" y="177281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شپترو-هفتگی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93680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9506" y="1772816"/>
            <a:ext cx="7571337" cy="4248472"/>
          </a:xfrm>
          <a:prstGeom prst="rect">
            <a:avLst/>
          </a:prstGeom>
        </p:spPr>
      </p:pic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668338"/>
          </a:xfrm>
        </p:spPr>
        <p:txBody>
          <a:bodyPr/>
          <a:lstStyle/>
          <a:p>
            <a:pPr algn="ctr"/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719736" y="3140968"/>
            <a:ext cx="3888432" cy="2880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47728" y="5054793"/>
            <a:ext cx="4032448" cy="792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73597" y="2097723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شپترو روزانه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0668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980729"/>
            <a:ext cx="7640910" cy="5184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7688" y="3933057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خبهمن روزانه</a:t>
            </a:r>
            <a:endParaRPr lang="en-US" dirty="0">
              <a:cs typeface="B Jalal" panose="00000400000000000000" pitchFamily="2" charset="-7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9192344" y="3212976"/>
            <a:ext cx="0" cy="26642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698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1" y="1484785"/>
            <a:ext cx="7870477" cy="43455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31704" y="4365105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خساپا</a:t>
            </a:r>
          </a:p>
          <a:p>
            <a:r>
              <a:rPr lang="fa-IR" dirty="0" smtClean="0">
                <a:cs typeface="B Jalal" panose="00000400000000000000" pitchFamily="2" charset="-78"/>
              </a:rPr>
              <a:t>روزانه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84032" y="2636912"/>
            <a:ext cx="1080120" cy="1008112"/>
          </a:xfrm>
          <a:prstGeom prst="ellipse">
            <a:avLst/>
          </a:prstGeom>
          <a:noFill/>
          <a:ln>
            <a:solidFill>
              <a:srgbClr val="D47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603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7213600" y="476250"/>
            <a:ext cx="4978400" cy="884238"/>
          </a:xfrm>
        </p:spPr>
        <p:txBody>
          <a:bodyPr/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66384" y="1700809"/>
            <a:ext cx="374441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هدف قیمتی الگو: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2" y="2192389"/>
            <a:ext cx="4473758" cy="46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02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71550"/>
          </a:xfrm>
        </p:spPr>
        <p:txBody>
          <a:bodyPr>
            <a:normAutofit/>
          </a:bodyPr>
          <a:lstStyle/>
          <a:p>
            <a:pPr algn="ctr"/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80" b="4910"/>
          <a:stretch/>
        </p:blipFill>
        <p:spPr bwMode="auto">
          <a:xfrm>
            <a:off x="7464152" y="3934653"/>
            <a:ext cx="3219436" cy="292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70" y="3941228"/>
            <a:ext cx="2831638" cy="291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3632" y="1988841"/>
            <a:ext cx="734481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000" dirty="0">
                <a:cs typeface="B Jalal" panose="00000400000000000000" pitchFamily="2" charset="-78"/>
              </a:rPr>
              <a:t>این الگو همانند الگو سروشانه سقف برعکس می باشد. در انتهای یک روند نزولی رخ میدهد و تنها تفاوت آن با سر و شانه سقف روند حجم معاملات است که از چپ به راست زیاد می گردد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3934652"/>
            <a:ext cx="3096344" cy="2923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1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4486275" y="1804988"/>
            <a:ext cx="6794301" cy="471884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Jalal" panose="00000400000000000000" pitchFamily="2" charset="-78"/>
              </a:rPr>
              <a:t>راه حل تحلیلگر تکنیکال !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573660" y="3829659"/>
            <a:ext cx="7449546" cy="1965334"/>
            <a:chOff x="2573660" y="3829659"/>
            <a:chExt cx="7449546" cy="1965334"/>
          </a:xfrm>
        </p:grpSpPr>
        <p:pic>
          <p:nvPicPr>
            <p:cNvPr id="2" name="Picture 2" descr="http://axgig.com/images/77801931524029147134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140256">
              <a:off x="2573660" y="3829659"/>
              <a:ext cx="2808312" cy="183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http://img.agahi24.com/2012/12/489587-500x354.jpe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205739">
              <a:off x="4242296" y="3905612"/>
              <a:ext cx="2668616" cy="1889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://8pic.ir/images/cz5h03j8fquwulv0v3cp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18444">
              <a:off x="5701316" y="4072842"/>
              <a:ext cx="2794994" cy="1659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www.ielts-house.ir/wp-content/uploads/2012/01/Screenshot_2016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10324">
              <a:off x="7118949" y="3877193"/>
              <a:ext cx="2904257" cy="173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itle 1"/>
          <p:cNvSpPr txBox="1">
            <a:spLocks/>
          </p:cNvSpPr>
          <p:nvPr/>
        </p:nvSpPr>
        <p:spPr>
          <a:xfrm>
            <a:off x="4486275" y="1124744"/>
            <a:ext cx="6913165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Jalal" panose="00000400000000000000" pitchFamily="2" charset="-78"/>
              </a:defRPr>
            </a:lvl1pPr>
          </a:lstStyle>
          <a:p>
            <a:pPr algn="r" fontAlgn="auto">
              <a:spcAft>
                <a:spcPts val="0"/>
              </a:spcAft>
            </a:pPr>
            <a:r>
              <a:rPr lang="fa-IR" sz="2800" smtClean="0"/>
              <a:t>پیش بینی رتبه یک دانش آموز در کنکور سراسری</a:t>
            </a:r>
            <a:endParaRPr lang="fa-IR" sz="2800" dirty="0"/>
          </a:p>
        </p:txBody>
      </p:sp>
    </p:spTree>
    <p:extLst>
      <p:ext uri="{BB962C8B-B14F-4D97-AF65-F5344CB8AC3E}">
        <p14:creationId xmlns:p14="http://schemas.microsoft.com/office/powerpoint/2010/main" val="2979008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pPr algn="ctr"/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9536" y="2132856"/>
            <a:ext cx="828092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just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حالت های زیادی به شکل الگو سر و شانه در نمودار ها دیده می شوند که تعدادی از آنها رفتار این الگو را ندارند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تناسب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سر و شانه ها در این الگو باید منطقی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باشد و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 </a:t>
            </a:r>
            <a:r>
              <a:rPr lang="fa-IR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شیب </a:t>
            </a:r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خط گردن خیلی تند نباشد</a:t>
            </a:r>
          </a:p>
        </p:txBody>
      </p:sp>
    </p:spTree>
    <p:extLst>
      <p:ext uri="{BB962C8B-B14F-4D97-AF65-F5344CB8AC3E}">
        <p14:creationId xmlns:p14="http://schemas.microsoft.com/office/powerpoint/2010/main" val="12664668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595313"/>
          </a:xfrm>
        </p:spPr>
        <p:txBody>
          <a:bodyPr>
            <a:normAutofit fontScale="90000"/>
          </a:bodyPr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دو قلو کف و سقف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23" y="1556793"/>
            <a:ext cx="3332972" cy="431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873" y="1772816"/>
            <a:ext cx="3338958" cy="41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183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87863" y="2133600"/>
            <a:ext cx="7704137" cy="1727200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پس از یک روند نزولی رخ می دهد</a:t>
            </a:r>
          </a:p>
          <a:p>
            <a:pPr algn="r" rtl="1"/>
            <a:r>
              <a:rPr lang="fa-IR" sz="2400" dirty="0">
                <a:cs typeface="B Jalal" panose="00000400000000000000" pitchFamily="2" charset="-78"/>
              </a:rPr>
              <a:t>حجم معاملات در سمت راست کمی کمتر از سمت چپ است و در هنگام شکست خط گردن حجم افزایش می یابد</a:t>
            </a:r>
          </a:p>
          <a:p>
            <a:pPr algn="r" rtl="1"/>
            <a:endParaRPr lang="fa-IR" sz="2400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pPr algn="ctr" rtl="1"/>
            <a:r>
              <a:rPr lang="fa-IR" dirty="0" smtClean="0">
                <a:cs typeface="B Jalal" panose="00000400000000000000" pitchFamily="2" charset="-78"/>
              </a:rPr>
              <a:t>دو قلو کف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3964751"/>
            <a:ext cx="3672408" cy="222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5" y="3964752"/>
            <a:ext cx="3413561" cy="223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3678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884238"/>
          </a:xfrm>
        </p:spPr>
        <p:txBody>
          <a:bodyPr/>
          <a:lstStyle/>
          <a:p>
            <a:r>
              <a:rPr lang="fa-IR" dirty="0" smtClean="0">
                <a:cs typeface="B Jalal" panose="00000400000000000000" pitchFamily="2" charset="-78"/>
              </a:rPr>
              <a:t>دو قلو کف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1628801"/>
            <a:ext cx="7097666" cy="43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58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487863" y="1341438"/>
            <a:ext cx="7704137" cy="1481137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معمولا در پایان یک صعود رخ خواهد داد</a:t>
            </a: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کاهش حجم معاملات را از سمت چپ به راست شاهد هستیم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884238"/>
          </a:xfrm>
        </p:spPr>
        <p:txBody>
          <a:bodyPr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دو قلو کف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2636912"/>
            <a:ext cx="65151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06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884238"/>
          </a:xfrm>
        </p:spPr>
        <p:txBody>
          <a:bodyPr/>
          <a:lstStyle/>
          <a:p>
            <a:r>
              <a:rPr lang="fa-IR" dirty="0" smtClean="0">
                <a:cs typeface="B Jalal" panose="00000400000000000000" pitchFamily="2" charset="-78"/>
              </a:rPr>
              <a:t>دو قلو کف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92471" y="1896079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0017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487863" y="1557338"/>
            <a:ext cx="7704137" cy="1655762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سهم قبل از ریزش سه بار از یک منطقه مقاومتی عبور نکرده است..!!!!</a:t>
            </a: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سهم قبل از صعود سه بار کمتر از ناحیه حمایتی نشده است...!!!!</a:t>
            </a:r>
          </a:p>
          <a:p>
            <a:pPr algn="r" rtl="1"/>
            <a:endParaRPr lang="fa-IR" dirty="0">
              <a:cs typeface="B Jalal" panose="00000400000000000000" pitchFamily="2" charset="-78"/>
            </a:endParaRP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نتیجه...؟؟؟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55675"/>
          </a:xfrm>
        </p:spPr>
        <p:txBody>
          <a:bodyPr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سه قلو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4152654"/>
            <a:ext cx="3178091" cy="233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33" b="27747"/>
          <a:stretch/>
        </p:blipFill>
        <p:spPr bwMode="auto">
          <a:xfrm>
            <a:off x="6944718" y="4201982"/>
            <a:ext cx="3372068" cy="2251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5277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" y="0"/>
            <a:ext cx="12190437" cy="812695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52184" y="112474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الگو های ادامه دهنده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2859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603115" y="1681758"/>
            <a:ext cx="8640961" cy="1300163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بازار در راه صعود در قسمت هایی استراحت می کند</a:t>
            </a:r>
            <a:endParaRPr lang="fa-IR" dirty="0">
              <a:cs typeface="B Jalal" panose="00000400000000000000" pitchFamily="2" charset="-78"/>
            </a:endParaRP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بازار در حال نزول در قسمت هایی نزول خود را متوقف می کند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151784" y="476672"/>
            <a:ext cx="7704137" cy="1030288"/>
          </a:xfrm>
        </p:spPr>
        <p:txBody>
          <a:bodyPr/>
          <a:lstStyle/>
          <a:p>
            <a:pPr algn="ctr" rtl="1"/>
            <a:r>
              <a:rPr lang="fa-IR" dirty="0" smtClean="0">
                <a:cs typeface="B Jalal" panose="00000400000000000000" pitchFamily="2" charset="-78"/>
              </a:rPr>
              <a:t>مثلث ها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059" t="2344" r="3496"/>
          <a:stretch/>
        </p:blipFill>
        <p:spPr>
          <a:xfrm>
            <a:off x="3719736" y="3429000"/>
            <a:ext cx="4536504" cy="30007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182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495600" y="1487488"/>
            <a:ext cx="7704856" cy="1797050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مثلث متقارن</a:t>
            </a:r>
          </a:p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اغلب در نقش یک </a:t>
            </a:r>
            <a:r>
              <a:rPr lang="fa-IR" sz="2800" dirty="0" smtClean="0">
                <a:cs typeface="B Jalal" panose="00000400000000000000" pitchFamily="2" charset="-78"/>
              </a:rPr>
              <a:t>الگو </a:t>
            </a:r>
            <a:r>
              <a:rPr lang="fa-IR" sz="2800" dirty="0">
                <a:cs typeface="B Jalal" panose="00000400000000000000" pitchFamily="2" charset="-78"/>
              </a:rPr>
              <a:t>ادامه دهنده در نظر </a:t>
            </a:r>
            <a:r>
              <a:rPr lang="fa-IR" sz="2800" dirty="0" smtClean="0">
                <a:cs typeface="B Jalal" panose="00000400000000000000" pitchFamily="2" charset="-78"/>
              </a:rPr>
              <a:t>گرفته می </a:t>
            </a:r>
            <a:r>
              <a:rPr lang="fa-IR" sz="2800" dirty="0">
                <a:cs typeface="B Jalal" panose="00000400000000000000" pitchFamily="2" charset="-78"/>
              </a:rPr>
              <a:t>شود</a:t>
            </a:r>
          </a:p>
          <a:p>
            <a:pPr marL="0" indent="0" algn="r" rtl="1">
              <a:buNone/>
            </a:pPr>
            <a:endParaRPr lang="fa-IR" sz="2800" dirty="0"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629541" y="599904"/>
            <a:ext cx="7704137" cy="1030288"/>
          </a:xfrm>
        </p:spPr>
        <p:txBody>
          <a:bodyPr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مثلث ها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888" y="2636913"/>
            <a:ext cx="3105150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1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71464" y="2132856"/>
            <a:ext cx="9901708" cy="333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2</a:t>
            </a:r>
          </a:p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قیمت </a:t>
            </a:r>
            <a:r>
              <a:rPr lang="fa-IR" sz="4000" dirty="0">
                <a:cs typeface="B Jalal" panose="00000400000000000000" pitchFamily="2" charset="-78"/>
              </a:rPr>
              <a:t>ها بر اساس روند مشخص حرکت می کنند و این روند ها ادامه پیدا می کنند. تا...</a:t>
            </a:r>
          </a:p>
        </p:txBody>
      </p:sp>
    </p:spTree>
    <p:extLst>
      <p:ext uri="{BB962C8B-B14F-4D97-AF65-F5344CB8AC3E}">
        <p14:creationId xmlns:p14="http://schemas.microsoft.com/office/powerpoint/2010/main" val="963477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223792" y="2204864"/>
            <a:ext cx="6805612" cy="2592387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ویژگی های مثلث متقارن</a:t>
            </a:r>
            <a:endParaRPr lang="fa-IR" dirty="0" smtClean="0">
              <a:cs typeface="B Jalal" panose="00000400000000000000" pitchFamily="2" charset="-78"/>
            </a:endParaRPr>
          </a:p>
          <a:p>
            <a:pPr algn="r" rtl="1"/>
            <a:r>
              <a:rPr lang="fa-IR" sz="2000" dirty="0">
                <a:cs typeface="B Jalal" panose="00000400000000000000" pitchFamily="2" charset="-78"/>
              </a:rPr>
              <a:t>کاهش حجم معاملات در مدت الگو</a:t>
            </a:r>
          </a:p>
          <a:p>
            <a:pPr algn="r" rtl="1"/>
            <a:r>
              <a:rPr lang="fa-IR" sz="2000" dirty="0">
                <a:cs typeface="B Jalal" panose="00000400000000000000" pitchFamily="2" charset="-78"/>
              </a:rPr>
              <a:t>هدف الگو (دور و نزدیک)</a:t>
            </a:r>
          </a:p>
          <a:p>
            <a:pPr algn="r" rtl="1"/>
            <a:r>
              <a:rPr lang="fa-IR" sz="2000" dirty="0">
                <a:cs typeface="B Jalal" panose="00000400000000000000" pitchFamily="2" charset="-78"/>
              </a:rPr>
              <a:t>زمان شکست : </a:t>
            </a:r>
            <a:r>
              <a:rPr lang="fa-IR" sz="2000" dirty="0" smtClean="0">
                <a:cs typeface="B Jalal" panose="00000400000000000000" pitchFamily="2" charset="-78"/>
              </a:rPr>
              <a:t>اغلب وسط </a:t>
            </a:r>
            <a:r>
              <a:rPr lang="fa-IR" sz="2000" dirty="0">
                <a:cs typeface="B Jalal" panose="00000400000000000000" pitchFamily="2" charset="-78"/>
              </a:rPr>
              <a:t>تا 75 درصد طول مثلث</a:t>
            </a:r>
          </a:p>
          <a:p>
            <a:pPr algn="r" rtl="1"/>
            <a:r>
              <a:rPr lang="fa-IR" sz="2000" dirty="0">
                <a:cs typeface="B Jalal" panose="00000400000000000000" pitchFamily="2" charset="-78"/>
              </a:rPr>
              <a:t>نسبت موج ها: معمولا 61.8 درصد</a:t>
            </a:r>
          </a:p>
          <a:p>
            <a:pPr marL="0" indent="0" algn="r" rtl="1">
              <a:buNone/>
            </a:pP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6961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5" y="188640"/>
            <a:ext cx="12072665" cy="6624736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007768" y="5373217"/>
            <a:ext cx="6805612" cy="648072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مثلث </a:t>
            </a:r>
            <a:r>
              <a:rPr lang="fa-IR" dirty="0" smtClean="0">
                <a:cs typeface="B Jalal" panose="00000400000000000000" pitchFamily="2" charset="-78"/>
              </a:rPr>
              <a:t>متقارن هدف نزدیک</a:t>
            </a: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>
              <a:buNone/>
            </a:pP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51876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492875" y="620713"/>
            <a:ext cx="4859709" cy="1944687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مثلث متقارن (هدف قیمتی)</a:t>
            </a: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دور 100% </a:t>
            </a:r>
            <a:r>
              <a:rPr lang="en-US" dirty="0" smtClean="0">
                <a:cs typeface="B Jalal" panose="00000400000000000000" pitchFamily="2" charset="-78"/>
              </a:rPr>
              <a:t>Fibonacci </a:t>
            </a:r>
            <a:r>
              <a:rPr lang="en-US" dirty="0" err="1" smtClean="0">
                <a:cs typeface="B Jalal" panose="00000400000000000000" pitchFamily="2" charset="-78"/>
              </a:rPr>
              <a:t>Extention</a:t>
            </a:r>
            <a:endParaRPr lang="fa-IR" dirty="0">
              <a:cs typeface="B Jalal" panose="00000400000000000000" pitchFamily="2" charset="-78"/>
            </a:endParaRP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نزدیک ( برابر ضلع کناری مثلث )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 t="24414" r="10645" b="10156"/>
          <a:stretch>
            <a:fillRect/>
          </a:stretch>
        </p:blipFill>
        <p:spPr bwMode="auto">
          <a:xfrm>
            <a:off x="2225985" y="764704"/>
            <a:ext cx="6696744" cy="580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297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384032" y="548680"/>
            <a:ext cx="4608512" cy="688975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مثلث متقارن گاهی...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 b="6364"/>
          <a:stretch/>
        </p:blipFill>
        <p:spPr bwMode="auto">
          <a:xfrm>
            <a:off x="4295800" y="1340768"/>
            <a:ext cx="734481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424" y="918691"/>
            <a:ext cx="2952328" cy="30637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654" y="4149080"/>
            <a:ext cx="395015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72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85294" cy="674136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7536160" y="548680"/>
            <a:ext cx="2962275" cy="688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بررسی نماد خزامیاد</a:t>
            </a:r>
          </a:p>
        </p:txBody>
      </p:sp>
    </p:spTree>
    <p:extLst>
      <p:ext uri="{BB962C8B-B14F-4D97-AF65-F5344CB8AC3E}">
        <p14:creationId xmlns:p14="http://schemas.microsoft.com/office/powerpoint/2010/main" val="1860354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061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839416" y="3108611"/>
            <a:ext cx="2962275" cy="688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بررسی نماد خزامیاد</a:t>
            </a:r>
          </a:p>
        </p:txBody>
      </p:sp>
    </p:spTree>
    <p:extLst>
      <p:ext uri="{BB962C8B-B14F-4D97-AF65-F5344CB8AC3E}">
        <p14:creationId xmlns:p14="http://schemas.microsoft.com/office/powerpoint/2010/main" val="1443353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23626" cy="685800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551384" y="2852936"/>
            <a:ext cx="2962275" cy="688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بررسی نماد خساپا</a:t>
            </a:r>
          </a:p>
        </p:txBody>
      </p:sp>
    </p:spTree>
    <p:extLst>
      <p:ext uri="{BB962C8B-B14F-4D97-AF65-F5344CB8AC3E}">
        <p14:creationId xmlns:p14="http://schemas.microsoft.com/office/powerpoint/2010/main" val="2231326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151784" y="1484784"/>
            <a:ext cx="7704137" cy="1008062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مثلث </a:t>
            </a:r>
            <a:r>
              <a:rPr lang="fa-IR" dirty="0">
                <a:cs typeface="B Jalal" panose="00000400000000000000" pitchFamily="2" charset="-78"/>
              </a:rPr>
              <a:t>صعودی </a:t>
            </a:r>
            <a:r>
              <a:rPr lang="fa-IR" dirty="0" smtClean="0">
                <a:cs typeface="B Jalal" panose="00000400000000000000" pitchFamily="2" charset="-78"/>
              </a:rPr>
              <a:t>:در </a:t>
            </a:r>
            <a:r>
              <a:rPr lang="fa-IR" dirty="0">
                <a:cs typeface="B Jalal" panose="00000400000000000000" pitchFamily="2" charset="-78"/>
              </a:rPr>
              <a:t>نقش یک الگو ادامه دهنده</a:t>
            </a:r>
          </a:p>
          <a:p>
            <a:endParaRPr lang="fa-IR" dirty="0" smtClean="0">
              <a:cs typeface="B Jalal" panose="00000400000000000000" pitchFamily="2" charset="-78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95601" y="476672"/>
            <a:ext cx="770466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fa-IR" sz="4000" dirty="0">
                <a:cs typeface="B Jalal" panose="00000400000000000000" pitchFamily="2" charset="-78"/>
              </a:rPr>
              <a:t>مثلث  صعودی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967" y="2276873"/>
            <a:ext cx="697230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22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983432" y="1700808"/>
            <a:ext cx="5364237" cy="1008062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مثلث </a:t>
            </a:r>
            <a:r>
              <a:rPr lang="fa-IR" dirty="0">
                <a:cs typeface="B Jalal" panose="00000400000000000000" pitchFamily="2" charset="-78"/>
              </a:rPr>
              <a:t>صعودی </a:t>
            </a:r>
            <a:r>
              <a:rPr lang="fa-IR" dirty="0" smtClean="0">
                <a:cs typeface="B Jalal" panose="00000400000000000000" pitchFamily="2" charset="-78"/>
              </a:rPr>
              <a:t>:در </a:t>
            </a:r>
            <a:r>
              <a:rPr lang="fa-IR" dirty="0">
                <a:cs typeface="B Jalal" panose="00000400000000000000" pitchFamily="2" charset="-78"/>
              </a:rPr>
              <a:t>نقش یک الگو ادامه دهنده</a:t>
            </a:r>
          </a:p>
          <a:p>
            <a:endParaRPr lang="fa-IR" dirty="0" smtClean="0">
              <a:cs typeface="B Jalal" panose="00000400000000000000" pitchFamily="2" charset="-78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495601" y="476672"/>
            <a:ext cx="7704667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fa-IR" sz="4000" dirty="0">
                <a:cs typeface="B Jalal" panose="00000400000000000000" pitchFamily="2" charset="-78"/>
              </a:rPr>
              <a:t>مثلث  صعودی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555"/>
          <a:stretch/>
        </p:blipFill>
        <p:spPr>
          <a:xfrm>
            <a:off x="2495601" y="2104791"/>
            <a:ext cx="7488832" cy="474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30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712" y="1628800"/>
            <a:ext cx="6477000" cy="4857750"/>
          </a:xfrm>
          <a:prstGeom prst="rect">
            <a:avLst/>
          </a:prstGeom>
        </p:spPr>
      </p:pic>
      <p:sp>
        <p:nvSpPr>
          <p:cNvPr id="8" name="Content Placeholder 3"/>
          <p:cNvSpPr txBox="1">
            <a:spLocks/>
          </p:cNvSpPr>
          <p:nvPr/>
        </p:nvSpPr>
        <p:spPr>
          <a:xfrm>
            <a:off x="4223793" y="476672"/>
            <a:ext cx="4248472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fa-IR" sz="4000" dirty="0">
                <a:cs typeface="B Jalal" panose="00000400000000000000" pitchFamily="2" charset="-78"/>
              </a:rPr>
              <a:t>شکل گیری مثلث صعودی</a:t>
            </a:r>
          </a:p>
        </p:txBody>
      </p:sp>
    </p:spTree>
    <p:extLst>
      <p:ext uri="{BB962C8B-B14F-4D97-AF65-F5344CB8AC3E}">
        <p14:creationId xmlns:p14="http://schemas.microsoft.com/office/powerpoint/2010/main" val="3734272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duotone>
              <a:srgbClr val="E7E6E6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14" y="0"/>
            <a:ext cx="12416228" cy="68579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114" y="1395928"/>
            <a:ext cx="2794389" cy="2095791"/>
          </a:xfrm>
          <a:prstGeom prst="rect">
            <a:avLst/>
          </a:prstGeom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1176867" y="7437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b="1" dirty="0" smtClean="0">
                <a:solidFill>
                  <a:prstClr val="black"/>
                </a:solidFill>
                <a:cs typeface="B Mitra" panose="00000400000000000000" pitchFamily="2" charset="-78"/>
              </a:rPr>
              <a:t>علی صابریان</a:t>
            </a:r>
            <a:endParaRPr lang="en-US" b="1" dirty="0">
              <a:solidFill>
                <a:prstClr val="black"/>
              </a:solidFill>
              <a:cs typeface="B Mitra" panose="00000400000000000000" pitchFamily="2" charset="-78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4138078" y="1514425"/>
            <a:ext cx="755439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مدیر عامل و بنیان گذار  خانه سرمایه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مولف کتاب 10 شاه کلید بزرگان بورس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کارشناس ارشد </a:t>
            </a:r>
            <a:r>
              <a:rPr lang="en-US" sz="1400" b="1" dirty="0">
                <a:cs typeface="B Jalal" panose="00000400000000000000" pitchFamily="2" charset="-78"/>
              </a:rPr>
              <a:t>MBA</a:t>
            </a:r>
            <a:r>
              <a:rPr lang="fa-IR" sz="1400" b="1" dirty="0">
                <a:cs typeface="B Jalal" panose="00000400000000000000" pitchFamily="2" charset="-78"/>
              </a:rPr>
              <a:t> بازار سرمایه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کارشناس ارشد مدیریت ساخت دانشگاه صنعتی امیر کبیر</a:t>
            </a:r>
            <a:endParaRPr lang="en-US" sz="1400" b="1" dirty="0">
              <a:cs typeface="B Jalal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تحلیلگری بازار بورس ایران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تدریس بیش از 50 مدرس دوره های</a:t>
            </a:r>
            <a:r>
              <a:rPr lang="en-US" sz="1400" b="1" dirty="0">
                <a:cs typeface="B Jalal" panose="00000400000000000000" pitchFamily="2" charset="-78"/>
              </a:rPr>
              <a:t> </a:t>
            </a:r>
            <a:r>
              <a:rPr lang="fa-IR" sz="1400" b="1" dirty="0">
                <a:cs typeface="B Jalal" panose="00000400000000000000" pitchFamily="2" charset="-78"/>
              </a:rPr>
              <a:t>پیشرفته تحلیلی دانشگاه علم و صنعت  و فردوسی مشهد</a:t>
            </a:r>
            <a:r>
              <a:rPr lang="en-US" sz="1400" b="1" dirty="0">
                <a:cs typeface="B Jalal" panose="00000400000000000000" pitchFamily="2" charset="-78"/>
              </a:rPr>
              <a:t> </a:t>
            </a:r>
            <a:r>
              <a:rPr lang="fa-IR" sz="1400" b="1" dirty="0">
                <a:cs typeface="B Jalal" panose="00000400000000000000" pitchFamily="2" charset="-78"/>
              </a:rPr>
              <a:t>و خانه سرمایه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مدرس دوره های آشنایی با تحلیل بازار های مالی پتروشیمی جم ، عسلویه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مدرس و پدید آورنده دوره پرطرفدار 10 شاه کلید بزرگان بورس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مدرس دوره های روانشناسی بازار بورس خانه سرمایه</a:t>
            </a:r>
            <a:endParaRPr lang="en-US" sz="1400" b="1" dirty="0">
              <a:cs typeface="B Jalal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نویسنده سری مقاله های برنده ها و بازنده های بورس مجله خلاقیت</a:t>
            </a:r>
            <a:endParaRPr lang="en-US" sz="1400" b="1" dirty="0">
              <a:cs typeface="B Jalal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نویسنده و پژوهشگر بازار سرمایه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گوینده روانشناسی بازار بورس رادیو سهام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مدرس علم روانشناسی موفقیت در بازار بورس ایران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مدیر و سبدگردان در شرکت های سبدگردانی</a:t>
            </a:r>
          </a:p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fa-IR" sz="1400" b="1" dirty="0">
                <a:cs typeface="B Jalal" panose="00000400000000000000" pitchFamily="2" charset="-78"/>
              </a:rPr>
              <a:t>کارشناس صدا و سیما رادیو اقتصاد</a:t>
            </a:r>
          </a:p>
          <a:p>
            <a:pPr marL="342900" indent="-342900" algn="r" rtl="1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a-IR" sz="1400" b="1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956" y="3544332"/>
            <a:ext cx="2811951" cy="210896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8"/>
          <a:stretch/>
        </p:blipFill>
        <p:spPr>
          <a:xfrm>
            <a:off x="-111535" y="2545637"/>
            <a:ext cx="2804910" cy="173643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6083" y="3130346"/>
            <a:ext cx="2879630" cy="21597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19" y="1399934"/>
            <a:ext cx="2172041" cy="162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782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 idx="4294967295"/>
          </p:nvPr>
        </p:nvSpPr>
        <p:spPr>
          <a:xfrm>
            <a:off x="7069138" y="457200"/>
            <a:ext cx="5122862" cy="739775"/>
          </a:xfrm>
        </p:spPr>
        <p:txBody>
          <a:bodyPr/>
          <a:lstStyle/>
          <a:p>
            <a:r>
              <a:rPr lang="fa-IR" sz="2000" dirty="0">
                <a:cs typeface="B Jalal" panose="00000400000000000000" pitchFamily="2" charset="-78"/>
              </a:rPr>
              <a:t>قیمت ها بر اساس روند حرکت می کنند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12358" r="3732" b="11880"/>
          <a:stretch>
            <a:fillRect/>
          </a:stretch>
        </p:blipFill>
        <p:spPr bwMode="auto">
          <a:xfrm>
            <a:off x="191344" y="255989"/>
            <a:ext cx="12261870" cy="658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1" name="TextBox 3"/>
          <p:cNvSpPr txBox="1">
            <a:spLocks noChangeArrowheads="1"/>
          </p:cNvSpPr>
          <p:nvPr/>
        </p:nvSpPr>
        <p:spPr bwMode="auto">
          <a:xfrm>
            <a:off x="1199456" y="2780928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sz="6000" b="1" dirty="0">
                <a:cs typeface="B Jalal" panose="00000400000000000000" pitchFamily="2" charset="-78"/>
              </a:rPr>
              <a:t>وبملت</a:t>
            </a:r>
          </a:p>
        </p:txBody>
      </p:sp>
    </p:spTree>
    <p:extLst>
      <p:ext uri="{BB962C8B-B14F-4D97-AF65-F5344CB8AC3E}">
        <p14:creationId xmlns:p14="http://schemas.microsoft.com/office/powerpoint/2010/main" val="96144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 txBox="1">
            <a:spLocks/>
          </p:cNvSpPr>
          <p:nvPr/>
        </p:nvSpPr>
        <p:spPr>
          <a:xfrm>
            <a:off x="2603611" y="1052736"/>
            <a:ext cx="698477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باز هم منتظر می مانیم تا شکست الگو را داشته باشیم</a:t>
            </a:r>
            <a:endParaRPr lang="fa-IR" sz="4000" dirty="0"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460" y="2924944"/>
            <a:ext cx="2505075" cy="252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4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-168696" y="2276872"/>
            <a:ext cx="2962275" cy="688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بررسی نماد خزامیاد</a:t>
            </a:r>
          </a:p>
        </p:txBody>
      </p:sp>
    </p:spTree>
    <p:extLst>
      <p:ext uri="{BB962C8B-B14F-4D97-AF65-F5344CB8AC3E}">
        <p14:creationId xmlns:p14="http://schemas.microsoft.com/office/powerpoint/2010/main" val="1016319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647728" y="764704"/>
            <a:ext cx="7532687" cy="1704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مثلث نزولی</a:t>
            </a:r>
          </a:p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این مثلث معمولا در ادامه مسیر نزول رخ می دهد و به عنوان الگو ادامه دهنده مدتی به قیمت در مسیر نزول استراحت می دهد</a:t>
            </a:r>
          </a:p>
          <a:p>
            <a:pPr marL="0" indent="0" algn="r" rtl="1">
              <a:buNone/>
            </a:pPr>
            <a:endParaRPr lang="fa-IR" sz="2000" dirty="0">
              <a:cs typeface="B Ja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3713" y="2564905"/>
            <a:ext cx="6385967" cy="35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476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5720" y="1700808"/>
            <a:ext cx="5676900" cy="3743325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2279576" y="764704"/>
            <a:ext cx="8900839" cy="170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a-IR" dirty="0" smtClean="0">
                <a:cs typeface="B Jalal" panose="00000400000000000000" pitchFamily="2" charset="-78"/>
              </a:rPr>
              <a:t>هدف قیمتی در مثلث نزولی همانندمثلث های دیگر به دست می آید</a:t>
            </a:r>
            <a:endParaRPr lang="fa-IR" sz="20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5443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" t="12264" r="13133" b="14968"/>
          <a:stretch/>
        </p:blipFill>
        <p:spPr bwMode="auto">
          <a:xfrm>
            <a:off x="2783632" y="1268760"/>
            <a:ext cx="776435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10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1052736"/>
            <a:ext cx="904969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1126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2924944"/>
            <a:ext cx="2524125" cy="2524125"/>
          </a:xfrm>
          <a:prstGeom prst="rect">
            <a:avLst/>
          </a:prstGeom>
        </p:spPr>
      </p:pic>
      <p:sp>
        <p:nvSpPr>
          <p:cNvPr id="5" name="Content Placeholder 3"/>
          <p:cNvSpPr txBox="1">
            <a:spLocks/>
          </p:cNvSpPr>
          <p:nvPr/>
        </p:nvSpPr>
        <p:spPr>
          <a:xfrm>
            <a:off x="2603611" y="1052736"/>
            <a:ext cx="6984775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باز هم منتظر می مانیم تا شکست الگو را داشته باشیم</a:t>
            </a:r>
            <a:endParaRPr lang="fa-IR" sz="40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9648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463" y="-75799"/>
            <a:ext cx="12024111" cy="7293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29719" y1="6667" x2="29719" y2="6667"/>
                        <a14:backgroundMark x1="27309" y1="29020" x2="27309" y2="29020"/>
                        <a14:backgroundMark x1="74297" y1="15294" x2="74297" y2="15294"/>
                        <a14:backgroundMark x1="89960" y1="30196" x2="89960" y2="30196"/>
                        <a14:backgroundMark x1="64659" y1="45098" x2="64659" y2="45098"/>
                        <a14:backgroundMark x1="44177" y1="45490" x2="44177" y2="45490"/>
                        <a14:backgroundMark x1="46185" y1="58039" x2="46185" y2="58039"/>
                        <a14:backgroundMark x1="87149" y1="73333" x2="87149" y2="73333"/>
                        <a14:backgroundMark x1="89960" y1="92549" x2="89960" y2="92549"/>
                        <a14:backgroundMark x1="20482" y1="94510" x2="20482" y2="9451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2448272" cy="2507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546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7" y="1844825"/>
            <a:ext cx="6939700" cy="36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799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7" t="13360" r="13848" b="5418"/>
          <a:stretch/>
        </p:blipFill>
        <p:spPr bwMode="auto">
          <a:xfrm>
            <a:off x="119336" y="1"/>
            <a:ext cx="1195332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855640" y="1268760"/>
            <a:ext cx="6913562" cy="863600"/>
          </a:xfrm>
        </p:spPr>
        <p:txBody>
          <a:bodyPr/>
          <a:lstStyle/>
          <a:p>
            <a:pPr marL="0" indent="0" algn="r" rtl="1">
              <a:buNone/>
            </a:pPr>
            <a:r>
              <a:rPr lang="fa-IR" sz="2800" dirty="0">
                <a:cs typeface="B Jalal" panose="00000400000000000000" pitchFamily="2" charset="-78"/>
              </a:rPr>
              <a:t>الگو </a:t>
            </a:r>
            <a:r>
              <a:rPr lang="fa-IR" sz="2800" dirty="0" smtClean="0">
                <a:cs typeface="B Jalal" panose="00000400000000000000" pitchFamily="2" charset="-78"/>
              </a:rPr>
              <a:t>کنج و پرچم </a:t>
            </a:r>
            <a:r>
              <a:rPr lang="fa-IR" sz="2800" dirty="0">
                <a:cs typeface="B Jalal" panose="00000400000000000000" pitchFamily="2" charset="-78"/>
              </a:rPr>
              <a:t>الگو های ادامه دهنده هستند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55675"/>
          </a:xfrm>
        </p:spPr>
        <p:txBody>
          <a:bodyPr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پرچم و کنج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04517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1271464" y="2132856"/>
            <a:ext cx="9901708" cy="3332162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3</a:t>
            </a:r>
            <a:endParaRPr lang="en-US" sz="4000" dirty="0" smtClean="0">
              <a:cs typeface="B Jalal" panose="00000400000000000000" pitchFamily="2" charset="-78"/>
            </a:endParaRPr>
          </a:p>
          <a:p>
            <a:pPr marL="0" indent="0" algn="ctr" rtl="1"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بازار معمولا رفتار خود را تکرار می کند</a:t>
            </a:r>
          </a:p>
        </p:txBody>
      </p:sp>
    </p:spTree>
    <p:extLst>
      <p:ext uri="{BB962C8B-B14F-4D97-AF65-F5344CB8AC3E}">
        <p14:creationId xmlns:p14="http://schemas.microsoft.com/office/powerpoint/2010/main" val="1091894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639616" y="1556792"/>
            <a:ext cx="8256240" cy="540067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دو نوع کنج :</a:t>
            </a:r>
          </a:p>
          <a:p>
            <a:pPr marL="0" indent="0" algn="r" rtl="1">
              <a:buNone/>
            </a:pPr>
            <a:r>
              <a:rPr lang="fa-IR" sz="2000" b="1" dirty="0">
                <a:cs typeface="B Jalal" panose="00000400000000000000" pitchFamily="2" charset="-78"/>
              </a:rPr>
              <a:t>کنج نزولی </a:t>
            </a:r>
            <a:r>
              <a:rPr lang="fa-IR" b="1" dirty="0" smtClean="0">
                <a:cs typeface="B Jalal" panose="00000400000000000000" pitchFamily="2" charset="-78"/>
              </a:rPr>
              <a:t>(</a:t>
            </a:r>
            <a:r>
              <a:rPr lang="en-US" dirty="0" smtClean="0">
                <a:solidFill>
                  <a:srgbClr val="92D050"/>
                </a:solidFill>
                <a:cs typeface="B Jalal" panose="00000400000000000000" pitchFamily="2" charset="-78"/>
              </a:rPr>
              <a:t>Falling Wedge</a:t>
            </a:r>
            <a:r>
              <a:rPr lang="fa-IR" dirty="0" smtClean="0">
                <a:cs typeface="B Jalal" panose="00000400000000000000" pitchFamily="2" charset="-78"/>
              </a:rPr>
              <a:t>): یک الگو نزولی که نوید از صعود آتی سهم می دهد (</a:t>
            </a:r>
            <a:r>
              <a:rPr lang="en-US" dirty="0" smtClean="0">
                <a:solidFill>
                  <a:srgbClr val="92D050"/>
                </a:solidFill>
                <a:cs typeface="B Jalal" panose="00000400000000000000" pitchFamily="2" charset="-78"/>
              </a:rPr>
              <a:t>Bullish Signal</a:t>
            </a:r>
            <a:r>
              <a:rPr lang="fa-IR" dirty="0" smtClean="0">
                <a:cs typeface="B Jalal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یک الگو ادامه دهنده در روند صعودی</a:t>
            </a:r>
          </a:p>
          <a:p>
            <a:pPr marL="0" indent="0" algn="r" rtl="1">
              <a:buNone/>
            </a:pPr>
            <a:r>
              <a:rPr lang="fa-IR" sz="2000" b="1" dirty="0">
                <a:cs typeface="B Jalal" panose="00000400000000000000" pitchFamily="2" charset="-78"/>
              </a:rPr>
              <a:t>کنج صعودی </a:t>
            </a:r>
            <a:r>
              <a:rPr lang="fa-IR" dirty="0" smtClean="0">
                <a:cs typeface="B Jalal" panose="00000400000000000000" pitchFamily="2" charset="-78"/>
              </a:rPr>
              <a:t>(</a:t>
            </a:r>
            <a:r>
              <a:rPr lang="en-US" dirty="0" smtClean="0">
                <a:solidFill>
                  <a:srgbClr val="FF0000"/>
                </a:solidFill>
                <a:cs typeface="B Jalal" panose="00000400000000000000" pitchFamily="2" charset="-78"/>
              </a:rPr>
              <a:t>Rising Wedge</a:t>
            </a:r>
            <a:r>
              <a:rPr lang="fa-IR" dirty="0" smtClean="0">
                <a:cs typeface="B Jalal" panose="00000400000000000000" pitchFamily="2" charset="-78"/>
              </a:rPr>
              <a:t>): یک الگو صعودی که در پس از آن نزول سهم محتمل است. (</a:t>
            </a:r>
            <a:r>
              <a:rPr lang="en-US" dirty="0" smtClean="0">
                <a:solidFill>
                  <a:srgbClr val="FF0000"/>
                </a:solidFill>
                <a:cs typeface="B Jalal" panose="00000400000000000000" pitchFamily="2" charset="-78"/>
              </a:rPr>
              <a:t>Bearish </a:t>
            </a:r>
            <a:r>
              <a:rPr lang="en-US" dirty="0" err="1" smtClean="0">
                <a:solidFill>
                  <a:srgbClr val="FF0000"/>
                </a:solidFill>
                <a:cs typeface="B Jalal" panose="00000400000000000000" pitchFamily="2" charset="-78"/>
              </a:rPr>
              <a:t>Singnal</a:t>
            </a:r>
            <a:r>
              <a:rPr lang="fa-IR" dirty="0" smtClean="0">
                <a:cs typeface="B Jalal" panose="00000400000000000000" pitchFamily="2" charset="-78"/>
              </a:rPr>
              <a:t>)</a:t>
            </a:r>
          </a:p>
          <a:p>
            <a:pPr marL="0" indent="0" algn="r" rtl="1">
              <a:buNone/>
            </a:pPr>
            <a:endParaRPr lang="fa-IR" dirty="0">
              <a:cs typeface="B Jalal" panose="00000400000000000000" pitchFamily="2" charset="-78"/>
            </a:endParaRPr>
          </a:p>
          <a:p>
            <a:pPr marL="0" indent="0" algn="r" rtl="1"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55347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5" y="1098254"/>
            <a:ext cx="4132709" cy="4813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983" r="29918"/>
          <a:stretch/>
        </p:blipFill>
        <p:spPr>
          <a:xfrm>
            <a:off x="2711625" y="1109192"/>
            <a:ext cx="3240361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091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3962400" y="836613"/>
            <a:ext cx="8229600" cy="738187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کنج نزولی </a:t>
            </a:r>
            <a:r>
              <a:rPr lang="fa-IR" sz="2800" b="1" dirty="0">
                <a:cs typeface="B Jalal" panose="00000400000000000000" pitchFamily="2" charset="-78"/>
              </a:rPr>
              <a:t>(</a:t>
            </a:r>
            <a:r>
              <a:rPr lang="en-US" sz="2800" dirty="0">
                <a:solidFill>
                  <a:srgbClr val="92D050"/>
                </a:solidFill>
                <a:cs typeface="B Jalal" panose="00000400000000000000" pitchFamily="2" charset="-78"/>
              </a:rPr>
              <a:t>Falling Wedge</a:t>
            </a:r>
            <a:r>
              <a:rPr lang="fa-IR" sz="2800" dirty="0">
                <a:cs typeface="B Jalal" panose="00000400000000000000" pitchFamily="2" charset="-78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82" b="5942"/>
          <a:stretch/>
        </p:blipFill>
        <p:spPr bwMode="auto">
          <a:xfrm>
            <a:off x="6888088" y="2060848"/>
            <a:ext cx="3333056" cy="3930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33" y="2070625"/>
            <a:ext cx="3736395" cy="3883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9437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981075"/>
            <a:ext cx="8229600" cy="10080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کنج </a:t>
            </a:r>
            <a:r>
              <a:rPr lang="fa-IR" b="1" dirty="0">
                <a:cs typeface="B Jalal" panose="00000400000000000000" pitchFamily="2" charset="-78"/>
              </a:rPr>
              <a:t>صعودی </a:t>
            </a:r>
            <a:r>
              <a:rPr lang="fa-IR" dirty="0">
                <a:cs typeface="B Jalal" panose="00000400000000000000" pitchFamily="2" charset="-78"/>
              </a:rPr>
              <a:t>(</a:t>
            </a:r>
            <a:r>
              <a:rPr lang="en-US" dirty="0">
                <a:solidFill>
                  <a:srgbClr val="FF0000"/>
                </a:solidFill>
                <a:cs typeface="B Jalal" panose="00000400000000000000" pitchFamily="2" charset="-78"/>
              </a:rPr>
              <a:t>Rising Wedge</a:t>
            </a:r>
            <a:r>
              <a:rPr lang="fa-IR" dirty="0" smtClean="0">
                <a:cs typeface="B Jalal" panose="00000400000000000000" pitchFamily="2" charset="-78"/>
              </a:rPr>
              <a:t>):</a:t>
            </a:r>
            <a:endParaRPr lang="fa-IR" sz="2800" dirty="0">
              <a:cs typeface="B Jalal" panose="00000400000000000000" pitchFamily="2" charset="-7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84" b="13013"/>
          <a:stretch/>
        </p:blipFill>
        <p:spPr bwMode="auto">
          <a:xfrm>
            <a:off x="3719737" y="1975371"/>
            <a:ext cx="6054175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65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063552" y="1340768"/>
            <a:ext cx="8229600" cy="10080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شیوه معامله با کنج ها</a:t>
            </a:r>
            <a:endParaRPr lang="fa-IR" sz="2800" dirty="0"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648" y="2492896"/>
            <a:ext cx="763224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7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711624" y="1412776"/>
            <a:ext cx="8229600" cy="10080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شیوه معامله با کنج ها</a:t>
            </a:r>
            <a:endParaRPr lang="fa-IR" sz="2800" dirty="0"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688" y="54428"/>
            <a:ext cx="6768752" cy="680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28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2711624" y="1412776"/>
            <a:ext cx="8229600" cy="10080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شیوه معامله با کنج ها</a:t>
            </a:r>
            <a:endParaRPr lang="fa-IR" sz="2800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49" y="0"/>
            <a:ext cx="6254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29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8" y="0"/>
            <a:ext cx="1209893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6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981075"/>
            <a:ext cx="8229600" cy="10080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نکته ! کنج کی کنج است ؟</a:t>
            </a:r>
            <a:endParaRPr lang="fa-IR" sz="2800" dirty="0"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760" y="1990157"/>
            <a:ext cx="38481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342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981075"/>
            <a:ext cx="8229600" cy="10080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b="1" dirty="0" smtClean="0">
                <a:cs typeface="B Jalal" panose="00000400000000000000" pitchFamily="2" charset="-78"/>
              </a:rPr>
              <a:t>نکته ! کنج کی کنج است ؟</a:t>
            </a:r>
            <a:endParaRPr lang="fa-IR" sz="2800" dirty="0"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688" y="2060849"/>
            <a:ext cx="6861448" cy="421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0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1991544" y="2090069"/>
            <a:ext cx="9043549" cy="33321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000" dirty="0" smtClean="0">
                <a:cs typeface="B Jalal" panose="00000400000000000000" pitchFamily="2" charset="-78"/>
              </a:rPr>
              <a:t>پیش بینی آینده با استفاده از گذشته</a:t>
            </a:r>
          </a:p>
          <a:p>
            <a:pPr marL="0" indent="0" algn="r" rtl="1">
              <a:buNone/>
            </a:pPr>
            <a:r>
              <a:rPr lang="fa-IR" sz="2000" dirty="0" smtClean="0">
                <a:cs typeface="B Jalal" panose="00000400000000000000" pitchFamily="2" charset="-78"/>
              </a:rPr>
              <a:t>روان شناسی بازار در گذشته و آینده تغییری نکرده است.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4367808" y="1340768"/>
            <a:ext cx="6661150" cy="737592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 smtClean="0">
                <a:cs typeface="B Jalal" panose="00000400000000000000" pitchFamily="2" charset="-78"/>
              </a:rPr>
              <a:t>تاریخ تکرار می شود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0" y="2060575"/>
            <a:ext cx="7981950" cy="3457575"/>
          </a:xfrm>
        </p:spPr>
        <p:txBody>
          <a:bodyPr>
            <a:noAutofit/>
          </a:bodyPr>
          <a:lstStyle/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میانگین ها نقش حمایت و مقاومت را دارند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قطع دو میانگین با روز های متفاوت یک سیگنال خرید محسوب می گردد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شکست میانگین ها سیگنال محسوب می شود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روند کلی سهم با میانگین ها  به خوبی نشان داده می شوند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معمولا خرید بالای میانگین 200 روزه توصیه می گردد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میانگین 20 روزه روند کوتاه مدت را نشان می دهد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میانگین 50 روزه روند میان مدت سهم را نشان می دهد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میانگین 200 روزه روند بلند مدت سهم را نشان می دهد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میانگین های متحرک در بازار رنج کاراریی خود را از دست می دهند چون عملا سیگنال قوی شکستی تولیدنمی کنند</a:t>
            </a:r>
          </a:p>
          <a:p>
            <a:pPr marL="0" indent="0" algn="r" rtl="1">
              <a:buNone/>
            </a:pPr>
            <a:r>
              <a:rPr lang="en-US" sz="1400" dirty="0">
                <a:cs typeface="B Jalal" panose="00000400000000000000" pitchFamily="2" charset="-78"/>
              </a:rPr>
              <a:t>EMA – SMA – WMA </a:t>
            </a:r>
            <a:r>
              <a:rPr lang="fa-IR" sz="1400" dirty="0">
                <a:cs typeface="B Jalal" panose="00000400000000000000" pitchFamily="2" charset="-78"/>
              </a:rPr>
              <a:t> چه تفائتی دارند ؟</a:t>
            </a:r>
          </a:p>
          <a:p>
            <a:pPr marL="0" indent="0" algn="r" rtl="1">
              <a:buNone/>
            </a:pPr>
            <a:r>
              <a:rPr lang="fa-IR" sz="1400" dirty="0">
                <a:cs typeface="B Jalal" panose="00000400000000000000" pitchFamily="2" charset="-78"/>
              </a:rPr>
              <a:t>برخورد </a:t>
            </a:r>
            <a:r>
              <a:rPr lang="en-US" sz="1400" dirty="0">
                <a:cs typeface="B Jalal" panose="00000400000000000000" pitchFamily="2" charset="-78"/>
              </a:rPr>
              <a:t>MA50 </a:t>
            </a:r>
            <a:r>
              <a:rPr lang="fa-IR" sz="1400" dirty="0">
                <a:cs typeface="B Jalal" panose="00000400000000000000" pitchFamily="2" charset="-78"/>
              </a:rPr>
              <a:t> و </a:t>
            </a:r>
            <a:r>
              <a:rPr lang="en-US" sz="1400" dirty="0">
                <a:cs typeface="B Jalal" panose="00000400000000000000" pitchFamily="2" charset="-78"/>
              </a:rPr>
              <a:t>MA200</a:t>
            </a:r>
            <a:r>
              <a:rPr lang="fa-IR" sz="1400" dirty="0">
                <a:cs typeface="B Jalal" panose="00000400000000000000" pitchFamily="2" charset="-78"/>
              </a:rPr>
              <a:t> سیگنال  نحسوب می شود اما نه چندان سیگنال قوی و معتبری...</a:t>
            </a:r>
            <a:r>
              <a:rPr lang="en-US" sz="1400" dirty="0">
                <a:cs typeface="B Jalal" panose="00000400000000000000" pitchFamily="2" charset="-78"/>
              </a:rPr>
              <a:t> </a:t>
            </a:r>
            <a:r>
              <a:rPr lang="fa-IR" sz="1400" dirty="0">
                <a:cs typeface="B Jalal" panose="00000400000000000000" pitchFamily="2" charset="-78"/>
              </a:rPr>
              <a:t>همچنین 15 روزه و 50 روزه ...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14950" y="836613"/>
            <a:ext cx="6877050" cy="7397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میانگین ها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906322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3647728" y="1567979"/>
            <a:ext cx="6292850" cy="838200"/>
          </a:xfrm>
        </p:spPr>
        <p:txBody>
          <a:bodyPr>
            <a:normAutofit lnSpcReduction="10000"/>
          </a:bodyPr>
          <a:lstStyle/>
          <a:p>
            <a:pPr algn="r" rtl="1"/>
            <a:r>
              <a:rPr lang="fa-IR" sz="2800" dirty="0">
                <a:solidFill>
                  <a:srgbClr val="FF0000"/>
                </a:solidFill>
                <a:cs typeface="B Jalal" panose="00000400000000000000" pitchFamily="2" charset="-78"/>
              </a:rPr>
              <a:t>نکته مهم در حجم معاملات : روندی مشابه روند قیمت داشته باشد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3107456" y="583903"/>
            <a:ext cx="6084888" cy="7397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روند حجم معاملات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12086" r="7065" b="11913"/>
          <a:stretch>
            <a:fillRect/>
          </a:stretch>
        </p:blipFill>
        <p:spPr bwMode="auto">
          <a:xfrm>
            <a:off x="3460576" y="2643783"/>
            <a:ext cx="6356963" cy="35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9192344" y="654026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68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8229600" cy="838200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چگونه از واگرایی حجم در خرید و فروش استفاده کنیم ؟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5940425" cy="7397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کاربرد واگرایی در حجم</a:t>
            </a:r>
          </a:p>
        </p:txBody>
      </p:sp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9" t="12086" r="7065" b="11913"/>
          <a:stretch>
            <a:fillRect/>
          </a:stretch>
        </p:blipFill>
        <p:spPr bwMode="auto">
          <a:xfrm>
            <a:off x="3460576" y="2643783"/>
            <a:ext cx="6356963" cy="3571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>
          <a:xfrm>
            <a:off x="8976320" y="655414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072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7397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میانگین ها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175" y="1916832"/>
            <a:ext cx="8119295" cy="3888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23792" y="1988840"/>
            <a:ext cx="1440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B Jalal" panose="00000400000000000000" pitchFamily="2" charset="-78"/>
              </a:rPr>
              <a:t>MA200-</a:t>
            </a:r>
            <a:r>
              <a:rPr lang="fa-IR" sz="1600" dirty="0">
                <a:cs typeface="B Jalal" panose="00000400000000000000" pitchFamily="2" charset="-78"/>
              </a:rPr>
              <a:t>فاذر</a:t>
            </a:r>
            <a:endParaRPr lang="en-US" sz="16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36160" y="90872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صرفا هشدار تغییر روند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68335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59413" y="457200"/>
            <a:ext cx="6732587" cy="7397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میانگین ها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939" y="2348880"/>
            <a:ext cx="8126371" cy="40324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1744" y="2348880"/>
            <a:ext cx="22044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cs typeface="B Jalal" panose="00000400000000000000" pitchFamily="2" charset="-78"/>
              </a:rPr>
              <a:t>MA200</a:t>
            </a:r>
            <a:r>
              <a:rPr lang="fa-IR" dirty="0" smtClean="0">
                <a:cs typeface="B Jalal" panose="00000400000000000000" pitchFamily="2" charset="-78"/>
              </a:rPr>
              <a:t> </a:t>
            </a:r>
            <a:r>
              <a:rPr lang="en-US" dirty="0" smtClean="0">
                <a:cs typeface="B Jalal" panose="00000400000000000000" pitchFamily="2" charset="-78"/>
              </a:rPr>
              <a:t>– MA50-</a:t>
            </a:r>
            <a:r>
              <a:rPr lang="fa-IR" dirty="0">
                <a:cs typeface="B Jalal" panose="00000400000000000000" pitchFamily="2" charset="-78"/>
              </a:rPr>
              <a:t>فاذر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7270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2349500"/>
            <a:ext cx="7704138" cy="3333750"/>
          </a:xfrm>
        </p:spPr>
        <p:txBody>
          <a:bodyPr>
            <a:normAutofit/>
          </a:bodyPr>
          <a:lstStyle/>
          <a:p>
            <a:pPr algn="ctr" rtl="1"/>
            <a:r>
              <a:rPr lang="en-US" sz="2000" dirty="0">
                <a:cs typeface="B Jalal" panose="00000400000000000000" pitchFamily="2" charset="-78"/>
              </a:rPr>
              <a:t>RSI=</a:t>
            </a:r>
            <a:r>
              <a:rPr lang="en-US" sz="2000" b="1" dirty="0">
                <a:cs typeface="B Jalal" panose="00000400000000000000" pitchFamily="2" charset="-78"/>
              </a:rPr>
              <a:t>Relative Strength Index</a:t>
            </a:r>
          </a:p>
          <a:p>
            <a:pPr algn="r" rtl="1"/>
            <a:r>
              <a:rPr lang="fa-IR" sz="2000" dirty="0">
                <a:cs typeface="B Jalal" panose="00000400000000000000" pitchFamily="2" charset="-78"/>
              </a:rPr>
              <a:t>شاخص قدرت نسبی:</a:t>
            </a:r>
          </a:p>
          <a:p>
            <a:pPr marL="0" indent="0" algn="r" rtl="1">
              <a:buNone/>
            </a:pPr>
            <a:r>
              <a:rPr lang="fa-IR" sz="2000" dirty="0">
                <a:cs typeface="B Jalal" panose="00000400000000000000" pitchFamily="2" charset="-78"/>
              </a:rPr>
              <a:t>یکی از محبوبترین اسیلاتور ها در بین تحلیلگران است.</a:t>
            </a:r>
            <a:endParaRPr lang="en-US" sz="2000" dirty="0">
              <a:cs typeface="B Jalal" panose="00000400000000000000" pitchFamily="2" charset="-78"/>
            </a:endParaRPr>
          </a:p>
          <a:p>
            <a:pPr marL="0" indent="0" algn="r" rtl="1">
              <a:buNone/>
            </a:pPr>
            <a:endParaRPr lang="en-US" sz="2000" dirty="0">
              <a:cs typeface="B Jalal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000" dirty="0">
                <a:cs typeface="B Jalal" panose="00000400000000000000" pitchFamily="2" charset="-78"/>
              </a:rPr>
              <a:t>این اندیکاتور به دلیل مهم بودن جزوه آن گفته می شود</a:t>
            </a:r>
          </a:p>
          <a:p>
            <a:pPr marL="0" indent="0" algn="r" rtl="1">
              <a:buNone/>
            </a:pPr>
            <a:endParaRPr lang="fa-IR" sz="2000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pPr algn="ctr"/>
            <a:r>
              <a:rPr lang="en-US" dirty="0" smtClean="0"/>
              <a:t>RSI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711870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87863" y="2667000"/>
            <a:ext cx="7704137" cy="3332163"/>
          </a:xfrm>
        </p:spPr>
        <p:txBody>
          <a:bodyPr/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برای درک بهتر این اندیکاتور نحوه محاسبه آن را بررسی می کنیم</a:t>
            </a:r>
          </a:p>
          <a:p>
            <a:pPr marL="0" indent="0">
              <a:buNone/>
            </a:pPr>
            <a:endParaRPr lang="fa-IR" sz="2800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027113"/>
          </a:xfrm>
        </p:spPr>
        <p:txBody>
          <a:bodyPr>
            <a:normAutofit/>
          </a:bodyPr>
          <a:lstStyle/>
          <a:p>
            <a:r>
              <a:rPr lang="en-US" sz="5400" dirty="0">
                <a:cs typeface="B Jalal" panose="00000400000000000000" pitchFamily="2" charset="-78"/>
              </a:rPr>
              <a:t>RSI</a:t>
            </a:r>
            <a:endParaRPr lang="fa-IR" sz="5400" dirty="0">
              <a:cs typeface="B Jalal" panose="00000400000000000000" pitchFamily="2" charset="-7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143672" y="2276872"/>
                <a:ext cx="5760640" cy="1142364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latin typeface="Cambria Math"/>
                        </a:rPr>
                        <m:t>𝑹𝑺𝑰</m:t>
                      </m:r>
                      <m:r>
                        <a:rPr lang="fa-IR" sz="3600" b="1" i="1">
                          <a:latin typeface="Cambria Math"/>
                        </a:rPr>
                        <m:t>=</m:t>
                      </m:r>
                      <m:r>
                        <a:rPr lang="fa-IR" sz="3600" b="1" i="1">
                          <a:latin typeface="Cambria Math"/>
                        </a:rPr>
                        <m:t>𝟏𝟎𝟎</m:t>
                      </m:r>
                      <m:r>
                        <a:rPr lang="fa-IR" sz="3600" b="1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fa-IR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a-IR" sz="3600" b="1" i="1">
                              <a:latin typeface="Cambria Math"/>
                            </a:rPr>
                            <m:t>𝟏𝟎𝟎</m:t>
                          </m:r>
                        </m:num>
                        <m:den>
                          <m:r>
                            <a:rPr lang="fa-IR" sz="3600" b="1" i="1">
                              <a:latin typeface="Cambria Math"/>
                            </a:rPr>
                            <m:t>𝟏</m:t>
                          </m:r>
                          <m:r>
                            <a:rPr lang="fa-IR" sz="3600" b="1" i="1">
                              <a:latin typeface="Cambria Math"/>
                            </a:rPr>
                            <m:t>+</m:t>
                          </m:r>
                          <m:r>
                            <a:rPr lang="en-US" sz="3600" b="1" i="1">
                              <a:latin typeface="Cambria Math"/>
                            </a:rPr>
                            <m:t>𝑹𝑺</m:t>
                          </m:r>
                        </m:den>
                      </m:f>
                    </m:oMath>
                  </m:oMathPara>
                </a14:m>
                <a:endParaRPr lang="fa-IR" sz="3600" b="1" dirty="0">
                  <a:cs typeface="B Jalal" panose="00000400000000000000" pitchFamily="2" charset="-78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3672" y="2276872"/>
                <a:ext cx="5760640" cy="114236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16776" y="4613191"/>
                <a:ext cx="5760640" cy="1251433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latin typeface="Cambria Math"/>
                        </a:rPr>
                        <m:t>𝑹𝑺</m:t>
                      </m:r>
                      <m:r>
                        <a:rPr lang="en-US" sz="3600" b="1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dirty="0">
                              <a:cs typeface="B Jalal" panose="00000400000000000000" pitchFamily="2" charset="-78"/>
                            </a:rPr>
                            <m:t>Average</m:t>
                          </m:r>
                          <m:r>
                            <m:rPr>
                              <m:nor/>
                            </m:rPr>
                            <a:rPr lang="en-US" sz="3600" b="1" dirty="0">
                              <a:cs typeface="B Jalal" panose="00000400000000000000" pitchFamily="2" charset="-78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dirty="0">
                              <a:cs typeface="B Jalal" panose="00000400000000000000" pitchFamily="2" charset="-78"/>
                            </a:rPr>
                            <m:t>Gain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 dirty="0">
                              <a:cs typeface="B Jalal" panose="00000400000000000000" pitchFamily="2" charset="-78"/>
                            </a:rPr>
                            <m:t>Average</m:t>
                          </m:r>
                          <m:r>
                            <m:rPr>
                              <m:nor/>
                            </m:rPr>
                            <a:rPr lang="en-US" sz="3600" b="1" dirty="0">
                              <a:cs typeface="B Jalal" panose="00000400000000000000" pitchFamily="2" charset="-78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dirty="0">
                              <a:cs typeface="B Jalal" panose="00000400000000000000" pitchFamily="2" charset="-78"/>
                            </a:rPr>
                            <m:t>Loss</m:t>
                          </m:r>
                        </m:den>
                      </m:f>
                    </m:oMath>
                  </m:oMathPara>
                </a14:m>
                <a:endParaRPr lang="fa-IR" sz="3600" b="1" dirty="0">
                  <a:cs typeface="B Jalal" panose="00000400000000000000" pitchFamily="2" charset="-78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776" y="4613191"/>
                <a:ext cx="5760640" cy="125143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816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487863" y="2667000"/>
            <a:ext cx="7704137" cy="3332163"/>
          </a:xfrm>
        </p:spPr>
        <p:txBody>
          <a:bodyPr/>
          <a:lstStyle/>
          <a:p>
            <a:r>
              <a:rPr lang="fa-IR" sz="2800" dirty="0">
                <a:cs typeface="B Jalal" panose="00000400000000000000" pitchFamily="2" charset="-78"/>
              </a:rPr>
              <a:t>نحوه محاسبه </a:t>
            </a:r>
            <a:r>
              <a:rPr lang="en-US" sz="2800" dirty="0"/>
              <a:t>RSI</a:t>
            </a:r>
            <a:r>
              <a:rPr lang="fa-IR" sz="2800" dirty="0">
                <a:cs typeface="B Jalal" panose="00000400000000000000" pitchFamily="2" charset="-78"/>
              </a:rPr>
              <a:t> 14 روزه</a:t>
            </a:r>
          </a:p>
          <a:p>
            <a:pPr algn="l" rtl="0"/>
            <a:r>
              <a:rPr lang="en-US" sz="2000" dirty="0"/>
              <a:t>First Average Gain = Sum of Gains over the past 14 periods / 14. </a:t>
            </a:r>
          </a:p>
          <a:p>
            <a:pPr algn="l" rtl="0"/>
            <a:r>
              <a:rPr lang="en-US" sz="2000" dirty="0"/>
              <a:t>First Average Loss = Sum of Losses over the past 14 periods / 14</a:t>
            </a:r>
          </a:p>
          <a:p>
            <a:pPr marL="0" indent="0">
              <a:buNone/>
            </a:pPr>
            <a:endParaRPr lang="en-US" sz="2000" dirty="0"/>
          </a:p>
          <a:p>
            <a:pPr algn="l" rtl="0"/>
            <a:r>
              <a:rPr lang="en-US" sz="2000" dirty="0"/>
              <a:t>Average Gain = [(previous Average Gain) x 13 + current Gain] / 14</a:t>
            </a:r>
          </a:p>
          <a:p>
            <a:pPr algn="l" rtl="0"/>
            <a:r>
              <a:rPr lang="en-US" sz="2000" dirty="0"/>
              <a:t>Average Loss = [(previous Average Loss) x 13 + current Loss] / 14. </a:t>
            </a:r>
          </a:p>
          <a:p>
            <a:pPr marL="0" indent="0">
              <a:buNone/>
            </a:pPr>
            <a:endParaRPr lang="fa-IR" sz="2000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en-US" dirty="0" smtClean="0"/>
              <a:t>RSI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10196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en-US" dirty="0" smtClean="0"/>
              <a:t>RSI</a:t>
            </a:r>
            <a:endParaRPr lang="fa-I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908721"/>
            <a:ext cx="5448300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203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7666038" y="860425"/>
            <a:ext cx="4525962" cy="5181600"/>
          </a:xfrm>
        </p:spPr>
        <p:txBody>
          <a:bodyPr/>
          <a:lstStyle/>
          <a:p>
            <a:r>
              <a:rPr lang="fa-IR" sz="2800" dirty="0">
                <a:solidFill>
                  <a:schemeClr val="bg1"/>
                </a:solidFill>
                <a:cs typeface="B Jalal" panose="00000400000000000000" pitchFamily="2" charset="-78"/>
              </a:rPr>
              <a:t>حد اشباع خرید و فروش</a:t>
            </a:r>
          </a:p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en-US" dirty="0" smtClean="0"/>
              <a:t>RSI</a:t>
            </a:r>
            <a:endParaRPr lang="fa-I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217399"/>
            <a:ext cx="8604448" cy="568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5914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1271464" y="2132856"/>
            <a:ext cx="9901708" cy="3332162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4000" b="1" dirty="0" smtClean="0">
                <a:cs typeface="B Jalal" panose="00000400000000000000" pitchFamily="2" charset="-78"/>
              </a:rPr>
              <a:t>هدف از تحلیل تکنیکال چیست ؟</a:t>
            </a:r>
          </a:p>
        </p:txBody>
      </p:sp>
    </p:spTree>
    <p:extLst>
      <p:ext uri="{BB962C8B-B14F-4D97-AF65-F5344CB8AC3E}">
        <p14:creationId xmlns:p14="http://schemas.microsoft.com/office/powerpoint/2010/main" val="417294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692150"/>
            <a:ext cx="4525963" cy="51816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>
                <a:cs typeface="B Jalal" panose="00000400000000000000" pitchFamily="2" charset="-78"/>
              </a:rPr>
              <a:t>واگرایی (</a:t>
            </a:r>
            <a:r>
              <a:rPr lang="en-US" sz="2800" dirty="0">
                <a:cs typeface="B Jalal" panose="00000400000000000000" pitchFamily="2" charset="-78"/>
              </a:rPr>
              <a:t>divergence</a:t>
            </a:r>
            <a:r>
              <a:rPr lang="fa-IR" sz="2800" dirty="0">
                <a:cs typeface="B Jalal" panose="00000400000000000000" pitchFamily="2" charset="-78"/>
              </a:rPr>
              <a:t>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279421"/>
            <a:ext cx="8450907" cy="555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85807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7666038" y="3573463"/>
            <a:ext cx="4525962" cy="933450"/>
          </a:xfrm>
        </p:spPr>
        <p:txBody>
          <a:bodyPr/>
          <a:lstStyle/>
          <a:p>
            <a:pPr algn="r" rtl="1"/>
            <a:r>
              <a:rPr lang="fa-IR" dirty="0" smtClean="0">
                <a:solidFill>
                  <a:srgbClr val="FF0000"/>
                </a:solidFill>
                <a:cs typeface="B Jalal" panose="00000400000000000000" pitchFamily="2" charset="-78"/>
              </a:rPr>
              <a:t>واگرایی (</a:t>
            </a:r>
            <a:r>
              <a:rPr lang="en-US" dirty="0" smtClean="0">
                <a:solidFill>
                  <a:srgbClr val="FF0000"/>
                </a:solidFill>
                <a:cs typeface="B Jalal" panose="00000400000000000000" pitchFamily="2" charset="-78"/>
              </a:rPr>
              <a:t>divergence</a:t>
            </a:r>
            <a:r>
              <a:rPr lang="fa-IR" dirty="0" smtClean="0">
                <a:solidFill>
                  <a:srgbClr val="FF0000"/>
                </a:solidFill>
                <a:cs typeface="B Jalal" panose="00000400000000000000" pitchFamily="2" charset="-78"/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pPr algn="ctr"/>
            <a:r>
              <a:rPr lang="en-US" dirty="0" smtClean="0"/>
              <a:t>RSI</a:t>
            </a:r>
            <a:endParaRPr lang="fa-IR" dirty="0"/>
          </a:p>
        </p:txBody>
      </p:sp>
      <p:sp>
        <p:nvSpPr>
          <p:cNvPr id="3" name="TextBox 2"/>
          <p:cNvSpPr txBox="1"/>
          <p:nvPr/>
        </p:nvSpPr>
        <p:spPr>
          <a:xfrm>
            <a:off x="2639616" y="2276873"/>
            <a:ext cx="75608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واگرایی معمولا هنگامی که در ناحیه اشباع خرید یا فروش رخ می دهد قدرت بیشتری دارد.</a:t>
            </a:r>
          </a:p>
          <a:p>
            <a:pPr algn="r" rtl="1"/>
            <a:r>
              <a:rPr lang="fa-IR" dirty="0" smtClean="0">
                <a:cs typeface="B Jalal" panose="00000400000000000000" pitchFamily="2" charset="-78"/>
              </a:rPr>
              <a:t>در یک روند قوی امکان دارد واگرایی ها درست عمل نکنند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5597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591550" y="868363"/>
            <a:ext cx="3600450" cy="739775"/>
          </a:xfrm>
        </p:spPr>
        <p:txBody>
          <a:bodyPr/>
          <a:lstStyle/>
          <a:p>
            <a:r>
              <a:rPr lang="en-US" dirty="0" smtClean="0"/>
              <a:t>MACD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552" y="426662"/>
            <a:ext cx="638629" cy="8113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200" y="72571"/>
            <a:ext cx="3528174" cy="389513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DDDDDD"/>
          </a:solidFill>
        </p:spPr>
        <p:txBody>
          <a:bodyPr wrap="none" rtlCol="1">
            <a:spAutoFit/>
          </a:bodyPr>
          <a:lstStyle/>
          <a:p>
            <a:r>
              <a:rPr lang="en-US" sz="1200" spc="600" dirty="0">
                <a:cs typeface="B Jalal" panose="00000400000000000000" pitchFamily="2" charset="-78"/>
              </a:rPr>
              <a:t>www.khanesarmaye.com</a:t>
            </a:r>
            <a:endParaRPr lang="fa-IR" sz="1200" spc="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424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clker.com/cliparts/y/5/m/Y/W/P/pitchfork-md.pn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613" y="3259138"/>
            <a:ext cx="2719387" cy="214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3479800" y="1844675"/>
            <a:ext cx="8712200" cy="663575"/>
          </a:xfrm>
        </p:spPr>
        <p:txBody>
          <a:bodyPr>
            <a:noAutofit/>
          </a:bodyPr>
          <a:lstStyle/>
          <a:p>
            <a:r>
              <a:rPr lang="fa-IR" sz="4400" dirty="0">
                <a:cs typeface="B Jalal" panose="00000400000000000000" pitchFamily="2" charset="-78"/>
              </a:rPr>
              <a:t>چنگال اندروز </a:t>
            </a:r>
            <a:r>
              <a:rPr lang="en-US" sz="4400" dirty="0">
                <a:cs typeface="B Jalal" panose="00000400000000000000" pitchFamily="2" charset="-78"/>
              </a:rPr>
              <a:t>Andrews' Pitchfork</a:t>
            </a:r>
            <a:endParaRPr lang="fa-IR" sz="4400" dirty="0">
              <a:cs typeface="B Jalal" panose="00000400000000000000" pitchFamily="2" charset="-78"/>
            </a:endParaRPr>
          </a:p>
        </p:txBody>
      </p:sp>
      <p:sp>
        <p:nvSpPr>
          <p:cNvPr id="4" name="Oval 3"/>
          <p:cNvSpPr/>
          <p:nvPr/>
        </p:nvSpPr>
        <p:spPr>
          <a:xfrm>
            <a:off x="9170761" y="688582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373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4000" y="1087312"/>
            <a:ext cx="85689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این چنگال با استفاده از سه خط روند سهم را پیش بینی می کند</a:t>
            </a:r>
          </a:p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(یک خط وسط و دو خط موازی به فاصله برابر)</a:t>
            </a:r>
          </a:p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این خطوط نقش حمایت و مقاومت را همانند دیگر خطوط روند ایفا می کنند</a:t>
            </a:r>
            <a:endParaRPr lang="fa-IR" b="1" dirty="0">
              <a:cs typeface="B Jalal" panose="00000400000000000000" pitchFamily="2" charset="-78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1832180" y="3212976"/>
            <a:ext cx="7216148" cy="288032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 bwMode="auto">
          <a:xfrm>
            <a:off x="2639616" y="4725144"/>
            <a:ext cx="864096" cy="176538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 flipV="1">
            <a:off x="2639616" y="2276872"/>
            <a:ext cx="6100532" cy="2448272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V="1">
            <a:off x="3503712" y="4005064"/>
            <a:ext cx="6100532" cy="2448272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4253948" y="2133600"/>
            <a:ext cx="4017168" cy="3988904"/>
          </a:xfrm>
          <a:custGeom>
            <a:avLst/>
            <a:gdLst>
              <a:gd name="connsiteX0" fmla="*/ 106017 w 4017168"/>
              <a:gd name="connsiteY0" fmla="*/ 3988904 h 3988904"/>
              <a:gd name="connsiteX1" fmla="*/ 53009 w 4017168"/>
              <a:gd name="connsiteY1" fmla="*/ 3816626 h 3988904"/>
              <a:gd name="connsiteX2" fmla="*/ 39756 w 4017168"/>
              <a:gd name="connsiteY2" fmla="*/ 3763617 h 3988904"/>
              <a:gd name="connsiteX3" fmla="*/ 0 w 4017168"/>
              <a:gd name="connsiteY3" fmla="*/ 3538330 h 3988904"/>
              <a:gd name="connsiteX4" fmla="*/ 13252 w 4017168"/>
              <a:gd name="connsiteY4" fmla="*/ 3246783 h 3988904"/>
              <a:gd name="connsiteX5" fmla="*/ 26504 w 4017168"/>
              <a:gd name="connsiteY5" fmla="*/ 3207026 h 3988904"/>
              <a:gd name="connsiteX6" fmla="*/ 53009 w 4017168"/>
              <a:gd name="connsiteY6" fmla="*/ 3114261 h 3988904"/>
              <a:gd name="connsiteX7" fmla="*/ 66261 w 4017168"/>
              <a:gd name="connsiteY7" fmla="*/ 3034748 h 3988904"/>
              <a:gd name="connsiteX8" fmla="*/ 106017 w 4017168"/>
              <a:gd name="connsiteY8" fmla="*/ 3021496 h 3988904"/>
              <a:gd name="connsiteX9" fmla="*/ 291548 w 4017168"/>
              <a:gd name="connsiteY9" fmla="*/ 3034748 h 3988904"/>
              <a:gd name="connsiteX10" fmla="*/ 344556 w 4017168"/>
              <a:gd name="connsiteY10" fmla="*/ 3048000 h 3988904"/>
              <a:gd name="connsiteX11" fmla="*/ 397565 w 4017168"/>
              <a:gd name="connsiteY11" fmla="*/ 3101009 h 3988904"/>
              <a:gd name="connsiteX12" fmla="*/ 450574 w 4017168"/>
              <a:gd name="connsiteY12" fmla="*/ 3140765 h 3988904"/>
              <a:gd name="connsiteX13" fmla="*/ 490330 w 4017168"/>
              <a:gd name="connsiteY13" fmla="*/ 3167270 h 3988904"/>
              <a:gd name="connsiteX14" fmla="*/ 556591 w 4017168"/>
              <a:gd name="connsiteY14" fmla="*/ 3207026 h 3988904"/>
              <a:gd name="connsiteX15" fmla="*/ 662609 w 4017168"/>
              <a:gd name="connsiteY15" fmla="*/ 3299791 h 3988904"/>
              <a:gd name="connsiteX16" fmla="*/ 728869 w 4017168"/>
              <a:gd name="connsiteY16" fmla="*/ 3352800 h 3988904"/>
              <a:gd name="connsiteX17" fmla="*/ 821635 w 4017168"/>
              <a:gd name="connsiteY17" fmla="*/ 3432313 h 3988904"/>
              <a:gd name="connsiteX18" fmla="*/ 848139 w 4017168"/>
              <a:gd name="connsiteY18" fmla="*/ 3472070 h 3988904"/>
              <a:gd name="connsiteX19" fmla="*/ 887895 w 4017168"/>
              <a:gd name="connsiteY19" fmla="*/ 3485322 h 3988904"/>
              <a:gd name="connsiteX20" fmla="*/ 980661 w 4017168"/>
              <a:gd name="connsiteY20" fmla="*/ 3511826 h 3988904"/>
              <a:gd name="connsiteX21" fmla="*/ 1060174 w 4017168"/>
              <a:gd name="connsiteY21" fmla="*/ 3485322 h 3988904"/>
              <a:gd name="connsiteX22" fmla="*/ 1113182 w 4017168"/>
              <a:gd name="connsiteY22" fmla="*/ 3352800 h 3988904"/>
              <a:gd name="connsiteX23" fmla="*/ 1126435 w 4017168"/>
              <a:gd name="connsiteY23" fmla="*/ 3233530 h 3988904"/>
              <a:gd name="connsiteX24" fmla="*/ 1139687 w 4017168"/>
              <a:gd name="connsiteY24" fmla="*/ 2928730 h 3988904"/>
              <a:gd name="connsiteX25" fmla="*/ 1192695 w 4017168"/>
              <a:gd name="connsiteY25" fmla="*/ 2849217 h 3988904"/>
              <a:gd name="connsiteX26" fmla="*/ 1258956 w 4017168"/>
              <a:gd name="connsiteY26" fmla="*/ 2822713 h 3988904"/>
              <a:gd name="connsiteX27" fmla="*/ 1404730 w 4017168"/>
              <a:gd name="connsiteY27" fmla="*/ 2835965 h 3988904"/>
              <a:gd name="connsiteX28" fmla="*/ 1444487 w 4017168"/>
              <a:gd name="connsiteY28" fmla="*/ 2849217 h 3988904"/>
              <a:gd name="connsiteX29" fmla="*/ 1510748 w 4017168"/>
              <a:gd name="connsiteY29" fmla="*/ 2915478 h 3988904"/>
              <a:gd name="connsiteX30" fmla="*/ 1537252 w 4017168"/>
              <a:gd name="connsiteY30" fmla="*/ 2941983 h 3988904"/>
              <a:gd name="connsiteX31" fmla="*/ 1590261 w 4017168"/>
              <a:gd name="connsiteY31" fmla="*/ 3008243 h 3988904"/>
              <a:gd name="connsiteX32" fmla="*/ 1630017 w 4017168"/>
              <a:gd name="connsiteY32" fmla="*/ 3021496 h 3988904"/>
              <a:gd name="connsiteX33" fmla="*/ 1722782 w 4017168"/>
              <a:gd name="connsiteY33" fmla="*/ 3074504 h 3988904"/>
              <a:gd name="connsiteX34" fmla="*/ 1855304 w 4017168"/>
              <a:gd name="connsiteY34" fmla="*/ 2994991 h 3988904"/>
              <a:gd name="connsiteX35" fmla="*/ 1881809 w 4017168"/>
              <a:gd name="connsiteY35" fmla="*/ 2968487 h 3988904"/>
              <a:gd name="connsiteX36" fmla="*/ 1934817 w 4017168"/>
              <a:gd name="connsiteY36" fmla="*/ 2888974 h 3988904"/>
              <a:gd name="connsiteX37" fmla="*/ 1948069 w 4017168"/>
              <a:gd name="connsiteY37" fmla="*/ 2835965 h 3988904"/>
              <a:gd name="connsiteX38" fmla="*/ 1921565 w 4017168"/>
              <a:gd name="connsiteY38" fmla="*/ 2517913 h 3988904"/>
              <a:gd name="connsiteX39" fmla="*/ 1908313 w 4017168"/>
              <a:gd name="connsiteY39" fmla="*/ 2411896 h 3988904"/>
              <a:gd name="connsiteX40" fmla="*/ 1881809 w 4017168"/>
              <a:gd name="connsiteY40" fmla="*/ 2332383 h 3988904"/>
              <a:gd name="connsiteX41" fmla="*/ 1855304 w 4017168"/>
              <a:gd name="connsiteY41" fmla="*/ 2252870 h 3988904"/>
              <a:gd name="connsiteX42" fmla="*/ 1842052 w 4017168"/>
              <a:gd name="connsiteY42" fmla="*/ 2213113 h 3988904"/>
              <a:gd name="connsiteX43" fmla="*/ 1828800 w 4017168"/>
              <a:gd name="connsiteY43" fmla="*/ 2133600 h 3988904"/>
              <a:gd name="connsiteX44" fmla="*/ 1815548 w 4017168"/>
              <a:gd name="connsiteY44" fmla="*/ 1948070 h 3988904"/>
              <a:gd name="connsiteX45" fmla="*/ 1802295 w 4017168"/>
              <a:gd name="connsiteY45" fmla="*/ 1895061 h 3988904"/>
              <a:gd name="connsiteX46" fmla="*/ 1762539 w 4017168"/>
              <a:gd name="connsiteY46" fmla="*/ 1722783 h 3988904"/>
              <a:gd name="connsiteX47" fmla="*/ 1762539 w 4017168"/>
              <a:gd name="connsiteY47" fmla="*/ 1325217 h 3988904"/>
              <a:gd name="connsiteX48" fmla="*/ 1842052 w 4017168"/>
              <a:gd name="connsiteY48" fmla="*/ 1311965 h 3988904"/>
              <a:gd name="connsiteX49" fmla="*/ 1921565 w 4017168"/>
              <a:gd name="connsiteY49" fmla="*/ 1285461 h 3988904"/>
              <a:gd name="connsiteX50" fmla="*/ 2014330 w 4017168"/>
              <a:gd name="connsiteY50" fmla="*/ 1298713 h 3988904"/>
              <a:gd name="connsiteX51" fmla="*/ 2080591 w 4017168"/>
              <a:gd name="connsiteY51" fmla="*/ 1364974 h 3988904"/>
              <a:gd name="connsiteX52" fmla="*/ 2093843 w 4017168"/>
              <a:gd name="connsiteY52" fmla="*/ 1404730 h 3988904"/>
              <a:gd name="connsiteX53" fmla="*/ 2239617 w 4017168"/>
              <a:gd name="connsiteY53" fmla="*/ 1524000 h 3988904"/>
              <a:gd name="connsiteX54" fmla="*/ 2332382 w 4017168"/>
              <a:gd name="connsiteY54" fmla="*/ 1590261 h 3988904"/>
              <a:gd name="connsiteX55" fmla="*/ 2411895 w 4017168"/>
              <a:gd name="connsiteY55" fmla="*/ 1656522 h 3988904"/>
              <a:gd name="connsiteX56" fmla="*/ 2451652 w 4017168"/>
              <a:gd name="connsiteY56" fmla="*/ 1669774 h 3988904"/>
              <a:gd name="connsiteX57" fmla="*/ 2504661 w 4017168"/>
              <a:gd name="connsiteY57" fmla="*/ 1736035 h 3988904"/>
              <a:gd name="connsiteX58" fmla="*/ 2544417 w 4017168"/>
              <a:gd name="connsiteY58" fmla="*/ 1762539 h 3988904"/>
              <a:gd name="connsiteX59" fmla="*/ 2570922 w 4017168"/>
              <a:gd name="connsiteY59" fmla="*/ 1802296 h 3988904"/>
              <a:gd name="connsiteX60" fmla="*/ 2610678 w 4017168"/>
              <a:gd name="connsiteY60" fmla="*/ 1815548 h 3988904"/>
              <a:gd name="connsiteX61" fmla="*/ 2650435 w 4017168"/>
              <a:gd name="connsiteY61" fmla="*/ 1842052 h 3988904"/>
              <a:gd name="connsiteX62" fmla="*/ 2716695 w 4017168"/>
              <a:gd name="connsiteY62" fmla="*/ 1895061 h 3988904"/>
              <a:gd name="connsiteX63" fmla="*/ 2796209 w 4017168"/>
              <a:gd name="connsiteY63" fmla="*/ 1881809 h 3988904"/>
              <a:gd name="connsiteX64" fmla="*/ 2822713 w 4017168"/>
              <a:gd name="connsiteY64" fmla="*/ 1802296 h 3988904"/>
              <a:gd name="connsiteX65" fmla="*/ 2849217 w 4017168"/>
              <a:gd name="connsiteY65" fmla="*/ 1775791 h 3988904"/>
              <a:gd name="connsiteX66" fmla="*/ 2862469 w 4017168"/>
              <a:gd name="connsiteY66" fmla="*/ 1709530 h 3988904"/>
              <a:gd name="connsiteX67" fmla="*/ 2888974 w 4017168"/>
              <a:gd name="connsiteY67" fmla="*/ 1630017 h 3988904"/>
              <a:gd name="connsiteX68" fmla="*/ 2902226 w 4017168"/>
              <a:gd name="connsiteY68" fmla="*/ 1590261 h 3988904"/>
              <a:gd name="connsiteX69" fmla="*/ 2915478 w 4017168"/>
              <a:gd name="connsiteY69" fmla="*/ 1537252 h 3988904"/>
              <a:gd name="connsiteX70" fmla="*/ 2941982 w 4017168"/>
              <a:gd name="connsiteY70" fmla="*/ 1457739 h 3988904"/>
              <a:gd name="connsiteX71" fmla="*/ 2955235 w 4017168"/>
              <a:gd name="connsiteY71" fmla="*/ 1311965 h 3988904"/>
              <a:gd name="connsiteX72" fmla="*/ 2981739 w 4017168"/>
              <a:gd name="connsiteY72" fmla="*/ 1205948 h 3988904"/>
              <a:gd name="connsiteX73" fmla="*/ 2994991 w 4017168"/>
              <a:gd name="connsiteY73" fmla="*/ 1152939 h 3988904"/>
              <a:gd name="connsiteX74" fmla="*/ 3008243 w 4017168"/>
              <a:gd name="connsiteY74" fmla="*/ 1099930 h 3988904"/>
              <a:gd name="connsiteX75" fmla="*/ 3021495 w 4017168"/>
              <a:gd name="connsiteY75" fmla="*/ 1033670 h 3988904"/>
              <a:gd name="connsiteX76" fmla="*/ 3034748 w 4017168"/>
              <a:gd name="connsiteY76" fmla="*/ 821635 h 3988904"/>
              <a:gd name="connsiteX77" fmla="*/ 3061252 w 4017168"/>
              <a:gd name="connsiteY77" fmla="*/ 795130 h 3988904"/>
              <a:gd name="connsiteX78" fmla="*/ 3140765 w 4017168"/>
              <a:gd name="connsiteY78" fmla="*/ 742122 h 3988904"/>
              <a:gd name="connsiteX79" fmla="*/ 3273287 w 4017168"/>
              <a:gd name="connsiteY79" fmla="*/ 755374 h 3988904"/>
              <a:gd name="connsiteX80" fmla="*/ 3339548 w 4017168"/>
              <a:gd name="connsiteY80" fmla="*/ 808383 h 3988904"/>
              <a:gd name="connsiteX81" fmla="*/ 3366052 w 4017168"/>
              <a:gd name="connsiteY81" fmla="*/ 848139 h 3988904"/>
              <a:gd name="connsiteX82" fmla="*/ 3445565 w 4017168"/>
              <a:gd name="connsiteY82" fmla="*/ 887896 h 3988904"/>
              <a:gd name="connsiteX83" fmla="*/ 3551582 w 4017168"/>
              <a:gd name="connsiteY83" fmla="*/ 980661 h 3988904"/>
              <a:gd name="connsiteX84" fmla="*/ 3604591 w 4017168"/>
              <a:gd name="connsiteY84" fmla="*/ 1007165 h 3988904"/>
              <a:gd name="connsiteX85" fmla="*/ 3631095 w 4017168"/>
              <a:gd name="connsiteY85" fmla="*/ 1060174 h 3988904"/>
              <a:gd name="connsiteX86" fmla="*/ 3670852 w 4017168"/>
              <a:gd name="connsiteY86" fmla="*/ 1073426 h 3988904"/>
              <a:gd name="connsiteX87" fmla="*/ 3816626 w 4017168"/>
              <a:gd name="connsiteY87" fmla="*/ 1099930 h 3988904"/>
              <a:gd name="connsiteX88" fmla="*/ 3882887 w 4017168"/>
              <a:gd name="connsiteY88" fmla="*/ 1086678 h 3988904"/>
              <a:gd name="connsiteX89" fmla="*/ 3949148 w 4017168"/>
              <a:gd name="connsiteY89" fmla="*/ 967409 h 3988904"/>
              <a:gd name="connsiteX90" fmla="*/ 3975652 w 4017168"/>
              <a:gd name="connsiteY90" fmla="*/ 914400 h 3988904"/>
              <a:gd name="connsiteX91" fmla="*/ 4015409 w 4017168"/>
              <a:gd name="connsiteY91" fmla="*/ 344557 h 3988904"/>
              <a:gd name="connsiteX92" fmla="*/ 4015409 w 4017168"/>
              <a:gd name="connsiteY92" fmla="*/ 0 h 398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4017168" h="3988904">
                <a:moveTo>
                  <a:pt x="106017" y="3988904"/>
                </a:moveTo>
                <a:cubicBezTo>
                  <a:pt x="80623" y="3861933"/>
                  <a:pt x="108616" y="3983447"/>
                  <a:pt x="53009" y="3816626"/>
                </a:cubicBezTo>
                <a:cubicBezTo>
                  <a:pt x="47249" y="3799347"/>
                  <a:pt x="43852" y="3781364"/>
                  <a:pt x="39756" y="3763617"/>
                </a:cubicBezTo>
                <a:cubicBezTo>
                  <a:pt x="7083" y="3622036"/>
                  <a:pt x="16942" y="3673869"/>
                  <a:pt x="0" y="3538330"/>
                </a:cubicBezTo>
                <a:cubicBezTo>
                  <a:pt x="4417" y="3441148"/>
                  <a:pt x="5494" y="3343756"/>
                  <a:pt x="13252" y="3246783"/>
                </a:cubicBezTo>
                <a:cubicBezTo>
                  <a:pt x="14366" y="3232858"/>
                  <a:pt x="22666" y="3220458"/>
                  <a:pt x="26504" y="3207026"/>
                </a:cubicBezTo>
                <a:cubicBezTo>
                  <a:pt x="59774" y="3090579"/>
                  <a:pt x="21242" y="3209556"/>
                  <a:pt x="53009" y="3114261"/>
                </a:cubicBezTo>
                <a:cubicBezTo>
                  <a:pt x="57426" y="3087757"/>
                  <a:pt x="52930" y="3058078"/>
                  <a:pt x="66261" y="3034748"/>
                </a:cubicBezTo>
                <a:cubicBezTo>
                  <a:pt x="73191" y="3022620"/>
                  <a:pt x="92048" y="3021496"/>
                  <a:pt x="106017" y="3021496"/>
                </a:cubicBezTo>
                <a:cubicBezTo>
                  <a:pt x="168018" y="3021496"/>
                  <a:pt x="229704" y="3030331"/>
                  <a:pt x="291548" y="3034748"/>
                </a:cubicBezTo>
                <a:cubicBezTo>
                  <a:pt x="309217" y="3039165"/>
                  <a:pt x="329111" y="3038347"/>
                  <a:pt x="344556" y="3048000"/>
                </a:cubicBezTo>
                <a:cubicBezTo>
                  <a:pt x="365746" y="3061244"/>
                  <a:pt x="377574" y="3086016"/>
                  <a:pt x="397565" y="3101009"/>
                </a:cubicBezTo>
                <a:cubicBezTo>
                  <a:pt x="415235" y="3114261"/>
                  <a:pt x="432601" y="3127927"/>
                  <a:pt x="450574" y="3140765"/>
                </a:cubicBezTo>
                <a:cubicBezTo>
                  <a:pt x="463534" y="3150022"/>
                  <a:pt x="477893" y="3157320"/>
                  <a:pt x="490330" y="3167270"/>
                </a:cubicBezTo>
                <a:cubicBezTo>
                  <a:pt x="542302" y="3208848"/>
                  <a:pt x="487553" y="3184013"/>
                  <a:pt x="556591" y="3207026"/>
                </a:cubicBezTo>
                <a:cubicBezTo>
                  <a:pt x="631692" y="3319680"/>
                  <a:pt x="507988" y="3145164"/>
                  <a:pt x="662609" y="3299791"/>
                </a:cubicBezTo>
                <a:cubicBezTo>
                  <a:pt x="752819" y="3390005"/>
                  <a:pt x="611864" y="3252510"/>
                  <a:pt x="728869" y="3352800"/>
                </a:cubicBezTo>
                <a:cubicBezTo>
                  <a:pt x="841339" y="3449203"/>
                  <a:pt x="730366" y="3371468"/>
                  <a:pt x="821635" y="3432313"/>
                </a:cubicBezTo>
                <a:cubicBezTo>
                  <a:pt x="830470" y="3445565"/>
                  <a:pt x="835702" y="3462120"/>
                  <a:pt x="848139" y="3472070"/>
                </a:cubicBezTo>
                <a:cubicBezTo>
                  <a:pt x="859047" y="3480796"/>
                  <a:pt x="874464" y="3481485"/>
                  <a:pt x="887895" y="3485322"/>
                </a:cubicBezTo>
                <a:cubicBezTo>
                  <a:pt x="1004385" y="3518604"/>
                  <a:pt x="885331" y="3480050"/>
                  <a:pt x="980661" y="3511826"/>
                </a:cubicBezTo>
                <a:cubicBezTo>
                  <a:pt x="1007165" y="3502991"/>
                  <a:pt x="1051339" y="3511826"/>
                  <a:pt x="1060174" y="3485322"/>
                </a:cubicBezTo>
                <a:cubicBezTo>
                  <a:pt x="1092925" y="3387068"/>
                  <a:pt x="1074184" y="3430798"/>
                  <a:pt x="1113182" y="3352800"/>
                </a:cubicBezTo>
                <a:cubicBezTo>
                  <a:pt x="1117600" y="3313043"/>
                  <a:pt x="1123940" y="3273453"/>
                  <a:pt x="1126435" y="3233530"/>
                </a:cubicBezTo>
                <a:cubicBezTo>
                  <a:pt x="1132779" y="3132032"/>
                  <a:pt x="1122408" y="3028947"/>
                  <a:pt x="1139687" y="2928730"/>
                </a:cubicBezTo>
                <a:cubicBezTo>
                  <a:pt x="1145099" y="2897339"/>
                  <a:pt x="1163119" y="2861047"/>
                  <a:pt x="1192695" y="2849217"/>
                </a:cubicBezTo>
                <a:lnTo>
                  <a:pt x="1258956" y="2822713"/>
                </a:lnTo>
                <a:cubicBezTo>
                  <a:pt x="1307547" y="2827130"/>
                  <a:pt x="1356429" y="2829065"/>
                  <a:pt x="1404730" y="2835965"/>
                </a:cubicBezTo>
                <a:cubicBezTo>
                  <a:pt x="1418559" y="2837941"/>
                  <a:pt x="1433312" y="2840836"/>
                  <a:pt x="1444487" y="2849217"/>
                </a:cubicBezTo>
                <a:cubicBezTo>
                  <a:pt x="1469476" y="2867958"/>
                  <a:pt x="1488661" y="2893391"/>
                  <a:pt x="1510748" y="2915478"/>
                </a:cubicBezTo>
                <a:cubicBezTo>
                  <a:pt x="1519583" y="2924313"/>
                  <a:pt x="1530321" y="2931587"/>
                  <a:pt x="1537252" y="2941983"/>
                </a:cubicBezTo>
                <a:cubicBezTo>
                  <a:pt x="1549292" y="2960043"/>
                  <a:pt x="1569277" y="2995653"/>
                  <a:pt x="1590261" y="3008243"/>
                </a:cubicBezTo>
                <a:cubicBezTo>
                  <a:pt x="1602239" y="3015430"/>
                  <a:pt x="1617178" y="3015993"/>
                  <a:pt x="1630017" y="3021496"/>
                </a:cubicBezTo>
                <a:cubicBezTo>
                  <a:pt x="1677099" y="3041674"/>
                  <a:pt x="1682852" y="3047884"/>
                  <a:pt x="1722782" y="3074504"/>
                </a:cubicBezTo>
                <a:cubicBezTo>
                  <a:pt x="1826003" y="3040097"/>
                  <a:pt x="1782538" y="3067756"/>
                  <a:pt x="1855304" y="2994991"/>
                </a:cubicBezTo>
                <a:cubicBezTo>
                  <a:pt x="1864139" y="2986156"/>
                  <a:pt x="1874878" y="2978883"/>
                  <a:pt x="1881809" y="2968487"/>
                </a:cubicBezTo>
                <a:lnTo>
                  <a:pt x="1934817" y="2888974"/>
                </a:lnTo>
                <a:cubicBezTo>
                  <a:pt x="1939234" y="2871304"/>
                  <a:pt x="1948069" y="2854178"/>
                  <a:pt x="1948069" y="2835965"/>
                </a:cubicBezTo>
                <a:cubicBezTo>
                  <a:pt x="1948069" y="2585467"/>
                  <a:pt x="1962091" y="2639495"/>
                  <a:pt x="1921565" y="2517913"/>
                </a:cubicBezTo>
                <a:cubicBezTo>
                  <a:pt x="1917148" y="2482574"/>
                  <a:pt x="1915775" y="2446719"/>
                  <a:pt x="1908313" y="2411896"/>
                </a:cubicBezTo>
                <a:cubicBezTo>
                  <a:pt x="1902459" y="2384578"/>
                  <a:pt x="1890644" y="2358887"/>
                  <a:pt x="1881809" y="2332383"/>
                </a:cubicBezTo>
                <a:lnTo>
                  <a:pt x="1855304" y="2252870"/>
                </a:lnTo>
                <a:cubicBezTo>
                  <a:pt x="1850887" y="2239618"/>
                  <a:pt x="1844348" y="2226892"/>
                  <a:pt x="1842052" y="2213113"/>
                </a:cubicBezTo>
                <a:lnTo>
                  <a:pt x="1828800" y="2133600"/>
                </a:lnTo>
                <a:cubicBezTo>
                  <a:pt x="1824383" y="2071757"/>
                  <a:pt x="1822395" y="2009692"/>
                  <a:pt x="1815548" y="1948070"/>
                </a:cubicBezTo>
                <a:cubicBezTo>
                  <a:pt x="1813537" y="1929968"/>
                  <a:pt x="1805065" y="1913063"/>
                  <a:pt x="1802295" y="1895061"/>
                </a:cubicBezTo>
                <a:cubicBezTo>
                  <a:pt x="1778286" y="1739006"/>
                  <a:pt x="1811167" y="1820039"/>
                  <a:pt x="1762539" y="1722783"/>
                </a:cubicBezTo>
                <a:cubicBezTo>
                  <a:pt x="1750637" y="1603764"/>
                  <a:pt x="1726841" y="1432310"/>
                  <a:pt x="1762539" y="1325217"/>
                </a:cubicBezTo>
                <a:cubicBezTo>
                  <a:pt x="1771036" y="1299726"/>
                  <a:pt x="1815984" y="1318482"/>
                  <a:pt x="1842052" y="1311965"/>
                </a:cubicBezTo>
                <a:cubicBezTo>
                  <a:pt x="1869156" y="1305189"/>
                  <a:pt x="1921565" y="1285461"/>
                  <a:pt x="1921565" y="1285461"/>
                </a:cubicBezTo>
                <a:cubicBezTo>
                  <a:pt x="1952487" y="1289878"/>
                  <a:pt x="1986392" y="1284744"/>
                  <a:pt x="2014330" y="1298713"/>
                </a:cubicBezTo>
                <a:cubicBezTo>
                  <a:pt x="2042268" y="1312682"/>
                  <a:pt x="2080591" y="1364974"/>
                  <a:pt x="2080591" y="1364974"/>
                </a:cubicBezTo>
                <a:cubicBezTo>
                  <a:pt x="2085008" y="1378226"/>
                  <a:pt x="2085462" y="1393555"/>
                  <a:pt x="2093843" y="1404730"/>
                </a:cubicBezTo>
                <a:cubicBezTo>
                  <a:pt x="2197297" y="1542668"/>
                  <a:pt x="2119155" y="1403538"/>
                  <a:pt x="2239617" y="1524000"/>
                </a:cubicBezTo>
                <a:cubicBezTo>
                  <a:pt x="2302503" y="1586886"/>
                  <a:pt x="2268920" y="1569107"/>
                  <a:pt x="2332382" y="1590261"/>
                </a:cubicBezTo>
                <a:cubicBezTo>
                  <a:pt x="2361688" y="1619566"/>
                  <a:pt x="2374999" y="1638074"/>
                  <a:pt x="2411895" y="1656522"/>
                </a:cubicBezTo>
                <a:cubicBezTo>
                  <a:pt x="2424389" y="1662769"/>
                  <a:pt x="2438400" y="1665357"/>
                  <a:pt x="2451652" y="1669774"/>
                </a:cubicBezTo>
                <a:cubicBezTo>
                  <a:pt x="2471332" y="1699294"/>
                  <a:pt x="2477684" y="1714454"/>
                  <a:pt x="2504661" y="1736035"/>
                </a:cubicBezTo>
                <a:cubicBezTo>
                  <a:pt x="2517098" y="1745984"/>
                  <a:pt x="2531165" y="1753704"/>
                  <a:pt x="2544417" y="1762539"/>
                </a:cubicBezTo>
                <a:cubicBezTo>
                  <a:pt x="2553252" y="1775791"/>
                  <a:pt x="2558485" y="1792346"/>
                  <a:pt x="2570922" y="1802296"/>
                </a:cubicBezTo>
                <a:cubicBezTo>
                  <a:pt x="2581830" y="1811022"/>
                  <a:pt x="2598184" y="1809301"/>
                  <a:pt x="2610678" y="1815548"/>
                </a:cubicBezTo>
                <a:cubicBezTo>
                  <a:pt x="2624924" y="1822671"/>
                  <a:pt x="2637998" y="1832102"/>
                  <a:pt x="2650435" y="1842052"/>
                </a:cubicBezTo>
                <a:cubicBezTo>
                  <a:pt x="2744858" y="1917591"/>
                  <a:pt x="2594320" y="1813478"/>
                  <a:pt x="2716695" y="1895061"/>
                </a:cubicBezTo>
                <a:cubicBezTo>
                  <a:pt x="2743200" y="1890644"/>
                  <a:pt x="2775987" y="1899503"/>
                  <a:pt x="2796209" y="1881809"/>
                </a:cubicBezTo>
                <a:cubicBezTo>
                  <a:pt x="2817235" y="1863412"/>
                  <a:pt x="2802958" y="1822052"/>
                  <a:pt x="2822713" y="1802296"/>
                </a:cubicBezTo>
                <a:lnTo>
                  <a:pt x="2849217" y="1775791"/>
                </a:lnTo>
                <a:cubicBezTo>
                  <a:pt x="2853634" y="1753704"/>
                  <a:pt x="2856542" y="1731261"/>
                  <a:pt x="2862469" y="1709530"/>
                </a:cubicBezTo>
                <a:cubicBezTo>
                  <a:pt x="2869820" y="1682576"/>
                  <a:pt x="2880139" y="1656521"/>
                  <a:pt x="2888974" y="1630017"/>
                </a:cubicBezTo>
                <a:cubicBezTo>
                  <a:pt x="2893391" y="1616765"/>
                  <a:pt x="2898838" y="1603813"/>
                  <a:pt x="2902226" y="1590261"/>
                </a:cubicBezTo>
                <a:cubicBezTo>
                  <a:pt x="2906643" y="1572591"/>
                  <a:pt x="2910244" y="1554697"/>
                  <a:pt x="2915478" y="1537252"/>
                </a:cubicBezTo>
                <a:cubicBezTo>
                  <a:pt x="2923506" y="1510492"/>
                  <a:pt x="2941982" y="1457739"/>
                  <a:pt x="2941982" y="1457739"/>
                </a:cubicBezTo>
                <a:cubicBezTo>
                  <a:pt x="2946400" y="1409148"/>
                  <a:pt x="2947625" y="1360160"/>
                  <a:pt x="2955235" y="1311965"/>
                </a:cubicBezTo>
                <a:cubicBezTo>
                  <a:pt x="2960916" y="1275984"/>
                  <a:pt x="2972904" y="1241287"/>
                  <a:pt x="2981739" y="1205948"/>
                </a:cubicBezTo>
                <a:lnTo>
                  <a:pt x="2994991" y="1152939"/>
                </a:lnTo>
                <a:cubicBezTo>
                  <a:pt x="2999408" y="1135269"/>
                  <a:pt x="3004671" y="1117790"/>
                  <a:pt x="3008243" y="1099930"/>
                </a:cubicBezTo>
                <a:lnTo>
                  <a:pt x="3021495" y="1033670"/>
                </a:lnTo>
                <a:cubicBezTo>
                  <a:pt x="3025913" y="962992"/>
                  <a:pt x="3023106" y="891488"/>
                  <a:pt x="3034748" y="821635"/>
                </a:cubicBezTo>
                <a:cubicBezTo>
                  <a:pt x="3036802" y="809311"/>
                  <a:pt x="3051257" y="802627"/>
                  <a:pt x="3061252" y="795130"/>
                </a:cubicBezTo>
                <a:cubicBezTo>
                  <a:pt x="3086735" y="776017"/>
                  <a:pt x="3140765" y="742122"/>
                  <a:pt x="3140765" y="742122"/>
                </a:cubicBezTo>
                <a:cubicBezTo>
                  <a:pt x="3184939" y="746539"/>
                  <a:pt x="3230030" y="745392"/>
                  <a:pt x="3273287" y="755374"/>
                </a:cubicBezTo>
                <a:cubicBezTo>
                  <a:pt x="3290182" y="759273"/>
                  <a:pt x="3327871" y="793787"/>
                  <a:pt x="3339548" y="808383"/>
                </a:cubicBezTo>
                <a:cubicBezTo>
                  <a:pt x="3349497" y="820820"/>
                  <a:pt x="3354790" y="836877"/>
                  <a:pt x="3366052" y="848139"/>
                </a:cubicBezTo>
                <a:cubicBezTo>
                  <a:pt x="3391740" y="873827"/>
                  <a:pt x="3413232" y="877118"/>
                  <a:pt x="3445565" y="887896"/>
                </a:cubicBezTo>
                <a:cubicBezTo>
                  <a:pt x="3494433" y="936764"/>
                  <a:pt x="3500447" y="951441"/>
                  <a:pt x="3551582" y="980661"/>
                </a:cubicBezTo>
                <a:cubicBezTo>
                  <a:pt x="3568734" y="990462"/>
                  <a:pt x="3586921" y="998330"/>
                  <a:pt x="3604591" y="1007165"/>
                </a:cubicBezTo>
                <a:cubicBezTo>
                  <a:pt x="3613426" y="1024835"/>
                  <a:pt x="3617126" y="1046205"/>
                  <a:pt x="3631095" y="1060174"/>
                </a:cubicBezTo>
                <a:cubicBezTo>
                  <a:pt x="3640973" y="1070052"/>
                  <a:pt x="3657420" y="1069588"/>
                  <a:pt x="3670852" y="1073426"/>
                </a:cubicBezTo>
                <a:cubicBezTo>
                  <a:pt x="3733336" y="1091278"/>
                  <a:pt x="3741550" y="1089205"/>
                  <a:pt x="3816626" y="1099930"/>
                </a:cubicBezTo>
                <a:cubicBezTo>
                  <a:pt x="3838713" y="1095513"/>
                  <a:pt x="3865107" y="1100507"/>
                  <a:pt x="3882887" y="1086678"/>
                </a:cubicBezTo>
                <a:cubicBezTo>
                  <a:pt x="3938225" y="1043637"/>
                  <a:pt x="3928197" y="1016293"/>
                  <a:pt x="3949148" y="967409"/>
                </a:cubicBezTo>
                <a:cubicBezTo>
                  <a:pt x="3956930" y="949251"/>
                  <a:pt x="3966817" y="932070"/>
                  <a:pt x="3975652" y="914400"/>
                </a:cubicBezTo>
                <a:cubicBezTo>
                  <a:pt x="3994375" y="708448"/>
                  <a:pt x="4007202" y="582566"/>
                  <a:pt x="4015409" y="344557"/>
                </a:cubicBezTo>
                <a:cubicBezTo>
                  <a:pt x="4019367" y="229773"/>
                  <a:pt x="4015409" y="114852"/>
                  <a:pt x="4015409" y="0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54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3432" y="1023476"/>
            <a:ext cx="8568952" cy="13542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این چنگال با استفاده از سه خط روند سهم را پیش بینی می کند</a:t>
            </a:r>
          </a:p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(یک خط وسط و دو خط موازی در دو طرف این خط با فاصله برابر از این خط)</a:t>
            </a:r>
          </a:p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برای رسم چنگال نیاز به انتخاب سه نقطه داریم  نقاط 1 و 2و 3</a:t>
            </a:r>
          </a:p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معمولا از پیووت ها برای انتخاب نقاط بهره می بریم.</a:t>
            </a:r>
          </a:p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نقطه 2 و 3 فاصله چنگال ها و نقطه 1 شیب آن را مشخص می کند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" t="10051" r="5477" b="3340"/>
          <a:stretch/>
        </p:blipFill>
        <p:spPr bwMode="auto">
          <a:xfrm>
            <a:off x="2491463" y="2724603"/>
            <a:ext cx="7250387" cy="413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2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6064" r="5817" b="6034"/>
          <a:stretch/>
        </p:blipFill>
        <p:spPr bwMode="auto">
          <a:xfrm>
            <a:off x="3287688" y="2438401"/>
            <a:ext cx="6587838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32180" y="1093386"/>
            <a:ext cx="750418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000" b="1" dirty="0">
                <a:cs typeface="B Jalal" panose="00000400000000000000" pitchFamily="2" charset="-78"/>
              </a:rPr>
              <a:t>چنگال نزولی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9289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85165" y="892674"/>
            <a:ext cx="85689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000" b="1" dirty="0">
                <a:cs typeface="B Jalal" panose="00000400000000000000" pitchFamily="2" charset="-78"/>
              </a:rPr>
              <a:t>منطقه زرد منطقه اشباع خرید</a:t>
            </a:r>
          </a:p>
          <a:p>
            <a:pPr algn="r" rtl="1"/>
            <a:r>
              <a:rPr lang="fa-IR" sz="2000" b="1" dirty="0">
                <a:cs typeface="B Jalal" panose="00000400000000000000" pitchFamily="2" charset="-78"/>
              </a:rPr>
              <a:t>منطقه نارنجی  منطقه شکست کف چنگال و در نتیجه شکست روند می باشد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11458" r="6270" b="5852"/>
          <a:stretch/>
        </p:blipFill>
        <p:spPr bwMode="auto">
          <a:xfrm>
            <a:off x="2649628" y="2242805"/>
            <a:ext cx="7561173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70235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0" y="980729"/>
            <a:ext cx="85689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b="1" dirty="0">
                <a:cs typeface="B Jalal" panose="00000400000000000000" pitchFamily="2" charset="-78"/>
              </a:rPr>
              <a:t>چنگال ها با شیب تند معمولا به سادگی شکسته می شوند</a:t>
            </a:r>
          </a:p>
          <a:p>
            <a:pPr algn="r" rtl="1"/>
            <a:r>
              <a:rPr lang="fa-IR" sz="2400" b="1" dirty="0">
                <a:cs typeface="B Jalal" panose="00000400000000000000" pitchFamily="2" charset="-78"/>
              </a:rPr>
              <a:t>چنگال های صاف معمولا به درستی خط روندی را نشان نمی دهند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9088" r="6433" b="5284"/>
          <a:stretch/>
        </p:blipFill>
        <p:spPr bwMode="auto">
          <a:xfrm>
            <a:off x="3143672" y="2276872"/>
            <a:ext cx="7361602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04520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31504" y="919367"/>
            <a:ext cx="8568952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چنگال ها با شیب تند معمولا به سادگی شکسته می شوند</a:t>
            </a:r>
          </a:p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چنگال های صاف معمولا به درستی خط روندی را نشان نمی دهند</a:t>
            </a:r>
          </a:p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 در شکل زیر سهم  در چنگال قرمز با شیب تند رفتار مناسبی از خود نشان نمی دهد</a:t>
            </a:r>
          </a:p>
          <a:p>
            <a:pPr algn="r" rtl="1"/>
            <a:r>
              <a:rPr lang="fa-IR" b="1" dirty="0" smtClean="0">
                <a:cs typeface="B Jalal" panose="00000400000000000000" pitchFamily="2" charset="-78"/>
              </a:rPr>
              <a:t>چنگال آبی در دونقطه تایید شده و اعتبار خود را پیدا کرده است.</a:t>
            </a: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 t="9088" r="6433" b="5284"/>
          <a:stretch/>
        </p:blipFill>
        <p:spPr bwMode="auto">
          <a:xfrm>
            <a:off x="2953318" y="2348880"/>
            <a:ext cx="7367673" cy="360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9310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486" y="206837"/>
            <a:ext cx="11873814" cy="6606539"/>
            <a:chOff x="2870083" y="1873220"/>
            <a:chExt cx="6996633" cy="4323008"/>
          </a:xfrm>
        </p:grpSpPr>
        <p:pic>
          <p:nvPicPr>
            <p:cNvPr id="5123" name="Picture 1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9" t="11346" r="2310" b="11089"/>
            <a:stretch>
              <a:fillRect/>
            </a:stretch>
          </p:blipFill>
          <p:spPr bwMode="auto">
            <a:xfrm>
              <a:off x="2870083" y="1882898"/>
              <a:ext cx="6959686" cy="410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 bwMode="auto">
            <a:xfrm>
              <a:off x="7659875" y="3627000"/>
              <a:ext cx="693384" cy="73351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200319" y="3562142"/>
              <a:ext cx="885991" cy="84747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086310" y="2133600"/>
              <a:ext cx="885991" cy="84747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8006568" y="1873220"/>
              <a:ext cx="885991" cy="84747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5811574" y="4556537"/>
              <a:ext cx="693384" cy="733511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368860" y="5462717"/>
              <a:ext cx="693384" cy="733511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8545866" y="3660775"/>
              <a:ext cx="693384" cy="733511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18046" y="5410200"/>
              <a:ext cx="1001555" cy="5906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23873" y="4967656"/>
              <a:ext cx="1001555" cy="59226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74096" y="4371975"/>
              <a:ext cx="1001555" cy="5906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67884" y="4354514"/>
              <a:ext cx="1001555" cy="5922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5135" name="TextBox 49"/>
            <p:cNvSpPr txBox="1">
              <a:spLocks noChangeArrowheads="1"/>
            </p:cNvSpPr>
            <p:nvPr/>
          </p:nvSpPr>
          <p:spPr bwMode="auto">
            <a:xfrm>
              <a:off x="4727327" y="2967513"/>
              <a:ext cx="132341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9pPr>
            </a:lstStyle>
            <a:p>
              <a:pPr eaLnBrk="1" hangingPunct="1"/>
              <a:r>
                <a:rPr lang="fa-IR" sz="3200" b="1" dirty="0">
                  <a:solidFill>
                    <a:srgbClr val="FF0000"/>
                  </a:solidFill>
                  <a:cs typeface="B Jalal" panose="00000400000000000000" pitchFamily="2" charset="-78"/>
                </a:rPr>
                <a:t>فروش</a:t>
              </a:r>
            </a:p>
          </p:txBody>
        </p:sp>
        <p:sp>
          <p:nvSpPr>
            <p:cNvPr id="5136" name="TextBox 50"/>
            <p:cNvSpPr txBox="1">
              <a:spLocks noChangeArrowheads="1"/>
            </p:cNvSpPr>
            <p:nvPr/>
          </p:nvSpPr>
          <p:spPr bwMode="auto">
            <a:xfrm>
              <a:off x="5497119" y="2309276"/>
              <a:ext cx="128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9pPr>
            </a:lstStyle>
            <a:p>
              <a:pPr eaLnBrk="1" hangingPunct="1"/>
              <a:r>
                <a:rPr lang="fa-IR" sz="3200" b="1" dirty="0">
                  <a:solidFill>
                    <a:srgbClr val="FF0000"/>
                  </a:solidFill>
                  <a:cs typeface="B Jalal" panose="00000400000000000000" pitchFamily="2" charset="-78"/>
                </a:rPr>
                <a:t>فروش</a:t>
              </a:r>
            </a:p>
          </p:txBody>
        </p:sp>
        <p:sp>
          <p:nvSpPr>
            <p:cNvPr id="5137" name="TextBox 51"/>
            <p:cNvSpPr txBox="1">
              <a:spLocks noChangeArrowheads="1"/>
            </p:cNvSpPr>
            <p:nvPr/>
          </p:nvSpPr>
          <p:spPr bwMode="auto">
            <a:xfrm>
              <a:off x="7431493" y="2187061"/>
              <a:ext cx="13072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9pPr>
            </a:lstStyle>
            <a:p>
              <a:pPr eaLnBrk="1" hangingPunct="1"/>
              <a:r>
                <a:rPr lang="fa-IR" sz="3200" b="1" dirty="0">
                  <a:solidFill>
                    <a:srgbClr val="FF0000"/>
                  </a:solidFill>
                  <a:cs typeface="B Jalal" panose="00000400000000000000" pitchFamily="2" charset="-78"/>
                </a:rPr>
                <a:t>فروش</a:t>
              </a: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8980725" y="2343262"/>
              <a:ext cx="885991" cy="84747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86799" y="19515"/>
            <a:ext cx="7085012" cy="973138"/>
          </a:xfrm>
        </p:spPr>
        <p:txBody>
          <a:bodyPr/>
          <a:lstStyle/>
          <a:p>
            <a:pPr algn="r" rtl="1" eaLnBrk="1" hangingPunct="1"/>
            <a:r>
              <a:rPr lang="fa-IR" sz="2400" dirty="0">
                <a:cs typeface="B Jalal" panose="00000400000000000000" pitchFamily="2" charset="-78"/>
              </a:rPr>
              <a:t>در کف بخریم در سقف بفروشیم</a:t>
            </a:r>
            <a:endParaRPr lang="en-US" sz="2400" dirty="0"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9536" y="1199468"/>
            <a:ext cx="856895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سقف چنگال مانند مقاومت عمل می کند</a:t>
            </a:r>
          </a:p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کف کانال همانند حمایت برای کانال عمل می کند.</a:t>
            </a:r>
          </a:p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خط میانی  نیز نقش حمایتی و مقاومتی دارد </a:t>
            </a:r>
            <a:r>
              <a:rPr lang="fa-IR" sz="1600" b="1" u="sng" dirty="0">
                <a:cs typeface="B Jalal" panose="00000400000000000000" pitchFamily="2" charset="-78"/>
              </a:rPr>
              <a:t>ولی مهمتر از آن قدرت روند سهم را می توان با آن پیش بینی کرد.</a:t>
            </a: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7739" r="7807" b="4453"/>
          <a:stretch/>
        </p:blipFill>
        <p:spPr bwMode="auto">
          <a:xfrm>
            <a:off x="3351828" y="2356753"/>
            <a:ext cx="6858972" cy="4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8256240" y="3140968"/>
            <a:ext cx="1584176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8430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35243" y="1052737"/>
            <a:ext cx="804461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خط میانی برای نیز نقش حمایتی و مقاومتی دارد </a:t>
            </a:r>
            <a:r>
              <a:rPr lang="fa-IR" sz="1600" b="1" u="sng" dirty="0">
                <a:cs typeface="B Jalal" panose="00000400000000000000" pitchFamily="2" charset="-78"/>
              </a:rPr>
              <a:t>ولی مهمتر از آن قدرت روند سهم را می توان با آن پیش بینی کرد.</a:t>
            </a:r>
          </a:p>
          <a:p>
            <a:pPr algn="r" rtl="1"/>
            <a:r>
              <a:rPr lang="fa-IR" sz="1600" b="1" u="sng" dirty="0">
                <a:cs typeface="B Jalal" panose="00000400000000000000" pitchFamily="2" charset="-78"/>
              </a:rPr>
              <a:t>معمولا سهم خود را به خط میانی چنگال می رساند ولی در صورتی که این اتفاق رخ ندهد و سهم قبل از رسیدن به خط میانی تغییر جهت دهد آنگاه نشان از تمایل کم سهم برای حرکت در آن جهت می باشد. و معمولا خود را به خطوط کناری چنگال می رساند.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" t="5127" r="5485" b="5181"/>
          <a:stretch/>
        </p:blipFill>
        <p:spPr bwMode="auto">
          <a:xfrm>
            <a:off x="2715880" y="2417671"/>
            <a:ext cx="7841893" cy="361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7970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55640" y="1208611"/>
            <a:ext cx="7776864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u="sng" dirty="0">
                <a:cs typeface="B Jalal" panose="00000400000000000000" pitchFamily="2" charset="-78"/>
              </a:rPr>
              <a:t>خطوط موازی با چنگال نیز به عنوان کانال و خط حمایت و مقاومت پس از شکست کانال محسوب می شوند.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14292" r="11287" b="13224"/>
          <a:stretch/>
        </p:blipFill>
        <p:spPr bwMode="auto">
          <a:xfrm>
            <a:off x="3143672" y="1831333"/>
            <a:ext cx="6936968" cy="437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810455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91544" y="1156908"/>
            <a:ext cx="85689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b="1" u="sng" dirty="0" smtClean="0">
                <a:cs typeface="B Jalal" panose="00000400000000000000" pitchFamily="2" charset="-78"/>
              </a:rPr>
              <a:t>خطوط موازی با چنگال نیز به عنوان کانال و خط حمایت و مقاومت پس از شکست کانال محسوب می شوند.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2" b="5726"/>
          <a:stretch/>
        </p:blipFill>
        <p:spPr bwMode="auto">
          <a:xfrm>
            <a:off x="3015932" y="1978299"/>
            <a:ext cx="7652068" cy="435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 bwMode="auto">
          <a:xfrm>
            <a:off x="8920383" y="2780928"/>
            <a:ext cx="1640113" cy="1805844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774668" y="2429307"/>
            <a:ext cx="792088" cy="864096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8420012" y="3111119"/>
            <a:ext cx="691142" cy="650710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8950290" y="4881028"/>
            <a:ext cx="320892" cy="432048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7284132" y="2076942"/>
            <a:ext cx="396044" cy="432048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7630111" y="4334060"/>
            <a:ext cx="644929" cy="720080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5015880" y="256970"/>
            <a:ext cx="5194920" cy="66342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4705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0647" y="1177330"/>
            <a:ext cx="765232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1600" b="1" dirty="0">
                <a:cs typeface="B Jalal" panose="00000400000000000000" pitchFamily="2" charset="-78"/>
              </a:rPr>
              <a:t>خطی که از نقطه 1 چنگال به پیوت های دیگر وصل شده باشد نیز به عنوان خط ماشه (</a:t>
            </a:r>
            <a:r>
              <a:rPr lang="en-US" sz="1600" b="1" dirty="0">
                <a:cs typeface="B Jalal" panose="00000400000000000000" pitchFamily="2" charset="-78"/>
              </a:rPr>
              <a:t>Trigger line</a:t>
            </a:r>
            <a:r>
              <a:rPr lang="fa-IR" sz="1600" b="1" dirty="0">
                <a:cs typeface="B Jalal" panose="00000400000000000000" pitchFamily="2" charset="-78"/>
              </a:rPr>
              <a:t> )</a:t>
            </a:r>
            <a:endParaRPr lang="fa-IR" sz="1600" b="1" u="sng" dirty="0">
              <a:cs typeface="B Jalal" panose="00000400000000000000" pitchFamily="2" charset="-78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t="7739" r="7807" b="4453"/>
          <a:stretch/>
        </p:blipFill>
        <p:spPr bwMode="auto">
          <a:xfrm>
            <a:off x="2937426" y="1790681"/>
            <a:ext cx="7416824" cy="4482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idx="4294967295"/>
          </p:nvPr>
        </p:nvSpPr>
        <p:spPr>
          <a:xfrm>
            <a:off x="6997700" y="257175"/>
            <a:ext cx="5194300" cy="663575"/>
          </a:xfrm>
        </p:spPr>
        <p:txBody>
          <a:bodyPr>
            <a:noAutofit/>
          </a:bodyPr>
          <a:lstStyle/>
          <a:p>
            <a:r>
              <a:rPr lang="fa-IR" sz="2800" dirty="0">
                <a:cs typeface="B Jalal" panose="00000400000000000000" pitchFamily="2" charset="-78"/>
              </a:rPr>
              <a:t>چنگال اندروز </a:t>
            </a:r>
            <a:r>
              <a:rPr lang="en-US" sz="2800" dirty="0">
                <a:cs typeface="B Jalal" panose="00000400000000000000" pitchFamily="2" charset="-78"/>
              </a:rPr>
              <a:t>Andrews' Pitchfork</a:t>
            </a:r>
            <a:endParaRPr lang="fa-IR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3517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811213"/>
          </a:xfrm>
        </p:spPr>
        <p:txBody>
          <a:bodyPr/>
          <a:lstStyle/>
          <a:p>
            <a:r>
              <a:rPr lang="fa-IR" dirty="0" smtClean="0">
                <a:cs typeface="B Jalal" panose="00000400000000000000" pitchFamily="2" charset="-78"/>
              </a:rPr>
              <a:t>امواج الیوت چیست ؟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351" y="1556792"/>
            <a:ext cx="7085918" cy="46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951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7666038" y="2852738"/>
            <a:ext cx="4525962" cy="5181600"/>
          </a:xfrm>
        </p:spPr>
        <p:txBody>
          <a:bodyPr/>
          <a:lstStyle/>
          <a:p>
            <a:r>
              <a:rPr lang="fa-IR" dirty="0" smtClean="0">
                <a:solidFill>
                  <a:srgbClr val="00B050"/>
                </a:solidFill>
                <a:cs typeface="B Jalal" panose="00000400000000000000" pitchFamily="2" charset="-78"/>
              </a:rPr>
              <a:t>دیگر سیگنال های </a:t>
            </a:r>
            <a:r>
              <a:rPr lang="en-US" dirty="0" smtClean="0">
                <a:solidFill>
                  <a:srgbClr val="00B050"/>
                </a:solidFill>
              </a:rPr>
              <a:t>RSI</a:t>
            </a:r>
            <a:endParaRPr lang="fa-IR" dirty="0" smtClean="0">
              <a:solidFill>
                <a:srgbClr val="00B050"/>
              </a:solidFill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en-US" dirty="0" smtClean="0"/>
              <a:t>RSI</a:t>
            </a:r>
            <a:endParaRPr lang="fa-I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08721"/>
            <a:ext cx="9144000" cy="597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96591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9" y="1268761"/>
            <a:ext cx="3448667" cy="5199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21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2492375"/>
            <a:ext cx="7704137" cy="1679575"/>
          </a:xfrm>
        </p:spPr>
        <p:txBody>
          <a:bodyPr>
            <a:normAutofit/>
          </a:bodyPr>
          <a:lstStyle/>
          <a:p>
            <a:r>
              <a:rPr lang="fa-IR" sz="3600" dirty="0">
                <a:cs typeface="B Jalal" panose="00000400000000000000" pitchFamily="2" charset="-78"/>
              </a:rPr>
              <a:t> مباحث کمی پیشرفته تر و تکمیلی</a:t>
            </a:r>
            <a:endParaRPr lang="en-US" sz="36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35428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1271464" y="2996952"/>
            <a:ext cx="9901708" cy="79208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4000" b="1" dirty="0" smtClean="0">
                <a:cs typeface="B Jalal" panose="00000400000000000000" pitchFamily="2" charset="-78"/>
              </a:rPr>
              <a:t>عامل تغییر قیمت و نوسان در نمودار قبلی چیست؟</a:t>
            </a:r>
          </a:p>
        </p:txBody>
      </p:sp>
    </p:spTree>
    <p:extLst>
      <p:ext uri="{BB962C8B-B14F-4D97-AF65-F5344CB8AC3E}">
        <p14:creationId xmlns:p14="http://schemas.microsoft.com/office/powerpoint/2010/main" val="4053400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چطور احتمال برگشت از حمایتی را به دست آوریم ؟</a:t>
            </a:r>
            <a:endParaRPr lang="en-US" sz="2800" dirty="0">
              <a:cs typeface="B Jalal" panose="00000400000000000000" pitchFamily="2" charset="-78"/>
            </a:endParaRPr>
          </a:p>
        </p:txBody>
      </p:sp>
      <p:pic>
        <p:nvPicPr>
          <p:cNvPr id="1026" name="Picture 2" descr="http://sojo.net/sites/default/files/mainimages/blog/shutterstock_164531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996952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98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داستان توپ پرنده</a:t>
            </a:r>
            <a:endParaRPr lang="en-US" sz="2800" dirty="0">
              <a:cs typeface="B Jalal" panose="00000400000000000000" pitchFamily="2" charset="-78"/>
            </a:endParaRPr>
          </a:p>
        </p:txBody>
      </p:sp>
      <p:pic>
        <p:nvPicPr>
          <p:cNvPr id="1026" name="Picture 2" descr="http://sojo.net/sites/default/files/mainimages/blog/shutterstock_1645318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872" y="2996952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06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داستان توپ پرنده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9515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تشخیص روند شاخص کل بورس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616" y="2276872"/>
            <a:ext cx="712879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چرا به گونه ای عجیب مهم است ؟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0258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دفترچه بزرگان بورس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71354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712" y="764705"/>
            <a:ext cx="6555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خط روند طلایی سهم</a:t>
            </a:r>
          </a:p>
        </p:txBody>
      </p:sp>
    </p:spTree>
    <p:extLst>
      <p:ext uri="{BB962C8B-B14F-4D97-AF65-F5344CB8AC3E}">
        <p14:creationId xmlns:p14="http://schemas.microsoft.com/office/powerpoint/2010/main" val="39266021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چند توصیه پایانی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616" y="2276872"/>
            <a:ext cx="7560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اگر یک چیز از این دوره بخواهید بیاموزید آن چیست ؟</a:t>
            </a:r>
          </a:p>
        </p:txBody>
      </p:sp>
    </p:spTree>
    <p:extLst>
      <p:ext uri="{BB962C8B-B14F-4D97-AF65-F5344CB8AC3E}">
        <p14:creationId xmlns:p14="http://schemas.microsoft.com/office/powerpoint/2010/main" val="6767853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چند توصیه پایانی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616" y="2276872"/>
            <a:ext cx="7560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شاخص را تحلیل کنید</a:t>
            </a:r>
          </a:p>
        </p:txBody>
      </p:sp>
    </p:spTree>
    <p:extLst>
      <p:ext uri="{BB962C8B-B14F-4D97-AF65-F5344CB8AC3E}">
        <p14:creationId xmlns:p14="http://schemas.microsoft.com/office/powerpoint/2010/main" val="598139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چند توصیه پایانی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616" y="2276872"/>
            <a:ext cx="7560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از ضرر بترسید و فرار کنید...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952268"/>
              </p:ext>
            </p:extLst>
          </p:nvPr>
        </p:nvGraphicFramePr>
        <p:xfrm>
          <a:off x="3503712" y="2792730"/>
          <a:ext cx="5593080" cy="406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://i1-news.softpedia-static.com/images/news2/Three-of-the-Windows-Users-Fears-and-Misconceptions-About-Linux-42777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2812540"/>
            <a:ext cx="6856570" cy="385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733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چند توصیه پایانی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616" y="2276872"/>
            <a:ext cx="7560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از ضرر فرار کنید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952268"/>
              </p:ext>
            </p:extLst>
          </p:nvPr>
        </p:nvGraphicFramePr>
        <p:xfrm>
          <a:off x="3503712" y="2792730"/>
          <a:ext cx="5593080" cy="406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294872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248400" y="1196752"/>
            <a:ext cx="4762500" cy="884238"/>
          </a:xfrm>
        </p:spPr>
        <p:txBody>
          <a:bodyPr>
            <a:normAutofit/>
          </a:bodyPr>
          <a:lstStyle/>
          <a:p>
            <a:pPr eaLnBrk="1" hangingPunct="1"/>
            <a:r>
              <a:rPr lang="fa-IR" sz="2800" dirty="0">
                <a:cs typeface="B Jalal" panose="00000400000000000000" pitchFamily="2" charset="-78"/>
              </a:rPr>
              <a:t>عامل تغییرات قیمت در  سهم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2667000" y="2209800"/>
            <a:ext cx="716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عوامل سیاسی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تغییرات قیمت های جهانی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رخداد های مهم داخلی و خارجی تاثیر گذار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خبر های خوب شرکت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شایعات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هیجانات (روان و فکر افراد)</a:t>
            </a:r>
          </a:p>
          <a:p>
            <a:pPr algn="r" rtl="1" eaLnBrk="1" hangingPunct="1"/>
            <a:r>
              <a:rPr lang="fa-IR" sz="2000" dirty="0">
                <a:cs typeface="B Jalal" panose="00000400000000000000" pitchFamily="2" charset="-78"/>
              </a:rPr>
              <a:t>عوامل پشت پرده و ناشناخته</a:t>
            </a:r>
          </a:p>
          <a:p>
            <a:pPr algn="r" rtl="1" eaLnBrk="1" hangingPunct="1"/>
            <a:endParaRPr lang="fa-IR" sz="2000" dirty="0"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چند توصیه پایانی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9616" y="2276872"/>
            <a:ext cx="7560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از ضرر فرار کنید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4805400"/>
              </p:ext>
            </p:extLst>
          </p:nvPr>
        </p:nvGraphicFramePr>
        <p:xfrm>
          <a:off x="3647728" y="2661501"/>
          <a:ext cx="5593080" cy="4065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19457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حالا چه کنیم ؟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616" y="2276872"/>
            <a:ext cx="756084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خط روند بکشید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بر اساس استراتژی های داده شده خرید کنید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تحلیلهای خود را ذخیره کنید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دلیل شکست و افت خود را در دفترچه بنویسید</a:t>
            </a:r>
          </a:p>
          <a:p>
            <a:pPr algn="r" rtl="1"/>
            <a:endParaRPr lang="fa-IR" dirty="0">
              <a:cs typeface="B Jalal" panose="00000400000000000000" pitchFamily="2" charset="-78"/>
            </a:endParaRPr>
          </a:p>
          <a:p>
            <a:pPr algn="r" rtl="1"/>
            <a:endParaRPr lang="fa-IR" dirty="0" smtClean="0">
              <a:cs typeface="B Jalal" panose="00000400000000000000" pitchFamily="2" charset="-78"/>
            </a:endParaRPr>
          </a:p>
          <a:p>
            <a:pPr algn="r" rtl="1"/>
            <a:endParaRPr lang="fa-IR" dirty="0" smtClean="0">
              <a:cs typeface="B Jalal" panose="00000400000000000000" pitchFamily="2" charset="-78"/>
            </a:endParaRP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2296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حالا چه کنیم ؟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9616" y="2276872"/>
            <a:ext cx="75608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کار های عجیب و غریب نکنید...! </a:t>
            </a:r>
          </a:p>
        </p:txBody>
      </p:sp>
    </p:spTree>
    <p:extLst>
      <p:ext uri="{BB962C8B-B14F-4D97-AF65-F5344CB8AC3E}">
        <p14:creationId xmlns:p14="http://schemas.microsoft.com/office/powerpoint/2010/main" val="6355271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30775" y="457200"/>
            <a:ext cx="7261225" cy="1677988"/>
          </a:xfrm>
        </p:spPr>
        <p:txBody>
          <a:bodyPr>
            <a:normAutofit/>
          </a:bodyPr>
          <a:lstStyle/>
          <a:p>
            <a:pPr algn="r" rtl="1"/>
            <a:r>
              <a:rPr lang="fa-IR" sz="2800" dirty="0">
                <a:cs typeface="B Jalal" panose="00000400000000000000" pitchFamily="2" charset="-78"/>
              </a:rPr>
              <a:t>حالا  اگر بخواهیم بیشتر بدانیم چه کنیم ؟</a:t>
            </a:r>
            <a:endParaRPr lang="en-US" sz="2800" dirty="0">
              <a:cs typeface="B Jalal" panose="00000400000000000000" pitchFamily="2" charset="-78"/>
            </a:endParaRPr>
          </a:p>
        </p:txBody>
      </p:sp>
      <p:pic>
        <p:nvPicPr>
          <p:cNvPr id="1028" name="Picture 4" descr="http://www.simplyrealmoms.com/wp-content/uploads/2012/03/water-glass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1" y="2144099"/>
            <a:ext cx="5381675" cy="29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51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3752" y="1268760"/>
            <a:ext cx="590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Jalal" panose="00000400000000000000" pitchFamily="2" charset="-78"/>
              </a:rPr>
              <a:t>تکنیکال برای سود بیشتر ....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0767" y="5301209"/>
            <a:ext cx="331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دوره حضوری و غیر حضوری :</a:t>
            </a:r>
            <a:endParaRPr lang="en-US" sz="1600" b="1" dirty="0">
              <a:solidFill>
                <a:schemeClr val="bg1">
                  <a:lumMod val="50000"/>
                </a:schemeClr>
              </a:solidFill>
              <a:cs typeface="B Jalal" panose="00000400000000000000" pitchFamily="2" charset="-78"/>
            </a:endParaRPr>
          </a:p>
          <a:p>
            <a:pPr algn="ctr" rtl="1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www.Khanesrmaye.com</a:t>
            </a:r>
          </a:p>
        </p:txBody>
      </p:sp>
      <p:pic>
        <p:nvPicPr>
          <p:cNvPr id="2050" name="Picture 2" descr="ThinkItSpeakIt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801" y="2060849"/>
            <a:ext cx="4560441" cy="303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321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738" y="2636913"/>
            <a:ext cx="5632946" cy="24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59696" y="1703307"/>
            <a:ext cx="6404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Jalal" panose="00000400000000000000" pitchFamily="2" charset="-78"/>
              </a:rPr>
              <a:t>چیز هایی باید دانست،  چیز هایی که فقط بزرگان بورس می دانند...</a:t>
            </a:r>
            <a:endParaRPr lang="en-US" sz="2000" dirty="0">
              <a:cs typeface="B Jalal" panose="00000400000000000000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63752" y="1268760"/>
            <a:ext cx="590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sz="2000" dirty="0">
                <a:cs typeface="B Jalal" panose="00000400000000000000" pitchFamily="2" charset="-78"/>
              </a:rPr>
              <a:t>برای موفقیت در بورس همه چیز تکنیکال و بنیادی نیست</a:t>
            </a:r>
            <a:r>
              <a:rPr lang="en-US" sz="2000" dirty="0">
                <a:cs typeface="B Jalal" panose="00000400000000000000" pitchFamily="2" charset="-78"/>
              </a:rPr>
              <a:t>!</a:t>
            </a:r>
            <a:endParaRPr lang="fa-IR" sz="2000" dirty="0">
              <a:cs typeface="B Jalal" panose="00000400000000000000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2958" y="5320049"/>
            <a:ext cx="3310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16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دوره آنلاین در سایت :</a:t>
            </a:r>
            <a:endParaRPr lang="en-US" sz="1600" b="1" dirty="0">
              <a:solidFill>
                <a:schemeClr val="bg1">
                  <a:lumMod val="50000"/>
                </a:schemeClr>
              </a:solidFill>
              <a:cs typeface="B Jalal" panose="00000400000000000000" pitchFamily="2" charset="-78"/>
            </a:endParaRPr>
          </a:p>
          <a:p>
            <a:pPr algn="ctr" rtl="1"/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www.Radiosaham.ir</a:t>
            </a:r>
          </a:p>
        </p:txBody>
      </p:sp>
    </p:spTree>
    <p:extLst>
      <p:ext uri="{BB962C8B-B14F-4D97-AF65-F5344CB8AC3E}">
        <p14:creationId xmlns:p14="http://schemas.microsoft.com/office/powerpoint/2010/main" val="31589741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749578"/>
            <a:ext cx="5562124" cy="48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80298" y="1772816"/>
            <a:ext cx="648072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گاهی مطابق شکل زیر دیده می شوند( الگو سر و شانه پیچیده)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71550"/>
          </a:xfrm>
        </p:spPr>
        <p:txBody>
          <a:bodyPr>
            <a:normAutofit/>
          </a:bodyPr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</p:spTree>
    <p:extLst>
      <p:ext uri="{BB962C8B-B14F-4D97-AF65-F5344CB8AC3E}">
        <p14:creationId xmlns:p14="http://schemas.microsoft.com/office/powerpoint/2010/main" val="5337268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4157" y="1988841"/>
            <a:ext cx="7848872" cy="261610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2000" u="sng" dirty="0">
                <a:solidFill>
                  <a:srgbClr val="FF0000"/>
                </a:solidFill>
                <a:cs typeface="B Jalal" panose="00000400000000000000" pitchFamily="2" charset="-78"/>
              </a:rPr>
              <a:t>یک اصل مهم تحلیل تکنیکال:</a:t>
            </a:r>
          </a:p>
          <a:p>
            <a:pPr algn="ctr" rtl="1"/>
            <a:r>
              <a:rPr lang="fa-IR" sz="4800" dirty="0">
                <a:cs typeface="B Jalal" panose="00000400000000000000" pitchFamily="2" charset="-78"/>
              </a:rPr>
              <a:t>وقتی سیگنالی نادرست می شود اغلب علت آن این است که مخالف روند اصلی شکل گرفته است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71550"/>
          </a:xfrm>
        </p:spPr>
        <p:txBody>
          <a:bodyPr>
            <a:normAutofit/>
          </a:bodyPr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</p:spTree>
    <p:extLst>
      <p:ext uri="{BB962C8B-B14F-4D97-AF65-F5344CB8AC3E}">
        <p14:creationId xmlns:p14="http://schemas.microsoft.com/office/powerpoint/2010/main" val="1170682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4157" y="1988841"/>
            <a:ext cx="78488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4800" dirty="0">
                <a:cs typeface="B Jalal" panose="00000400000000000000" pitchFamily="2" charset="-78"/>
              </a:rPr>
              <a:t>وقتی شکست ها فیل می شود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71550"/>
          </a:xfrm>
        </p:spPr>
        <p:txBody>
          <a:bodyPr>
            <a:normAutofit/>
          </a:bodyPr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</p:spTree>
    <p:extLst>
      <p:ext uri="{BB962C8B-B14F-4D97-AF65-F5344CB8AC3E}">
        <p14:creationId xmlns:p14="http://schemas.microsoft.com/office/powerpoint/2010/main" val="3785586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24157" y="1988840"/>
            <a:ext cx="784887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fa-IR" sz="4800" dirty="0">
                <a:cs typeface="B Jalal" panose="00000400000000000000" pitchFamily="2" charset="-78"/>
              </a:rPr>
              <a:t>وقتی انتظار دارید و بر خلاف انتظار شما رفتار می شود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971550"/>
          </a:xfrm>
        </p:spPr>
        <p:txBody>
          <a:bodyPr>
            <a:normAutofit/>
          </a:bodyPr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</p:spTree>
    <p:extLst>
      <p:ext uri="{BB962C8B-B14F-4D97-AF65-F5344CB8AC3E}">
        <p14:creationId xmlns:p14="http://schemas.microsoft.com/office/powerpoint/2010/main" val="734021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39816" y="137528"/>
            <a:ext cx="3840385" cy="712787"/>
          </a:xfrm>
        </p:spPr>
        <p:txBody>
          <a:bodyPr>
            <a:normAutofit/>
          </a:bodyPr>
          <a:lstStyle/>
          <a:p>
            <a:pPr eaLnBrk="1" hangingPunct="1"/>
            <a:r>
              <a:rPr lang="fa-IR" sz="2800" dirty="0">
                <a:cs typeface="B Jalal" panose="00000400000000000000" pitchFamily="2" charset="-78"/>
              </a:rPr>
              <a:t>عامل تغییرات قیمت در سهم</a:t>
            </a:r>
            <a:endParaRPr lang="en-US" sz="2800" dirty="0">
              <a:cs typeface="B Jalal" panose="00000400000000000000" pitchFamily="2" charset="-78"/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8763000" y="2667000"/>
            <a:ext cx="838200" cy="4038600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6148" name="Up Arrow 7"/>
          <p:cNvSpPr>
            <a:spLocks noChangeArrowheads="1"/>
          </p:cNvSpPr>
          <p:nvPr/>
        </p:nvSpPr>
        <p:spPr bwMode="auto">
          <a:xfrm>
            <a:off x="8824292" y="1371600"/>
            <a:ext cx="800100" cy="1295400"/>
          </a:xfrm>
          <a:prstGeom prst="upArrow">
            <a:avLst>
              <a:gd name="adj1" fmla="val 50000"/>
              <a:gd name="adj2" fmla="val 50003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6149" name="TextBox 8"/>
          <p:cNvSpPr txBox="1">
            <a:spLocks noChangeArrowheads="1"/>
          </p:cNvSpPr>
          <p:nvPr/>
        </p:nvSpPr>
        <p:spPr bwMode="auto">
          <a:xfrm>
            <a:off x="7043536" y="1550625"/>
            <a:ext cx="182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ctr" eaLnBrk="1" hangingPunct="1"/>
            <a:r>
              <a:rPr lang="fa-IR" sz="4400" dirty="0">
                <a:cs typeface="B Jalal" panose="00000400000000000000" pitchFamily="2" charset="-78"/>
              </a:rPr>
              <a:t>خریدار</a:t>
            </a:r>
          </a:p>
        </p:txBody>
      </p:sp>
      <p:sp>
        <p:nvSpPr>
          <p:cNvPr id="6150" name="TextBox 25"/>
          <p:cNvSpPr txBox="1">
            <a:spLocks noChangeArrowheads="1"/>
          </p:cNvSpPr>
          <p:nvPr/>
        </p:nvSpPr>
        <p:spPr bwMode="auto">
          <a:xfrm>
            <a:off x="6672065" y="4970464"/>
            <a:ext cx="21274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ctr" eaLnBrk="1" hangingPunct="1"/>
            <a:r>
              <a:rPr lang="fa-IR" sz="4400" dirty="0">
                <a:cs typeface="B Jalal" panose="00000400000000000000" pitchFamily="2" charset="-78"/>
              </a:rPr>
              <a:t>فروشنده</a:t>
            </a:r>
          </a:p>
        </p:txBody>
      </p:sp>
      <p:sp>
        <p:nvSpPr>
          <p:cNvPr id="27" name="Down Arrow 26"/>
          <p:cNvSpPr/>
          <p:nvPr/>
        </p:nvSpPr>
        <p:spPr bwMode="auto">
          <a:xfrm flipV="1">
            <a:off x="4876800" y="1196752"/>
            <a:ext cx="838200" cy="3988817"/>
          </a:xfrm>
          <a:prstGeom prst="downArrow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>
              <a:defRPr/>
            </a:pPr>
            <a:endParaRPr lang="fa-IR" dirty="0">
              <a:solidFill>
                <a:schemeClr val="tx1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6152" name="Up Arrow 27"/>
          <p:cNvSpPr>
            <a:spLocks noChangeArrowheads="1"/>
          </p:cNvSpPr>
          <p:nvPr/>
        </p:nvSpPr>
        <p:spPr bwMode="auto">
          <a:xfrm flipV="1">
            <a:off x="4895850" y="5185568"/>
            <a:ext cx="800100" cy="1301488"/>
          </a:xfrm>
          <a:prstGeom prst="upArrow">
            <a:avLst>
              <a:gd name="adj1" fmla="val 50000"/>
              <a:gd name="adj2" fmla="val 50003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6153" name="TextBox 28"/>
          <p:cNvSpPr txBox="1">
            <a:spLocks noChangeArrowheads="1"/>
          </p:cNvSpPr>
          <p:nvPr/>
        </p:nvSpPr>
        <p:spPr bwMode="auto">
          <a:xfrm>
            <a:off x="2639616" y="5046964"/>
            <a:ext cx="208478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ctr" eaLnBrk="1" hangingPunct="1"/>
            <a:r>
              <a:rPr lang="fa-IR" sz="4400" dirty="0">
                <a:cs typeface="B Jalal" panose="00000400000000000000" pitchFamily="2" charset="-78"/>
              </a:rPr>
              <a:t>فروشنده</a:t>
            </a:r>
          </a:p>
        </p:txBody>
      </p:sp>
      <p:sp>
        <p:nvSpPr>
          <p:cNvPr id="6154" name="TextBox 29"/>
          <p:cNvSpPr txBox="1">
            <a:spLocks noChangeArrowheads="1"/>
          </p:cNvSpPr>
          <p:nvPr/>
        </p:nvSpPr>
        <p:spPr bwMode="auto">
          <a:xfrm>
            <a:off x="2783632" y="1745526"/>
            <a:ext cx="182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ctr" eaLnBrk="1" hangingPunct="1"/>
            <a:r>
              <a:rPr lang="fa-IR" sz="4400" dirty="0">
                <a:cs typeface="B Jalal" panose="00000400000000000000" pitchFamily="2" charset="-78"/>
              </a:rPr>
              <a:t>خریدار</a:t>
            </a:r>
          </a:p>
        </p:txBody>
      </p:sp>
      <p:sp>
        <p:nvSpPr>
          <p:cNvPr id="6155" name="TextBox 9"/>
          <p:cNvSpPr txBox="1">
            <a:spLocks noChangeArrowheads="1"/>
          </p:cNvSpPr>
          <p:nvPr/>
        </p:nvSpPr>
        <p:spPr bwMode="auto">
          <a:xfrm>
            <a:off x="1905000" y="2667000"/>
            <a:ext cx="2819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ctr" eaLnBrk="1" hangingPunct="1"/>
            <a:r>
              <a:rPr lang="fa-IR" sz="6000" dirty="0">
                <a:solidFill>
                  <a:schemeClr val="accent1"/>
                </a:solidFill>
                <a:cs typeface="B Jalal" panose="00000400000000000000" pitchFamily="2" charset="-78"/>
              </a:rPr>
              <a:t>افزایش قیمت</a:t>
            </a:r>
          </a:p>
        </p:txBody>
      </p:sp>
      <p:sp>
        <p:nvSpPr>
          <p:cNvPr id="6156" name="TextBox 31"/>
          <p:cNvSpPr txBox="1">
            <a:spLocks noChangeArrowheads="1"/>
          </p:cNvSpPr>
          <p:nvPr/>
        </p:nvSpPr>
        <p:spPr bwMode="auto">
          <a:xfrm>
            <a:off x="5984875" y="2744789"/>
            <a:ext cx="281940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ctr" eaLnBrk="1" hangingPunct="1"/>
            <a:r>
              <a:rPr lang="fa-IR" sz="6000" dirty="0">
                <a:solidFill>
                  <a:srgbClr val="FF0000"/>
                </a:solidFill>
                <a:cs typeface="B Jalal" panose="00000400000000000000" pitchFamily="2" charset="-78"/>
              </a:rPr>
              <a:t>کاهش </a:t>
            </a:r>
          </a:p>
          <a:p>
            <a:pPr algn="ctr" eaLnBrk="1" hangingPunct="1"/>
            <a:r>
              <a:rPr lang="fa-IR" sz="6000" dirty="0">
                <a:solidFill>
                  <a:srgbClr val="FF0000"/>
                </a:solidFill>
                <a:cs typeface="B Jalal" panose="00000400000000000000" pitchFamily="2" charset="-78"/>
              </a:rPr>
              <a:t>قیمت</a:t>
            </a: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6248400" y="990600"/>
            <a:ext cx="0" cy="58674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148" grpId="0" animBg="1"/>
      <p:bldP spid="6149" grpId="0"/>
      <p:bldP spid="6150" grpId="0"/>
      <p:bldP spid="27" grpId="0" animBg="1"/>
      <p:bldP spid="6152" grpId="0" animBg="1"/>
      <p:bldP spid="6153" grpId="0"/>
      <p:bldP spid="6154" grpId="0"/>
      <p:bldP spid="6155" grpId="0"/>
      <p:bldP spid="6156" grpId="0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1" t="9671" r="2051" b="10000"/>
          <a:stretch/>
        </p:blipFill>
        <p:spPr bwMode="auto">
          <a:xfrm>
            <a:off x="2927648" y="1628801"/>
            <a:ext cx="7664045" cy="460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23274" y="669023"/>
            <a:ext cx="475252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نادرستی الگو – حمایت و مقاومت – سروشانه مرکب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166961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356993"/>
            <a:ext cx="5976664" cy="396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8005763" y="476250"/>
            <a:ext cx="4186237" cy="811213"/>
          </a:xfrm>
        </p:spPr>
        <p:txBody>
          <a:bodyPr/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79576" y="1484784"/>
            <a:ext cx="8037918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600" dirty="0">
                <a:solidFill>
                  <a:srgbClr val="FF0000"/>
                </a:solidFill>
                <a:cs typeface="B Jalal" panose="00000400000000000000" pitchFamily="2" charset="-78"/>
              </a:rPr>
              <a:t>شکست الگو سر وشانه سقف ( رخداد این شکست دلیلی است بر قدرت صعود سهم)</a:t>
            </a:r>
          </a:p>
          <a:p>
            <a:pPr algn="r" rtl="1"/>
            <a:r>
              <a:rPr lang="fa-IR" sz="1600" dirty="0">
                <a:cs typeface="B Jalal" panose="00000400000000000000" pitchFamily="2" charset="-78"/>
              </a:rPr>
              <a:t>سیگنال اولیه با شکست روند و سیگنال نهایی با شکست خط گردن رخ داده است.</a:t>
            </a:r>
          </a:p>
          <a:p>
            <a:pPr algn="r" rtl="1"/>
            <a:endParaRPr lang="fa-IR" sz="1600" dirty="0">
              <a:cs typeface="B Jalal" panose="00000400000000000000" pitchFamily="2" charset="-78"/>
            </a:endParaRPr>
          </a:p>
          <a:p>
            <a:pPr algn="r" rtl="1"/>
            <a:r>
              <a:rPr lang="fa-IR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تحلیلگر با خود می گوید : </a:t>
            </a:r>
            <a:r>
              <a:rPr lang="fa-IR" dirty="0" smtClean="0">
                <a:cs typeface="B Jalal" panose="00000400000000000000" pitchFamily="2" charset="-78"/>
              </a:rPr>
              <a:t>این سهم در روند خود در حال صعود است و حتی سر و شانه سقف توان برگرداندن قیمت و شروع روند نزولی را نداشت..!!!!! 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7155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739775"/>
          </a:xfrm>
        </p:spPr>
        <p:txBody>
          <a:bodyPr/>
          <a:lstStyle/>
          <a:p>
            <a:r>
              <a:rPr lang="fa-IR" sz="36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الگو ها-سروشانه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9507" y="1453549"/>
            <a:ext cx="803791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0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شکست الگو سر وشانه سقف ( رخداد این شکست دلیلی است بر قدرت صعود سهم)</a:t>
            </a:r>
            <a:endParaRPr lang="fa-IR" sz="1400" dirty="0">
              <a:solidFill>
                <a:schemeClr val="tx1">
                  <a:lumMod val="95000"/>
                  <a:lumOff val="5000"/>
                </a:schemeClr>
              </a:solidFill>
              <a:cs typeface="B Jalal" panose="00000400000000000000" pitchFamily="2" charset="-78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21" y="2685426"/>
            <a:ext cx="6984776" cy="415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121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712" y="764705"/>
            <a:ext cx="6555860" cy="11695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مپنا و قدرت صعود: </a:t>
            </a:r>
          </a:p>
          <a:p>
            <a:pPr algn="r" rtl="1"/>
            <a:r>
              <a:rPr lang="fa-IR" sz="1600" dirty="0">
                <a:cs typeface="B Jalal" panose="00000400000000000000" pitchFamily="2" charset="-78"/>
              </a:rPr>
              <a:t>با دید میان مدت می توانستیم 80% در مدت 6 ماه سود کسب کنیم.فقط با درک قدرت صعود سهم....!!!!</a:t>
            </a:r>
          </a:p>
          <a:p>
            <a:pPr algn="r" rtl="1"/>
            <a:r>
              <a:rPr lang="fa-IR" sz="1400" dirty="0">
                <a:cs typeface="B Jalal" panose="00000400000000000000" pitchFamily="2" charset="-78"/>
              </a:rPr>
              <a:t>کدام صنعت و شغلی را می شناسید که چنین سودی را برای فرد رقم بزند....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4" t="15247" r="6984" b="11709"/>
          <a:stretch/>
        </p:blipFill>
        <p:spPr bwMode="auto">
          <a:xfrm>
            <a:off x="3359697" y="2132857"/>
            <a:ext cx="7115303" cy="4298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0187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03712" y="764705"/>
            <a:ext cx="6555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خبر وشایعه دو دسته اند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83738" y="1772816"/>
            <a:ext cx="6555860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1-....</a:t>
            </a: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2-...</a:t>
            </a:r>
          </a:p>
          <a:p>
            <a:pPr algn="r" rtl="1"/>
            <a:endParaRPr lang="fa-IR" sz="2400" dirty="0">
              <a:solidFill>
                <a:schemeClr val="tx1">
                  <a:lumMod val="95000"/>
                  <a:lumOff val="5000"/>
                </a:schemeClr>
              </a:solidFill>
              <a:cs typeface="B Jalal" panose="00000400000000000000" pitchFamily="2" charset="-78"/>
            </a:endParaRP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دسته 1 را شما می توانید حدس بزنید</a:t>
            </a:r>
          </a:p>
          <a:p>
            <a:pPr algn="r" rtl="1"/>
            <a:endParaRPr lang="fa-IR" sz="2400" dirty="0">
              <a:solidFill>
                <a:schemeClr val="tx1">
                  <a:lumMod val="95000"/>
                  <a:lumOff val="5000"/>
                </a:schemeClr>
              </a:solidFill>
              <a:cs typeface="B Jalal" panose="00000400000000000000" pitchFamily="2" charset="-78"/>
            </a:endParaRPr>
          </a:p>
          <a:p>
            <a:pPr algn="r" rtl="1"/>
            <a:r>
              <a:rPr lang="fa-IR" sz="2400" dirty="0">
                <a:solidFill>
                  <a:schemeClr val="tx1">
                    <a:lumMod val="95000"/>
                    <a:lumOff val="5000"/>
                  </a:schemeClr>
                </a:solidFill>
                <a:cs typeface="B Jalal" panose="00000400000000000000" pitchFamily="2" charset="-78"/>
              </a:rPr>
              <a:t>دسته 2 : شانس!</a:t>
            </a:r>
          </a:p>
        </p:txBody>
      </p:sp>
    </p:spTree>
    <p:extLst>
      <p:ext uri="{BB962C8B-B14F-4D97-AF65-F5344CB8AC3E}">
        <p14:creationId xmlns:p14="http://schemas.microsoft.com/office/powerpoint/2010/main" val="1004717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r>
              <a:rPr lang="fa-IR" dirty="0" smtClean="0">
                <a:cs typeface="B Jalal" panose="00000400000000000000" pitchFamily="2" charset="-78"/>
              </a:rPr>
              <a:t>سیگنال غلط در شکست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2077339"/>
            <a:ext cx="6680938" cy="4300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12676"/>
            <a:ext cx="984849" cy="1107955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8904312" y="775984"/>
            <a:ext cx="504056" cy="348724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104112" y="739597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نکته اضافه و مهم: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98741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2642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8" y="-15600"/>
            <a:ext cx="12192000" cy="68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06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51784" y="1412776"/>
            <a:ext cx="3597465" cy="613048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sz="2800" dirty="0">
                <a:cs typeface="B Jalal" panose="00000400000000000000" pitchFamily="2" charset="-78"/>
              </a:rPr>
              <a:t>درک علت تغییرات قیمت</a:t>
            </a:r>
            <a:endParaRPr lang="en-US" sz="2800" dirty="0"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7548" b="5658"/>
          <a:stretch/>
        </p:blipFill>
        <p:spPr>
          <a:xfrm>
            <a:off x="0" y="112981"/>
            <a:ext cx="12192000" cy="67450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idx="4294967295"/>
          </p:nvPr>
        </p:nvSpPr>
        <p:spPr>
          <a:xfrm>
            <a:off x="7176311" y="836712"/>
            <a:ext cx="3962400" cy="563562"/>
          </a:xfrm>
        </p:spPr>
        <p:txBody>
          <a:bodyPr>
            <a:normAutofit/>
          </a:bodyPr>
          <a:lstStyle/>
          <a:p>
            <a:r>
              <a:rPr lang="fa-IR" sz="2400" dirty="0">
                <a:cs typeface="B Jalal" panose="00000400000000000000" pitchFamily="2" charset="-78"/>
              </a:rPr>
              <a:t>در این دوره چه خواهید آموخت ؟</a:t>
            </a:r>
          </a:p>
        </p:txBody>
      </p:sp>
      <p:sp>
        <p:nvSpPr>
          <p:cNvPr id="2" name="Rectangle 1"/>
          <p:cNvSpPr/>
          <p:nvPr/>
        </p:nvSpPr>
        <p:spPr>
          <a:xfrm>
            <a:off x="8152634" y="1960652"/>
            <a:ext cx="1903806" cy="175638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اصلا چرا تکنیکال ؟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33263" y="1960651"/>
            <a:ext cx="1903806" cy="17563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انواع نمودار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2634" y="3734998"/>
            <a:ext cx="1903806" cy="1756381"/>
          </a:xfrm>
          <a:prstGeom prst="rect">
            <a:avLst/>
          </a:prstGeom>
          <a:solidFill>
            <a:srgbClr val="6688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انواع روند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8828" y="3734998"/>
            <a:ext cx="1903806" cy="1756381"/>
          </a:xfrm>
          <a:prstGeom prst="rect">
            <a:avLst/>
          </a:prstGeom>
          <a:solidFill>
            <a:srgbClr val="1D20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انواع سیگنال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29457" y="3734998"/>
            <a:ext cx="1903806" cy="17563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313892" y="1960650"/>
            <a:ext cx="1903806" cy="175638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فیبوناچی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78956" y="1960652"/>
            <a:ext cx="1903806" cy="175638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الگو ها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91994" y="3760852"/>
            <a:ext cx="1903806" cy="175638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dirty="0" smtClean="0">
                <a:cs typeface="B Jalal" panose="00000400000000000000" pitchFamily="2" charset="-78"/>
              </a:rPr>
              <a:t>اندیکاتور ها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945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36701536"/>
              </p:ext>
            </p:extLst>
          </p:nvPr>
        </p:nvGraphicFramePr>
        <p:xfrm>
          <a:off x="623392" y="116632"/>
          <a:ext cx="1137726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65638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6486" y="206837"/>
            <a:ext cx="11873814" cy="6606539"/>
            <a:chOff x="2870083" y="1873220"/>
            <a:chExt cx="6996633" cy="4323008"/>
          </a:xfrm>
        </p:grpSpPr>
        <p:pic>
          <p:nvPicPr>
            <p:cNvPr id="5123" name="Picture 1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59" t="11346" r="2310" b="11089"/>
            <a:stretch>
              <a:fillRect/>
            </a:stretch>
          </p:blipFill>
          <p:spPr bwMode="auto">
            <a:xfrm>
              <a:off x="2870083" y="1882898"/>
              <a:ext cx="6959686" cy="410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 bwMode="auto">
            <a:xfrm>
              <a:off x="7659875" y="3627000"/>
              <a:ext cx="693384" cy="73351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5200319" y="3562142"/>
              <a:ext cx="885991" cy="84747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6086310" y="2133600"/>
              <a:ext cx="885991" cy="84747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8006568" y="1873220"/>
              <a:ext cx="885991" cy="847470"/>
            </a:xfrm>
            <a:prstGeom prst="ellipse">
              <a:avLst/>
            </a:prstGeom>
            <a:noFill/>
            <a:ln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5811574" y="4556537"/>
              <a:ext cx="693384" cy="733511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4" name="Oval 43"/>
            <p:cNvSpPr/>
            <p:nvPr/>
          </p:nvSpPr>
          <p:spPr bwMode="auto">
            <a:xfrm>
              <a:off x="4368860" y="5462717"/>
              <a:ext cx="693384" cy="733511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45" name="Oval 44"/>
            <p:cNvSpPr/>
            <p:nvPr/>
          </p:nvSpPr>
          <p:spPr bwMode="auto">
            <a:xfrm>
              <a:off x="8545866" y="3660775"/>
              <a:ext cx="693384" cy="733511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418046" y="5410200"/>
              <a:ext cx="1001555" cy="5906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223873" y="4967656"/>
              <a:ext cx="1001555" cy="59226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74096" y="4371975"/>
              <a:ext cx="1001555" cy="5906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67884" y="4354514"/>
              <a:ext cx="1001555" cy="5922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>
                <a:defRPr/>
              </a:pPr>
              <a:r>
                <a:rPr lang="fa-IR" sz="3200" b="1" dirty="0">
                  <a:solidFill>
                    <a:schemeClr val="accent1">
                      <a:lumMod val="75000"/>
                    </a:schemeClr>
                  </a:solidFill>
                  <a:latin typeface="Arial" pitchFamily="34" charset="0"/>
                  <a:cs typeface="B Jalal" panose="00000400000000000000" pitchFamily="2" charset="-78"/>
                </a:rPr>
                <a:t>خرید</a:t>
              </a:r>
            </a:p>
          </p:txBody>
        </p:sp>
        <p:sp>
          <p:nvSpPr>
            <p:cNvPr id="5135" name="TextBox 49"/>
            <p:cNvSpPr txBox="1">
              <a:spLocks noChangeArrowheads="1"/>
            </p:cNvSpPr>
            <p:nvPr/>
          </p:nvSpPr>
          <p:spPr bwMode="auto">
            <a:xfrm>
              <a:off x="4727327" y="2967513"/>
              <a:ext cx="132341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9pPr>
            </a:lstStyle>
            <a:p>
              <a:pPr eaLnBrk="1" hangingPunct="1"/>
              <a:r>
                <a:rPr lang="fa-IR" sz="3200" b="1" dirty="0">
                  <a:solidFill>
                    <a:srgbClr val="FF0000"/>
                  </a:solidFill>
                  <a:cs typeface="B Jalal" panose="00000400000000000000" pitchFamily="2" charset="-78"/>
                </a:rPr>
                <a:t>فروش</a:t>
              </a:r>
            </a:p>
          </p:txBody>
        </p:sp>
        <p:sp>
          <p:nvSpPr>
            <p:cNvPr id="5136" name="TextBox 50"/>
            <p:cNvSpPr txBox="1">
              <a:spLocks noChangeArrowheads="1"/>
            </p:cNvSpPr>
            <p:nvPr/>
          </p:nvSpPr>
          <p:spPr bwMode="auto">
            <a:xfrm>
              <a:off x="5497119" y="2309276"/>
              <a:ext cx="1287786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9pPr>
            </a:lstStyle>
            <a:p>
              <a:pPr eaLnBrk="1" hangingPunct="1"/>
              <a:r>
                <a:rPr lang="fa-IR" sz="3200" b="1" dirty="0">
                  <a:solidFill>
                    <a:srgbClr val="FF0000"/>
                  </a:solidFill>
                  <a:cs typeface="B Jalal" panose="00000400000000000000" pitchFamily="2" charset="-78"/>
                </a:rPr>
                <a:t>فروش</a:t>
              </a:r>
            </a:p>
          </p:txBody>
        </p:sp>
        <p:sp>
          <p:nvSpPr>
            <p:cNvPr id="5137" name="TextBox 51"/>
            <p:cNvSpPr txBox="1">
              <a:spLocks noChangeArrowheads="1"/>
            </p:cNvSpPr>
            <p:nvPr/>
          </p:nvSpPr>
          <p:spPr bwMode="auto">
            <a:xfrm>
              <a:off x="7431493" y="2187061"/>
              <a:ext cx="1307279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5pPr>
              <a:lvl6pPr marL="25146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6pPr>
              <a:lvl7pPr marL="29718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7pPr>
              <a:lvl8pPr marL="34290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8pPr>
              <a:lvl9pPr marL="3886200" indent="-228600" algn="l" rtl="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2  Nazanin" pitchFamily="2" charset="-78"/>
                </a:defRPr>
              </a:lvl9pPr>
            </a:lstStyle>
            <a:p>
              <a:pPr eaLnBrk="1" hangingPunct="1"/>
              <a:r>
                <a:rPr lang="fa-IR" sz="3200" b="1" dirty="0">
                  <a:solidFill>
                    <a:srgbClr val="FF0000"/>
                  </a:solidFill>
                  <a:cs typeface="B Jalal" panose="00000400000000000000" pitchFamily="2" charset="-78"/>
                </a:rPr>
                <a:t>فروش</a:t>
              </a:r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8980725" y="2343262"/>
              <a:ext cx="885991" cy="847470"/>
            </a:xfrm>
            <a:prstGeom prst="ellipse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1"/>
            <a:lstStyle/>
            <a:p>
              <a:pPr>
                <a:defRPr/>
              </a:pPr>
              <a:endParaRPr lang="fa-IR" dirty="0">
                <a:solidFill>
                  <a:schemeClr val="tx1"/>
                </a:solidFill>
                <a:latin typeface="Arial" pitchFamily="34" charset="0"/>
                <a:cs typeface="B Jalal" panose="00000400000000000000" pitchFamily="2" charset="-78"/>
              </a:endParaRPr>
            </a:p>
          </p:txBody>
        </p:sp>
      </p:grpSp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986799" y="19515"/>
            <a:ext cx="7085012" cy="973138"/>
          </a:xfrm>
        </p:spPr>
        <p:txBody>
          <a:bodyPr/>
          <a:lstStyle/>
          <a:p>
            <a:pPr algn="r" rtl="1" eaLnBrk="1" hangingPunct="1"/>
            <a:r>
              <a:rPr lang="fa-IR" sz="2400" dirty="0">
                <a:cs typeface="B Jalal" panose="00000400000000000000" pitchFamily="2" charset="-78"/>
              </a:rPr>
              <a:t>در کف بخریم در سقف بفروشیم</a:t>
            </a:r>
            <a:endParaRPr lang="en-US" sz="24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389664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680" y="-315416"/>
            <a:ext cx="13212888" cy="882110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727848" y="476672"/>
            <a:ext cx="5964223" cy="1100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Jalal" panose="00000400000000000000" pitchFamily="2" charset="-78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/>
                </a:solidFill>
              </a:rPr>
              <a:t>شخصیت های فعال در بورس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807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028321" y="440320"/>
            <a:ext cx="3948816" cy="1100138"/>
          </a:xfrm>
        </p:spPr>
        <p:txBody>
          <a:bodyPr>
            <a:normAutofit/>
          </a:bodyPr>
          <a:lstStyle/>
          <a:p>
            <a:pPr algn="r" rtl="1" eaLnBrk="1" hangingPunct="1"/>
            <a:r>
              <a:rPr lang="fa-IR" sz="2800" dirty="0" smtClean="0">
                <a:cs typeface="B Jalal" panose="00000400000000000000" pitchFamily="2" charset="-78"/>
              </a:rPr>
              <a:t>شخصیت </a:t>
            </a:r>
            <a:r>
              <a:rPr lang="fa-IR" sz="2800" dirty="0">
                <a:cs typeface="B Jalal" panose="00000400000000000000" pitchFamily="2" charset="-78"/>
              </a:rPr>
              <a:t>های فعال در بورس</a:t>
            </a:r>
            <a:endParaRPr lang="en-US" sz="2800" dirty="0">
              <a:cs typeface="B Jalal" panose="00000400000000000000" pitchFamily="2" charset="-78"/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95940489"/>
              </p:ext>
            </p:extLst>
          </p:nvPr>
        </p:nvGraphicFramePr>
        <p:xfrm>
          <a:off x="3863752" y="1979122"/>
          <a:ext cx="6120680" cy="4496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http://cf.drafthouse.com/_uploads/galleries/24681/the-godfather-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412776"/>
            <a:ext cx="3036777" cy="17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5303912" y="2564904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4" name="Picture 4" descr="http://www.classociates.org.uk/wp-content/uploads/2012/05/Man-in-Suit-Sitting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3153752"/>
            <a:ext cx="1211352" cy="121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6749522" y="7735223"/>
            <a:ext cx="54272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6" name="Picture 6" descr="http://www.apam.ir/wp-content/uploads/2011/11/karman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4338885"/>
            <a:ext cx="1566806" cy="11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H="1">
            <a:off x="4727848" y="3645024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983259" y="4723247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128" name="Picture 8" descr="http://images.khabaronline.ir/images/2013/6/position50/image63476824063136983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445223"/>
            <a:ext cx="1871390" cy="12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 flipH="1">
            <a:off x="3445608" y="5589240"/>
            <a:ext cx="86409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89347" y="168132"/>
            <a:ext cx="7705725" cy="55721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fa-IR" sz="2800" dirty="0"/>
              <a:t>روند ورود </a:t>
            </a:r>
            <a:r>
              <a:rPr lang="fa-IR" sz="2800" dirty="0" smtClean="0"/>
              <a:t>شخصیت ها فعال </a:t>
            </a:r>
            <a:r>
              <a:rPr lang="fa-IR" sz="2800" dirty="0"/>
              <a:t>به سهم در نمودار </a:t>
            </a:r>
            <a:r>
              <a:rPr lang="fa-IR" sz="2800" dirty="0" smtClean="0"/>
              <a:t>قیمت</a:t>
            </a:r>
            <a:endParaRPr lang="en-US" sz="2800" dirty="0"/>
          </a:p>
        </p:txBody>
      </p:sp>
      <p:sp>
        <p:nvSpPr>
          <p:cNvPr id="7" name="Freeform 6"/>
          <p:cNvSpPr/>
          <p:nvPr/>
        </p:nvSpPr>
        <p:spPr>
          <a:xfrm>
            <a:off x="4167189" y="928689"/>
            <a:ext cx="3711575" cy="5572125"/>
          </a:xfrm>
          <a:custGeom>
            <a:avLst/>
            <a:gdLst>
              <a:gd name="connsiteX0" fmla="*/ 0 w 3712191"/>
              <a:gd name="connsiteY0" fmla="*/ 3582537 h 5943599"/>
              <a:gd name="connsiteX1" fmla="*/ 859809 w 3712191"/>
              <a:gd name="connsiteY1" fmla="*/ 5452280 h 5943599"/>
              <a:gd name="connsiteX2" fmla="*/ 2715905 w 3712191"/>
              <a:gd name="connsiteY2" fmla="*/ 634621 h 5943599"/>
              <a:gd name="connsiteX3" fmla="*/ 3712191 w 3712191"/>
              <a:gd name="connsiteY3" fmla="*/ 1644555 h 5943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191" h="5943599">
                <a:moveTo>
                  <a:pt x="0" y="3582537"/>
                </a:moveTo>
                <a:cubicBezTo>
                  <a:pt x="203579" y="4763068"/>
                  <a:pt x="407158" y="5943599"/>
                  <a:pt x="859809" y="5452280"/>
                </a:cubicBezTo>
                <a:cubicBezTo>
                  <a:pt x="1312460" y="4960961"/>
                  <a:pt x="2240508" y="1269242"/>
                  <a:pt x="2715905" y="634621"/>
                </a:cubicBezTo>
                <a:cubicBezTo>
                  <a:pt x="3191302" y="0"/>
                  <a:pt x="3523397" y="1407994"/>
                  <a:pt x="3712191" y="1644555"/>
                </a:cubicBezTo>
              </a:path>
            </a:pathLst>
          </a:cu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9" name="Chevron 8"/>
          <p:cNvSpPr/>
          <p:nvPr/>
        </p:nvSpPr>
        <p:spPr>
          <a:xfrm rot="3889329" flipV="1">
            <a:off x="7834313" y="2140200"/>
            <a:ext cx="144462" cy="769441"/>
          </a:xfrm>
          <a:prstGeom prst="chevron">
            <a:avLst>
              <a:gd name="adj" fmla="val 78857"/>
            </a:avLst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>
            <a:spAutoFit/>
          </a:bodyPr>
          <a:lstStyle/>
          <a:p>
            <a:pPr algn="ctr">
              <a:defRPr/>
            </a:pPr>
            <a:endParaRPr lang="fa-IR" sz="44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B Jalal" panose="00000400000000000000" pitchFamily="2" charset="-78"/>
            </a:endParaRPr>
          </a:p>
        </p:txBody>
      </p:sp>
      <p:pic>
        <p:nvPicPr>
          <p:cNvPr id="43" name="Picture 8" descr="http://images.khabaronline.ir/images/2013/6/position50/image634768240631369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65" y="3726802"/>
            <a:ext cx="967134" cy="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http://cf.drafthouse.com/_uploads/galleries/24681/the-godfath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802" y="5401018"/>
            <a:ext cx="1067958" cy="5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deltacard.us/wp-content/uploads/2013/05/Fundamental-Technical-Analys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208" y="6093628"/>
            <a:ext cx="954343" cy="7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www.classociates.org.uk/wp-content/uploads/2012/05/Man-in-Suit-Sitt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248" y="5443369"/>
            <a:ext cx="692433" cy="69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http://www.apam.ir/wp-content/uploads/2011/11/karm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388" y="4944059"/>
            <a:ext cx="898187" cy="6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http://images.khabaronline.ir/images/2013/6/position50/image634768240631369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467" y="3670445"/>
            <a:ext cx="967134" cy="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own Arrow 1"/>
          <p:cNvSpPr/>
          <p:nvPr/>
        </p:nvSpPr>
        <p:spPr>
          <a:xfrm>
            <a:off x="4183580" y="3820340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 Arrow 2"/>
          <p:cNvSpPr/>
          <p:nvPr/>
        </p:nvSpPr>
        <p:spPr>
          <a:xfrm>
            <a:off x="2858952" y="5229200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Up Arrow 47"/>
          <p:cNvSpPr/>
          <p:nvPr/>
        </p:nvSpPr>
        <p:spPr>
          <a:xfrm>
            <a:off x="5267806" y="6039843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Up Arrow 48"/>
          <p:cNvSpPr/>
          <p:nvPr/>
        </p:nvSpPr>
        <p:spPr>
          <a:xfrm>
            <a:off x="6078278" y="4773023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Up Arrow 49"/>
          <p:cNvSpPr/>
          <p:nvPr/>
        </p:nvSpPr>
        <p:spPr>
          <a:xfrm>
            <a:off x="6653001" y="3606435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2" descr="http://cf.drafthouse.com/_uploads/galleries/24681/the-godfather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045" y="1501529"/>
            <a:ext cx="1067958" cy="59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http://images.khabaronline.ir/images/2013/6/position50/image634768240631369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858" y="768906"/>
            <a:ext cx="967134" cy="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Up Arrow 52"/>
          <p:cNvSpPr/>
          <p:nvPr/>
        </p:nvSpPr>
        <p:spPr>
          <a:xfrm>
            <a:off x="7331596" y="624377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Down Arrow 53"/>
          <p:cNvSpPr/>
          <p:nvPr/>
        </p:nvSpPr>
        <p:spPr>
          <a:xfrm>
            <a:off x="5190168" y="1559471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5" name="Picture 4" descr="http://www.classociates.org.uk/wp-content/uploads/2012/05/Man-in-Suit-Sitti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23" y="1433499"/>
            <a:ext cx="692433" cy="69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Down Arrow 55"/>
          <p:cNvSpPr/>
          <p:nvPr/>
        </p:nvSpPr>
        <p:spPr>
          <a:xfrm>
            <a:off x="6651072" y="1566637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8" descr="http://images.khabaronline.ir/images/2013/6/position50/image634768240631369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4582" y="2376629"/>
            <a:ext cx="967134" cy="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Down Arrow 57"/>
          <p:cNvSpPr/>
          <p:nvPr/>
        </p:nvSpPr>
        <p:spPr>
          <a:xfrm>
            <a:off x="9404564" y="2375694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Down Arrow 58"/>
          <p:cNvSpPr/>
          <p:nvPr/>
        </p:nvSpPr>
        <p:spPr>
          <a:xfrm>
            <a:off x="9809386" y="2375694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Down Arrow 59"/>
          <p:cNvSpPr/>
          <p:nvPr/>
        </p:nvSpPr>
        <p:spPr>
          <a:xfrm>
            <a:off x="4601655" y="3830073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Up Arrow 60"/>
          <p:cNvSpPr/>
          <p:nvPr/>
        </p:nvSpPr>
        <p:spPr>
          <a:xfrm>
            <a:off x="7199786" y="3585666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Up Arrow 61"/>
          <p:cNvSpPr/>
          <p:nvPr/>
        </p:nvSpPr>
        <p:spPr>
          <a:xfrm>
            <a:off x="5267806" y="5236549"/>
            <a:ext cx="478851" cy="77155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" descr="http://www.apam.ir/wp-content/uploads/2011/11/karman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549" y="1490427"/>
            <a:ext cx="898187" cy="64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Down Arrow 63"/>
          <p:cNvSpPr/>
          <p:nvPr/>
        </p:nvSpPr>
        <p:spPr>
          <a:xfrm>
            <a:off x="8471461" y="1559470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4" descr="http://deltacard.us/wp-content/uploads/2013/05/Fundamental-Technical-Analysi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545" y="744131"/>
            <a:ext cx="865589" cy="6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Down Arrow 65"/>
          <p:cNvSpPr/>
          <p:nvPr/>
        </p:nvSpPr>
        <p:spPr>
          <a:xfrm>
            <a:off x="8868309" y="824100"/>
            <a:ext cx="383951" cy="59922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http://fkhosravi.com/wp-content/uploads/2011/03/%D8%B4%D8%A7%DB%8C%D8%B9%D9%87-%DA%AF%D8%B1%D8%B2%DA%AF%D9%88%D8%B1%D8%B2-%D8%B2%D9%88%D9%85%D9%88%D8%B3%DA%A9%DB%8C-%D8%A7%D8%B2-%D9%87%D9%84%D9%86%D8%AF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826" y="2586109"/>
            <a:ext cx="946330" cy="709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3" grpId="0" animBg="1"/>
      <p:bldP spid="48" grpId="0" animBg="1"/>
      <p:bldP spid="49" grpId="0" animBg="1"/>
      <p:bldP spid="50" grpId="0" animBg="1"/>
      <p:bldP spid="53" grpId="0" animBg="1"/>
      <p:bldP spid="54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jamphoto.jamnews.ir/Larg1/1392/01/21/IMG18545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83568"/>
            <a:ext cx="12210508" cy="917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7968208" y="476673"/>
            <a:ext cx="3390544" cy="2247663"/>
          </a:xfrm>
        </p:spPr>
        <p:txBody>
          <a:bodyPr>
            <a:noAutofit/>
          </a:bodyPr>
          <a:lstStyle/>
          <a:p>
            <a:pPr marL="0" indent="0" algn="just" rtl="1" eaLnBrk="1" hangingPunct="1">
              <a:buNone/>
            </a:pPr>
            <a:r>
              <a:rPr lang="fa-IR" sz="2000" dirty="0" smtClean="0">
                <a:solidFill>
                  <a:schemeClr val="bg1"/>
                </a:solidFill>
                <a:cs typeface="B Jalal" panose="00000400000000000000" pitchFamily="2" charset="-78"/>
              </a:rPr>
              <a:t>تحلیلگر </a:t>
            </a:r>
            <a:r>
              <a:rPr lang="fa-IR" sz="2000" dirty="0">
                <a:solidFill>
                  <a:schemeClr val="bg1"/>
                </a:solidFill>
                <a:cs typeface="B Jalal" panose="00000400000000000000" pitchFamily="2" charset="-78"/>
              </a:rPr>
              <a:t>تکنیکال </a:t>
            </a:r>
            <a:r>
              <a:rPr lang="fa-IR" sz="2000" dirty="0" smtClean="0">
                <a:solidFill>
                  <a:schemeClr val="bg1"/>
                </a:solidFill>
                <a:cs typeface="B Jalal" panose="00000400000000000000" pitchFamily="2" charset="-78"/>
              </a:rPr>
              <a:t>شخصی </a:t>
            </a:r>
            <a:r>
              <a:rPr lang="fa-IR" sz="2000" dirty="0">
                <a:solidFill>
                  <a:schemeClr val="bg1"/>
                </a:solidFill>
                <a:cs typeface="B Jalal" panose="00000400000000000000" pitchFamily="2" charset="-78"/>
              </a:rPr>
              <a:t>است که با توجه یه علم تحلیل تکنیکال و با استفاده از داده های سهام ها و نرم افزار های خاص رفتار سهم را پیش بینی می کند. در واقع تحلیل گر تکنیکال همچون ماهی کوچکی در کنار کوسه بازار زندگی میکند ، خورده نمی شود و از بودن با کوسه سود می برد.</a:t>
            </a:r>
          </a:p>
          <a:p>
            <a:pPr marL="0" indent="0" algn="just" rtl="1" eaLnBrk="1" hangingPunct="1"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4847"/>
            <a:ext cx="12182258" cy="7542848"/>
          </a:xfrm>
          <a:prstGeom prst="rect">
            <a:avLst/>
          </a:prstGeom>
        </p:spPr>
      </p:pic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623392" y="700173"/>
            <a:ext cx="4525315" cy="3332163"/>
          </a:xfrm>
        </p:spPr>
        <p:txBody>
          <a:bodyPr/>
          <a:lstStyle/>
          <a:p>
            <a:pPr marL="0" indent="0" algn="just" rtl="1">
              <a:buNone/>
            </a:pPr>
            <a:r>
              <a:rPr lang="fa-IR" dirty="0" smtClean="0">
                <a:solidFill>
                  <a:schemeClr val="bg1"/>
                </a:solidFill>
                <a:cs typeface="B Jalal" panose="00000400000000000000" pitchFamily="2" charset="-78"/>
              </a:rPr>
              <a:t>پیش بینی اقتصادی در تمامی بازار ها ( طلا ، ارز ، مسکن و ... )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40517"/>
            <a:ext cx="12279385" cy="7651001"/>
          </a:xfrm>
          <a:prstGeom prst="rect">
            <a:avLst/>
          </a:prstGeom>
        </p:spPr>
      </p:pic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2091530" y="5446488"/>
            <a:ext cx="3203501" cy="1224136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در واقع تحلیل تکنیکال یادگیری زبان نمودار است.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21200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3512" y="1412776"/>
            <a:ext cx="9152137" cy="33123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Jalal" panose="00000400000000000000" pitchFamily="2" charset="-78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sz="3600" dirty="0" smtClean="0"/>
              <a:t>تا اینجا یادگرفتیم که :</a:t>
            </a:r>
          </a:p>
          <a:p>
            <a:pPr algn="r" rtl="1" fontAlgn="auto">
              <a:spcAft>
                <a:spcPts val="0"/>
              </a:spcAft>
            </a:pPr>
            <a:r>
              <a:rPr lang="fa-IR" sz="2800" dirty="0" smtClean="0"/>
              <a:t>1-سه اصل مهم تحلیل تکنیکال</a:t>
            </a:r>
          </a:p>
          <a:p>
            <a:pPr algn="r" rtl="1" fontAlgn="auto">
              <a:spcAft>
                <a:spcPts val="0"/>
              </a:spcAft>
            </a:pPr>
            <a:r>
              <a:rPr lang="fa-IR" sz="2800" dirty="0" smtClean="0"/>
              <a:t>2-تفاوت نگاه تحلیلگر بنیادی و تکنیکال</a:t>
            </a:r>
          </a:p>
          <a:p>
            <a:pPr algn="r" rtl="1" fontAlgn="auto">
              <a:spcAft>
                <a:spcPts val="0"/>
              </a:spcAft>
            </a:pPr>
            <a:r>
              <a:rPr lang="fa-IR" sz="2800" dirty="0" smtClean="0"/>
              <a:t>3-درک علت تغییرات قیمت</a:t>
            </a:r>
          </a:p>
          <a:p>
            <a:pPr algn="r" rtl="1" fontAlgn="auto">
              <a:spcAft>
                <a:spcPts val="0"/>
              </a:spcAft>
            </a:pPr>
            <a:r>
              <a:rPr lang="fa-IR" sz="2800" dirty="0" smtClean="0"/>
              <a:t>4-شخصیت های فعال در بازار بورس</a:t>
            </a:r>
          </a:p>
          <a:p>
            <a:pPr algn="r" rtl="1" fontAlgn="auto">
              <a:spcAft>
                <a:spcPts val="0"/>
              </a:spcAft>
            </a:pPr>
            <a:r>
              <a:rPr lang="fa-IR" sz="2800" dirty="0" smtClean="0"/>
              <a:t>5-درک قدرت تحلیل تکنیکال</a:t>
            </a:r>
          </a:p>
          <a:p>
            <a:pPr algn="r" rtl="1" fontAlgn="auto">
              <a:spcAft>
                <a:spcPts val="0"/>
              </a:spcAft>
            </a:pPr>
            <a:endParaRPr lang="fa-IR" sz="3600" dirty="0"/>
          </a:p>
        </p:txBody>
      </p:sp>
    </p:spTree>
    <p:extLst>
      <p:ext uri="{BB962C8B-B14F-4D97-AF65-F5344CB8AC3E}">
        <p14:creationId xmlns:p14="http://schemas.microsoft.com/office/powerpoint/2010/main" val="7878793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198" y="-891480"/>
            <a:ext cx="12192000" cy="91440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7975" y="4941168"/>
            <a:ext cx="4511674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fa-IR" sz="32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معرفی نرم افزار های کاربردی</a:t>
            </a:r>
          </a:p>
        </p:txBody>
      </p:sp>
      <p:sp>
        <p:nvSpPr>
          <p:cNvPr id="4" name="AutoShape 2" descr="http://cdn-media-1.lifehack.org/wp-content/files/2016/03/29055616/trader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29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911425" y="1628800"/>
            <a:ext cx="10585051" cy="4392613"/>
          </a:xfrm>
        </p:spPr>
        <p:txBody>
          <a:bodyPr>
            <a:normAutofit/>
          </a:bodyPr>
          <a:lstStyle/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 به تحلیل تکنیکال و توانایی های آن </a:t>
            </a:r>
            <a:r>
              <a:rPr lang="fa-IR" sz="1600" dirty="0">
                <a:solidFill>
                  <a:srgbClr val="FF0000"/>
                </a:solidFill>
                <a:cs typeface="B Jalal" panose="00000400000000000000" pitchFamily="2" charset="-78"/>
              </a:rPr>
              <a:t>ایمان</a:t>
            </a:r>
            <a:r>
              <a:rPr lang="fa-IR" sz="1600" dirty="0">
                <a:cs typeface="B Jalal" panose="00000400000000000000" pitchFamily="2" charset="-78"/>
              </a:rPr>
              <a:t> می آورید !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با مفهموم زبان نمودار ( </a:t>
            </a:r>
            <a:r>
              <a:rPr lang="fa-IR" sz="1600" dirty="0">
                <a:solidFill>
                  <a:srgbClr val="FF0000"/>
                </a:solidFill>
                <a:cs typeface="B Jalal" panose="00000400000000000000" pitchFamily="2" charset="-78"/>
              </a:rPr>
              <a:t>انواع سیگنال های نمودار </a:t>
            </a:r>
            <a:r>
              <a:rPr lang="fa-IR" sz="1600" dirty="0">
                <a:cs typeface="B Jalal" panose="00000400000000000000" pitchFamily="2" charset="-78"/>
              </a:rPr>
              <a:t>)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با فضای تحلیل تکنیکال ( کندل ها ، روند ها ، ابزار ها و نمودار لگاریتمی و ... ) کاملا آشنایی دارید.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اساسی ترین ابزار تحلیل تکنیکال که </a:t>
            </a:r>
            <a:r>
              <a:rPr lang="fa-IR" sz="3600" dirty="0">
                <a:solidFill>
                  <a:srgbClr val="FF0000"/>
                </a:solidFill>
                <a:cs typeface="B Jalal" panose="00000400000000000000" pitchFamily="2" charset="-78"/>
              </a:rPr>
              <a:t>خط روند </a:t>
            </a:r>
            <a:r>
              <a:rPr lang="fa-IR" sz="1600" dirty="0">
                <a:cs typeface="B Jalal" panose="00000400000000000000" pitchFamily="2" charset="-78"/>
              </a:rPr>
              <a:t>می باشد را به خوبی می شناسید و به درجه استادی در استفاده از خط روند ( استراتژی های خرید و فروش با خط روند ، ویژگی های خط روند خوب ، ابزار های کمکی ، مثل خط روند طلایی سهم،چنگال اندروز، گن و فن برای روند و ...) می رسید.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 با علم و ابزار </a:t>
            </a:r>
            <a:r>
              <a:rPr lang="fa-IR" sz="1600" dirty="0">
                <a:solidFill>
                  <a:srgbClr val="FF0000"/>
                </a:solidFill>
                <a:cs typeface="B Jalal" panose="00000400000000000000" pitchFamily="2" charset="-78"/>
              </a:rPr>
              <a:t>فیبوناچی</a:t>
            </a:r>
            <a:r>
              <a:rPr lang="fa-IR" sz="1600" dirty="0">
                <a:cs typeface="B Jalal" panose="00000400000000000000" pitchFamily="2" charset="-78"/>
              </a:rPr>
              <a:t> و نحوه صحیح استفاده از آن </a:t>
            </a:r>
            <a:r>
              <a:rPr lang="fa-IR" sz="1600" u="sng" dirty="0">
                <a:cs typeface="B Jalal" panose="00000400000000000000" pitchFamily="2" charset="-78"/>
              </a:rPr>
              <a:t>در کنار ابزار های دیگر </a:t>
            </a:r>
            <a:r>
              <a:rPr lang="fa-IR" sz="1600" dirty="0">
                <a:cs typeface="B Jalal" panose="00000400000000000000" pitchFamily="2" charset="-78"/>
              </a:rPr>
              <a:t>آشنا می شوید.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با </a:t>
            </a:r>
            <a:r>
              <a:rPr lang="fa-IR" sz="1600" dirty="0">
                <a:solidFill>
                  <a:srgbClr val="FF0000"/>
                </a:solidFill>
                <a:cs typeface="B Jalal" panose="00000400000000000000" pitchFamily="2" charset="-78"/>
              </a:rPr>
              <a:t>الگو های کلاسیک </a:t>
            </a:r>
            <a:r>
              <a:rPr lang="fa-IR" sz="1600" dirty="0">
                <a:cs typeface="B Jalal" panose="00000400000000000000" pitchFamily="2" charset="-78"/>
              </a:rPr>
              <a:t>قیمتی و استراتژی های خرید و فروش صحیح با آنها آشنا می شوید.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با 3 اندیکاتور های پر کاربرد بازار ( نحوه استفاده غلط و درست ) آن آشنا می شوید.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متا تریدر 5 را می آموزیم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r>
              <a:rPr lang="fa-IR" sz="1600" dirty="0">
                <a:cs typeface="B Jalal" panose="00000400000000000000" pitchFamily="2" charset="-78"/>
              </a:rPr>
              <a:t>تمرین ، تمرین ، تمرین</a:t>
            </a:r>
          </a:p>
          <a:p>
            <a:pPr marL="342900" indent="-342900" algn="r" rtl="1">
              <a:lnSpc>
                <a:spcPct val="100000"/>
              </a:lnSpc>
              <a:buFont typeface="+mj-lt"/>
              <a:buAutoNum type="arabicPeriod"/>
            </a:pPr>
            <a:endParaRPr lang="fa-IR" sz="1600" dirty="0">
              <a:cs typeface="B Jalal" panose="00000400000000000000" pitchFamily="2" charset="-78"/>
            </a:endParaRPr>
          </a:p>
        </p:txBody>
      </p:sp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6672064" y="836712"/>
            <a:ext cx="4824412" cy="563562"/>
          </a:xfrm>
        </p:spPr>
        <p:txBody>
          <a:bodyPr>
            <a:normAutofit/>
          </a:bodyPr>
          <a:lstStyle/>
          <a:p>
            <a:pPr algn="r" rtl="1"/>
            <a:r>
              <a:rPr lang="fa-IR" sz="2400" b="1" dirty="0">
                <a:cs typeface="B Jalal" panose="00000400000000000000" pitchFamily="2" charset="-78"/>
              </a:rPr>
              <a:t>در پایان این بخش چه توانایی هایی داریم؟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4294967295"/>
          </p:nvPr>
        </p:nvSpPr>
        <p:spPr>
          <a:xfrm>
            <a:off x="5231904" y="1196752"/>
            <a:ext cx="6095850" cy="792088"/>
          </a:xfrm>
        </p:spPr>
        <p:txBody>
          <a:bodyPr>
            <a:normAutofit/>
          </a:bodyPr>
          <a:lstStyle/>
          <a:p>
            <a:pPr marL="0" indent="0" algn="ctr" rtl="1">
              <a:buNone/>
            </a:pPr>
            <a:r>
              <a:rPr lang="fa-IR" sz="4000" b="1" dirty="0" smtClean="0">
                <a:cs typeface="B Jalal" panose="00000400000000000000" pitchFamily="2" charset="-78"/>
              </a:rPr>
              <a:t>معرفی نرم افزار های کاربردی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152555" y="1988840"/>
            <a:ext cx="9252743" cy="333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متا تریدر5 ( مفید تریدر 5)</a:t>
            </a:r>
            <a:endParaRPr lang="fa-IR" dirty="0">
              <a:cs typeface="B Jalal" panose="00000400000000000000" pitchFamily="2" charset="-78"/>
            </a:endParaRP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آمی بروکر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ره آورد نوین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dirty="0" smtClean="0">
                <a:cs typeface="B Jalal" panose="00000400000000000000" pitchFamily="2" charset="-78"/>
              </a:rPr>
              <a:t>و...</a:t>
            </a:r>
          </a:p>
        </p:txBody>
      </p:sp>
    </p:spTree>
    <p:extLst>
      <p:ext uri="{BB962C8B-B14F-4D97-AF65-F5344CB8AC3E}">
        <p14:creationId xmlns:p14="http://schemas.microsoft.com/office/powerpoint/2010/main" val="3758113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4151784" y="2561436"/>
            <a:ext cx="6948487" cy="3332163"/>
          </a:xfrm>
        </p:spPr>
        <p:txBody>
          <a:bodyPr/>
          <a:lstStyle/>
          <a:p>
            <a:pPr marL="0" indent="0" algn="r" rtl="1" eaLnBrk="1" hangingPunct="1">
              <a:buNone/>
            </a:pPr>
            <a:r>
              <a:rPr lang="fa-IR" dirty="0" smtClean="0">
                <a:cs typeface="B Jalal" panose="00000400000000000000" pitchFamily="2" charset="-78"/>
              </a:rPr>
              <a:t>1- خطی</a:t>
            </a:r>
          </a:p>
          <a:p>
            <a:pPr marL="0" indent="0" algn="r" rtl="1" eaLnBrk="1" hangingPunct="1">
              <a:buNone/>
            </a:pPr>
            <a:r>
              <a:rPr lang="fa-IR" dirty="0" smtClean="0">
                <a:cs typeface="B Jalal" panose="00000400000000000000" pitchFamily="2" charset="-78"/>
              </a:rPr>
              <a:t>2-میله ای</a:t>
            </a:r>
          </a:p>
          <a:p>
            <a:pPr marL="0" indent="0" algn="r" rtl="1" eaLnBrk="1" hangingPunct="1">
              <a:buNone/>
            </a:pPr>
            <a:r>
              <a:rPr lang="fa-IR" dirty="0" smtClean="0">
                <a:cs typeface="B Jalal" panose="00000400000000000000" pitchFamily="2" charset="-78"/>
              </a:rPr>
              <a:t>3- شمعی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>
          <a:xfrm>
            <a:off x="4151783" y="1303221"/>
            <a:ext cx="6948487" cy="968201"/>
          </a:xfrm>
        </p:spPr>
        <p:txBody>
          <a:bodyPr/>
          <a:lstStyle/>
          <a:p>
            <a:pPr algn="r" rtl="1"/>
            <a:r>
              <a:rPr lang="fa-IR" dirty="0"/>
              <a:t>انواع نمودار </a:t>
            </a:r>
            <a:r>
              <a:rPr lang="fa-IR" dirty="0" smtClean="0"/>
              <a:t>قیمت</a:t>
            </a:r>
            <a:endParaRPr lang="fa-IR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3" t="11932" r="7734" b="12879"/>
          <a:stretch/>
        </p:blipFill>
        <p:spPr bwMode="auto">
          <a:xfrm>
            <a:off x="0" y="-1"/>
            <a:ext cx="12176523" cy="6807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>
          <a:xfrm>
            <a:off x="5243513" y="457200"/>
            <a:ext cx="5533007" cy="1100138"/>
          </a:xfrm>
        </p:spPr>
        <p:txBody>
          <a:bodyPr/>
          <a:lstStyle/>
          <a:p>
            <a:pPr algn="r" rtl="1" eaLnBrk="1" hangingPunct="1"/>
            <a:r>
              <a:rPr lang="fa-IR" dirty="0" smtClean="0">
                <a:cs typeface="B Jalal" panose="00000400000000000000" pitchFamily="2" charset="-78"/>
              </a:rPr>
              <a:t>خطی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 idx="4294967295"/>
          </p:nvPr>
        </p:nvSpPr>
        <p:spPr>
          <a:xfrm>
            <a:off x="10309225" y="457200"/>
            <a:ext cx="1882775" cy="725488"/>
          </a:xfrm>
        </p:spPr>
        <p:txBody>
          <a:bodyPr/>
          <a:lstStyle/>
          <a:p>
            <a:pPr eaLnBrk="1" hangingPunct="1"/>
            <a:r>
              <a:rPr lang="fa-IR" dirty="0" smtClean="0">
                <a:cs typeface="B Jalal" panose="00000400000000000000" pitchFamily="2" charset="-78"/>
              </a:rPr>
              <a:t>شمعی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1412776"/>
            <a:ext cx="4824536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176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 idx="4294967295"/>
          </p:nvPr>
        </p:nvSpPr>
        <p:spPr>
          <a:xfrm>
            <a:off x="10309225" y="457200"/>
            <a:ext cx="1882775" cy="725488"/>
          </a:xfrm>
        </p:spPr>
        <p:txBody>
          <a:bodyPr/>
          <a:lstStyle/>
          <a:p>
            <a:pPr eaLnBrk="1" hangingPunct="1"/>
            <a:r>
              <a:rPr lang="fa-IR" dirty="0" smtClean="0">
                <a:cs typeface="B Jalal" panose="00000400000000000000" pitchFamily="2" charset="-78"/>
              </a:rPr>
              <a:t>شمعی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9" y="1268761"/>
            <a:ext cx="5849565" cy="549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03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1642" r="6194" b="11880"/>
          <a:stretch>
            <a:fillRect/>
          </a:stretch>
        </p:blipFill>
        <p:spPr bwMode="auto">
          <a:xfrm>
            <a:off x="2970434" y="1268760"/>
            <a:ext cx="7468801" cy="4796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itle 1"/>
          <p:cNvSpPr>
            <a:spLocks noGrp="1"/>
          </p:cNvSpPr>
          <p:nvPr>
            <p:ph type="title" idx="4294967295"/>
          </p:nvPr>
        </p:nvSpPr>
        <p:spPr>
          <a:xfrm>
            <a:off x="10309225" y="457200"/>
            <a:ext cx="1882775" cy="725488"/>
          </a:xfrm>
        </p:spPr>
        <p:txBody>
          <a:bodyPr/>
          <a:lstStyle/>
          <a:p>
            <a:pPr eaLnBrk="1" hangingPunct="1"/>
            <a:r>
              <a:rPr lang="fa-IR" dirty="0" smtClean="0">
                <a:cs typeface="B Jalal" panose="00000400000000000000" pitchFamily="2" charset="-78"/>
              </a:rPr>
              <a:t>شمعی</a:t>
            </a:r>
          </a:p>
        </p:txBody>
      </p:sp>
      <p:pic>
        <p:nvPicPr>
          <p:cNvPr id="21508" name="Picture 2" descr="candlestick chart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" t="2083" r="6065" b="3125"/>
          <a:stretch>
            <a:fillRect/>
          </a:stretch>
        </p:blipFill>
        <p:spPr bwMode="auto">
          <a:xfrm>
            <a:off x="6600057" y="3789040"/>
            <a:ext cx="3557587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1685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9590088" y="457200"/>
            <a:ext cx="2601912" cy="884238"/>
          </a:xfrm>
        </p:spPr>
        <p:txBody>
          <a:bodyPr/>
          <a:lstStyle/>
          <a:p>
            <a:pPr eaLnBrk="1" hangingPunct="1"/>
            <a:r>
              <a:rPr lang="fa-IR" dirty="0" smtClean="0">
                <a:cs typeface="B Jalal" panose="00000400000000000000" pitchFamily="2" charset="-78"/>
              </a:rPr>
              <a:t>میله ای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2336" r="1575" b="7290"/>
          <a:stretch/>
        </p:blipFill>
        <p:spPr bwMode="auto">
          <a:xfrm>
            <a:off x="4841223" y="2146345"/>
            <a:ext cx="5675206" cy="356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188" y="2333799"/>
            <a:ext cx="2047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909162" y="4669577"/>
            <a:ext cx="1189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cs typeface="B Jalal" panose="00000400000000000000" pitchFamily="2" charset="-78"/>
              </a:rPr>
              <a:t>قیمت باز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299859" y="2925003"/>
            <a:ext cx="151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0000FF"/>
                </a:solidFill>
                <a:latin typeface="Calibri" pitchFamily="34" charset="0"/>
                <a:cs typeface="B Jalal" panose="00000400000000000000" pitchFamily="2" charset="-78"/>
              </a:rPr>
              <a:t>قیمت بسته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442609" y="5211003"/>
            <a:ext cx="1515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libri" pitchFamily="34" charset="0"/>
                <a:cs typeface="B Jalal" panose="00000400000000000000" pitchFamily="2" charset="-78"/>
              </a:rPr>
              <a:t>قیمت پایین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585485" y="2282065"/>
            <a:ext cx="1263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itchFamily="34" charset="0"/>
                <a:cs typeface="B Jalal" panose="00000400000000000000" pitchFamily="2" charset="-78"/>
              </a:rPr>
              <a:t>قیمت بالا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484" y="2060849"/>
            <a:ext cx="6115050" cy="3819525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9590088" y="457200"/>
            <a:ext cx="2601912" cy="884238"/>
          </a:xfrm>
        </p:spPr>
        <p:txBody>
          <a:bodyPr/>
          <a:lstStyle/>
          <a:p>
            <a:pPr eaLnBrk="1" hangingPunct="1"/>
            <a:r>
              <a:rPr lang="fa-IR" dirty="0" smtClean="0">
                <a:cs typeface="B Jalal" panose="00000400000000000000" pitchFamily="2" charset="-78"/>
              </a:rPr>
              <a:t>میله ای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354264"/>
            <a:ext cx="2047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56798" y="4639503"/>
            <a:ext cx="11897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cs typeface="B Jalal" panose="00000400000000000000" pitchFamily="2" charset="-78"/>
              </a:rPr>
              <a:t>قیمت باز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299859" y="2925003"/>
            <a:ext cx="1510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0000FF"/>
                </a:solidFill>
                <a:latin typeface="Calibri" pitchFamily="34" charset="0"/>
                <a:cs typeface="B Jalal" panose="00000400000000000000" pitchFamily="2" charset="-78"/>
              </a:rPr>
              <a:t>قیمت بسته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442609" y="5211003"/>
            <a:ext cx="15151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libri" pitchFamily="34" charset="0"/>
                <a:cs typeface="B Jalal" panose="00000400000000000000" pitchFamily="2" charset="-78"/>
              </a:rPr>
              <a:t>قیمت پایین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585485" y="2282065"/>
            <a:ext cx="12634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itchFamily="34" charset="0"/>
                <a:cs typeface="B Jalal" panose="00000400000000000000" pitchFamily="2" charset="-78"/>
              </a:rPr>
              <a:t>قیمت بالا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7706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484" y="2060849"/>
            <a:ext cx="6115050" cy="3819525"/>
          </a:xfrm>
          <a:prstGeom prst="rect">
            <a:avLst/>
          </a:prstGeom>
        </p:spPr>
      </p:pic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9590088" y="457200"/>
            <a:ext cx="2601912" cy="884238"/>
          </a:xfrm>
        </p:spPr>
        <p:txBody>
          <a:bodyPr/>
          <a:lstStyle/>
          <a:p>
            <a:pPr eaLnBrk="1" hangingPunct="1"/>
            <a:r>
              <a:rPr lang="fa-IR" dirty="0" smtClean="0">
                <a:cs typeface="B Jalal" panose="00000400000000000000" pitchFamily="2" charset="-78"/>
              </a:rPr>
              <a:t>میله ای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1" y="2354264"/>
            <a:ext cx="20478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1656798" y="4639503"/>
            <a:ext cx="9284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chemeClr val="accent1"/>
                </a:solidFill>
                <a:latin typeface="Calibri" pitchFamily="34" charset="0"/>
                <a:cs typeface="B Jalal" panose="00000400000000000000" pitchFamily="2" charset="-78"/>
              </a:rPr>
              <a:t>6200</a:t>
            </a:r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3299860" y="2925003"/>
            <a:ext cx="9284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chemeClr val="bg2">
                      <a:lumMod val="60000"/>
                      <a:lumOff val="40000"/>
                    </a:schemeClr>
                  </a:solidFill>
                </a:ln>
                <a:solidFill>
                  <a:srgbClr val="0000FF"/>
                </a:solidFill>
                <a:latin typeface="Calibri" pitchFamily="34" charset="0"/>
                <a:cs typeface="B Jalal" panose="00000400000000000000" pitchFamily="2" charset="-78"/>
              </a:rPr>
              <a:t>6340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2442610" y="5211003"/>
            <a:ext cx="9284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Calibri" pitchFamily="34" charset="0"/>
                <a:cs typeface="B Jalal" panose="00000400000000000000" pitchFamily="2" charset="-78"/>
              </a:rPr>
              <a:t>6121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585485" y="2282065"/>
            <a:ext cx="9284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fa-IR" sz="280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latin typeface="Calibri" pitchFamily="34" charset="0"/>
                <a:cs typeface="B Jalal" panose="00000400000000000000" pitchFamily="2" charset="-78"/>
              </a:rPr>
              <a:t>6377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01769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8067675" y="2111375"/>
            <a:ext cx="4124325" cy="60642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شمع و میله ی این روز را بکشید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7704137" cy="19812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تمرین کلاس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2907950"/>
            <a:ext cx="5009275" cy="352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7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 idx="4294967295"/>
          </p:nvPr>
        </p:nvSpPr>
        <p:spPr>
          <a:xfrm>
            <a:off x="3431704" y="2924944"/>
            <a:ext cx="5407721" cy="1355650"/>
          </a:xfrm>
        </p:spPr>
        <p:txBody>
          <a:bodyPr>
            <a:noAutofit/>
          </a:bodyPr>
          <a:lstStyle/>
          <a:p>
            <a:pPr algn="ctr" rtl="1"/>
            <a:r>
              <a:rPr lang="fa-IR" sz="3600" b="1" dirty="0">
                <a:cs typeface="B Jalal" panose="00000400000000000000" pitchFamily="2" charset="-78"/>
              </a:rPr>
              <a:t>فلسفه و یا منطق تحلیل </a:t>
            </a:r>
            <a:r>
              <a:rPr lang="fa-IR" sz="3600" b="1" dirty="0" smtClean="0">
                <a:cs typeface="B Jalal" panose="00000400000000000000" pitchFamily="2" charset="-78"/>
              </a:rPr>
              <a:t>تکنیکال</a:t>
            </a:r>
            <a:br>
              <a:rPr lang="fa-IR" sz="3600" b="1" dirty="0" smtClean="0">
                <a:cs typeface="B Jalal" panose="00000400000000000000" pitchFamily="2" charset="-78"/>
              </a:rPr>
            </a:br>
            <a:r>
              <a:rPr lang="fa-IR" sz="3600" b="1" dirty="0" smtClean="0">
                <a:cs typeface="B Jalal" panose="00000400000000000000" pitchFamily="2" charset="-78"/>
              </a:rPr>
              <a:t>(</a:t>
            </a:r>
            <a:r>
              <a:rPr lang="fa-IR" sz="3600" dirty="0" smtClean="0"/>
              <a:t>3 اصل مهم)</a:t>
            </a:r>
            <a:endParaRPr lang="fa-IR" sz="3600" b="1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00221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6294813" y="1860458"/>
            <a:ext cx="4124325" cy="606425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شمع و میله ی این روز را بکشید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62588" y="485683"/>
            <a:ext cx="7704137" cy="19812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تمرین کلاس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534" r="-1" b="38922"/>
          <a:stretch/>
        </p:blipFill>
        <p:spPr>
          <a:xfrm>
            <a:off x="3830881" y="2695292"/>
            <a:ext cx="6588257" cy="39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574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" t="11317" r="2695" b="9105"/>
          <a:stretch/>
        </p:blipFill>
        <p:spPr>
          <a:xfrm>
            <a:off x="7679109" y="3140968"/>
            <a:ext cx="3673475" cy="230505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14950" y="457200"/>
            <a:ext cx="6037634" cy="1981200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درک بیشتر</a:t>
            </a:r>
            <a:endParaRPr lang="fa-IR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025673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567608" y="2348880"/>
            <a:ext cx="6877050" cy="1981200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 rtl="1"/>
            <a:r>
              <a:rPr lang="fa-IR" sz="5400" dirty="0">
                <a:cs typeface="B Jalal" panose="00000400000000000000" pitchFamily="2" charset="-78"/>
              </a:rPr>
              <a:t>نرم افزار ، مفید تریدر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68321" y="5589240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91494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487863" y="457200"/>
            <a:ext cx="5460565" cy="811213"/>
          </a:xfrm>
        </p:spPr>
        <p:txBody>
          <a:bodyPr/>
          <a:lstStyle/>
          <a:p>
            <a:pPr algn="r" rtl="1"/>
            <a:r>
              <a:rPr lang="fa-IR" sz="3600" dirty="0">
                <a:cs typeface="B Jalal" panose="00000400000000000000" pitchFamily="2" charset="-78"/>
              </a:rPr>
              <a:t>مشخصه های نمودار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3592" y="1484785"/>
            <a:ext cx="75248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000" b="1" dirty="0">
                <a:solidFill>
                  <a:schemeClr val="accent4">
                    <a:lumMod val="10000"/>
                  </a:schemeClr>
                </a:solidFill>
                <a:cs typeface="B Jalal" panose="00000400000000000000" pitchFamily="2" charset="-78"/>
              </a:rPr>
              <a:t>پیووت (</a:t>
            </a:r>
            <a:r>
              <a:rPr lang="en-US" sz="2000" b="1" dirty="0">
                <a:solidFill>
                  <a:schemeClr val="accent4">
                    <a:lumMod val="10000"/>
                  </a:schemeClr>
                </a:solidFill>
                <a:cs typeface="B Jalal" panose="00000400000000000000" pitchFamily="2" charset="-78"/>
              </a:rPr>
              <a:t>Pivot</a:t>
            </a:r>
            <a:r>
              <a:rPr lang="fa-IR" sz="2000" b="1" dirty="0">
                <a:solidFill>
                  <a:schemeClr val="accent4">
                    <a:lumMod val="10000"/>
                  </a:schemeClr>
                </a:solidFill>
                <a:cs typeface="B Jalal" panose="00000400000000000000" pitchFamily="2" charset="-78"/>
              </a:rPr>
              <a:t>) </a:t>
            </a:r>
            <a:r>
              <a:rPr lang="fa-IR" sz="2000" b="1" dirty="0">
                <a:cs typeface="B Jalal" panose="00000400000000000000" pitchFamily="2" charset="-78"/>
              </a:rPr>
              <a:t>:</a:t>
            </a:r>
            <a:r>
              <a:rPr lang="fa-IR" sz="2000" dirty="0">
                <a:cs typeface="B Jalal" panose="00000400000000000000" pitchFamily="2" charset="-78"/>
              </a:rPr>
              <a:t> محل برگشت قیمت را پیووت می گویند . (پیووت نقطه اکسترمم در نمودار است) این نقطه می تواند در سقف تشکیل شود و یا در کف باشد</a:t>
            </a:r>
            <a:br>
              <a:rPr lang="fa-IR" sz="2000" dirty="0">
                <a:cs typeface="B Jalal" panose="00000400000000000000" pitchFamily="2" charset="-78"/>
              </a:rPr>
            </a:br>
            <a:endParaRPr lang="fa-IR" sz="2000" dirty="0">
              <a:cs typeface="B Jalal" panose="00000400000000000000" pitchFamily="2" charset="-78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112390" y="2779265"/>
            <a:ext cx="8640960" cy="3789040"/>
          </a:xfrm>
          <a:custGeom>
            <a:avLst/>
            <a:gdLst>
              <a:gd name="connsiteX0" fmla="*/ 0 w 5863771"/>
              <a:gd name="connsiteY0" fmla="*/ 5355772 h 5355772"/>
              <a:gd name="connsiteX1" fmla="*/ 754743 w 5863771"/>
              <a:gd name="connsiteY1" fmla="*/ 3570515 h 5355772"/>
              <a:gd name="connsiteX2" fmla="*/ 1465943 w 5863771"/>
              <a:gd name="connsiteY2" fmla="*/ 4659086 h 5355772"/>
              <a:gd name="connsiteX3" fmla="*/ 2365828 w 5863771"/>
              <a:gd name="connsiteY3" fmla="*/ 2119086 h 5355772"/>
              <a:gd name="connsiteX4" fmla="*/ 3120571 w 5863771"/>
              <a:gd name="connsiteY4" fmla="*/ 3672115 h 5355772"/>
              <a:gd name="connsiteX5" fmla="*/ 4064000 w 5863771"/>
              <a:gd name="connsiteY5" fmla="*/ 812800 h 5355772"/>
              <a:gd name="connsiteX6" fmla="*/ 4949371 w 5863771"/>
              <a:gd name="connsiteY6" fmla="*/ 2322286 h 5355772"/>
              <a:gd name="connsiteX7" fmla="*/ 5863771 w 5863771"/>
              <a:gd name="connsiteY7" fmla="*/ 0 h 5355772"/>
              <a:gd name="connsiteX0" fmla="*/ 0 w 5863771"/>
              <a:gd name="connsiteY0" fmla="*/ 5355772 h 5355772"/>
              <a:gd name="connsiteX1" fmla="*/ 754743 w 5863771"/>
              <a:gd name="connsiteY1" fmla="*/ 3570515 h 5355772"/>
              <a:gd name="connsiteX2" fmla="*/ 1465943 w 5863771"/>
              <a:gd name="connsiteY2" fmla="*/ 4659086 h 5355772"/>
              <a:gd name="connsiteX3" fmla="*/ 2202922 w 5863771"/>
              <a:gd name="connsiteY3" fmla="*/ 2453806 h 5355772"/>
              <a:gd name="connsiteX4" fmla="*/ 3120571 w 5863771"/>
              <a:gd name="connsiteY4" fmla="*/ 3672115 h 5355772"/>
              <a:gd name="connsiteX5" fmla="*/ 4064000 w 5863771"/>
              <a:gd name="connsiteY5" fmla="*/ 812800 h 5355772"/>
              <a:gd name="connsiteX6" fmla="*/ 4949371 w 5863771"/>
              <a:gd name="connsiteY6" fmla="*/ 2322286 h 5355772"/>
              <a:gd name="connsiteX7" fmla="*/ 5863771 w 5863771"/>
              <a:gd name="connsiteY7" fmla="*/ 0 h 5355772"/>
              <a:gd name="connsiteX0" fmla="*/ 0 w 5863771"/>
              <a:gd name="connsiteY0" fmla="*/ 5355772 h 5355772"/>
              <a:gd name="connsiteX1" fmla="*/ 754743 w 5863771"/>
              <a:gd name="connsiteY1" fmla="*/ 3570515 h 5355772"/>
              <a:gd name="connsiteX2" fmla="*/ 1465943 w 5863771"/>
              <a:gd name="connsiteY2" fmla="*/ 4659086 h 5355772"/>
              <a:gd name="connsiteX3" fmla="*/ 2202922 w 5863771"/>
              <a:gd name="connsiteY3" fmla="*/ 2453806 h 5355772"/>
              <a:gd name="connsiteX4" fmla="*/ 3120571 w 5863771"/>
              <a:gd name="connsiteY4" fmla="*/ 3672115 h 5355772"/>
              <a:gd name="connsiteX5" fmla="*/ 4064000 w 5863771"/>
              <a:gd name="connsiteY5" fmla="*/ 812800 h 5355772"/>
              <a:gd name="connsiteX6" fmla="*/ 4949371 w 5863771"/>
              <a:gd name="connsiteY6" fmla="*/ 2322286 h 5355772"/>
              <a:gd name="connsiteX7" fmla="*/ 5863771 w 5863771"/>
              <a:gd name="connsiteY7" fmla="*/ 0 h 5355772"/>
              <a:gd name="connsiteX0" fmla="*/ 0 w 5863771"/>
              <a:gd name="connsiteY0" fmla="*/ 5355772 h 5355772"/>
              <a:gd name="connsiteX1" fmla="*/ 754743 w 5863771"/>
              <a:gd name="connsiteY1" fmla="*/ 3570515 h 5355772"/>
              <a:gd name="connsiteX2" fmla="*/ 1465943 w 5863771"/>
              <a:gd name="connsiteY2" fmla="*/ 4659086 h 5355772"/>
              <a:gd name="connsiteX3" fmla="*/ 2202922 w 5863771"/>
              <a:gd name="connsiteY3" fmla="*/ 2453806 h 5355772"/>
              <a:gd name="connsiteX4" fmla="*/ 3120571 w 5863771"/>
              <a:gd name="connsiteY4" fmla="*/ 3672115 h 5355772"/>
              <a:gd name="connsiteX5" fmla="*/ 4064000 w 5863771"/>
              <a:gd name="connsiteY5" fmla="*/ 812800 h 5355772"/>
              <a:gd name="connsiteX6" fmla="*/ 4949371 w 5863771"/>
              <a:gd name="connsiteY6" fmla="*/ 2322286 h 5355772"/>
              <a:gd name="connsiteX7" fmla="*/ 5863771 w 5863771"/>
              <a:gd name="connsiteY7" fmla="*/ 0 h 5355772"/>
              <a:gd name="connsiteX0" fmla="*/ 0 w 5863771"/>
              <a:gd name="connsiteY0" fmla="*/ 5355772 h 5355772"/>
              <a:gd name="connsiteX1" fmla="*/ 754743 w 5863771"/>
              <a:gd name="connsiteY1" fmla="*/ 3570515 h 5355772"/>
              <a:gd name="connsiteX2" fmla="*/ 1465943 w 5863771"/>
              <a:gd name="connsiteY2" fmla="*/ 4659086 h 5355772"/>
              <a:gd name="connsiteX3" fmla="*/ 2202922 w 5863771"/>
              <a:gd name="connsiteY3" fmla="*/ 2453806 h 5355772"/>
              <a:gd name="connsiteX4" fmla="*/ 3011959 w 5863771"/>
              <a:gd name="connsiteY4" fmla="*/ 3672115 h 5355772"/>
              <a:gd name="connsiteX5" fmla="*/ 4064000 w 5863771"/>
              <a:gd name="connsiteY5" fmla="*/ 812800 h 5355772"/>
              <a:gd name="connsiteX6" fmla="*/ 4949371 w 5863771"/>
              <a:gd name="connsiteY6" fmla="*/ 2322286 h 5355772"/>
              <a:gd name="connsiteX7" fmla="*/ 5863771 w 5863771"/>
              <a:gd name="connsiteY7" fmla="*/ 0 h 53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63771" h="5355772">
                <a:moveTo>
                  <a:pt x="0" y="5355772"/>
                </a:moveTo>
                <a:cubicBezTo>
                  <a:pt x="255209" y="4521200"/>
                  <a:pt x="510419" y="3686629"/>
                  <a:pt x="754743" y="3570515"/>
                </a:cubicBezTo>
                <a:cubicBezTo>
                  <a:pt x="999067" y="3454401"/>
                  <a:pt x="1224580" y="4845204"/>
                  <a:pt x="1465943" y="4659086"/>
                </a:cubicBezTo>
                <a:cubicBezTo>
                  <a:pt x="1707306" y="4472968"/>
                  <a:pt x="1945253" y="2618301"/>
                  <a:pt x="2202922" y="2453806"/>
                </a:cubicBezTo>
                <a:cubicBezTo>
                  <a:pt x="2460591" y="2289311"/>
                  <a:pt x="2701779" y="3945616"/>
                  <a:pt x="3011959" y="3672115"/>
                </a:cubicBezTo>
                <a:cubicBezTo>
                  <a:pt x="3322139" y="3398614"/>
                  <a:pt x="3741098" y="1037771"/>
                  <a:pt x="4064000" y="812800"/>
                </a:cubicBezTo>
                <a:cubicBezTo>
                  <a:pt x="4386902" y="587829"/>
                  <a:pt x="4649409" y="2457753"/>
                  <a:pt x="4949371" y="2322286"/>
                </a:cubicBezTo>
                <a:cubicBezTo>
                  <a:pt x="5249333" y="2186819"/>
                  <a:pt x="5556552" y="1093409"/>
                  <a:pt x="5863771" y="0"/>
                </a:cubicBezTo>
              </a:path>
            </a:pathLst>
          </a:cu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5640" y="4721444"/>
            <a:ext cx="9361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b="1" dirty="0"/>
              <a:t>Pivot</a:t>
            </a:r>
            <a:endParaRPr lang="fa-IR" sz="2400" b="1" dirty="0">
              <a:cs typeface="B Jalal" panose="00000400000000000000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91744" y="6106641"/>
            <a:ext cx="9361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b="1" dirty="0"/>
              <a:t>Pivot</a:t>
            </a:r>
            <a:endParaRPr lang="fa-IR" sz="2400" b="1" dirty="0">
              <a:cs typeface="B Jalal" panose="00000400000000000000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1864" y="3921790"/>
            <a:ext cx="9361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b="1" dirty="0"/>
              <a:t>Peak</a:t>
            </a:r>
            <a:endParaRPr lang="fa-IR" sz="2400" b="1" dirty="0">
              <a:cs typeface="B Jalal" panose="00000400000000000000" pitchFamily="2" charset="-7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6450" y="5373217"/>
            <a:ext cx="936104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en-US" sz="2400" b="1" dirty="0"/>
              <a:t>Pit</a:t>
            </a:r>
            <a:endParaRPr lang="fa-IR" sz="2400" b="1" dirty="0">
              <a:cs typeface="B Jalal" panose="000004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75520" y="2381979"/>
            <a:ext cx="820891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000" b="1" dirty="0">
                <a:solidFill>
                  <a:schemeClr val="accent4">
                    <a:lumMod val="10000"/>
                  </a:schemeClr>
                </a:solidFill>
                <a:cs typeface="B Jalal" panose="00000400000000000000" pitchFamily="2" charset="-78"/>
              </a:rPr>
              <a:t> قله :</a:t>
            </a:r>
            <a:r>
              <a:rPr lang="fa-IR" sz="2000" dirty="0">
                <a:solidFill>
                  <a:schemeClr val="accent4">
                    <a:lumMod val="10000"/>
                  </a:schemeClr>
                </a:solidFill>
                <a:cs typeface="B Jalal" panose="00000400000000000000" pitchFamily="2" charset="-78"/>
              </a:rPr>
              <a:t> </a:t>
            </a:r>
            <a:r>
              <a:rPr lang="fa-IR" sz="2000" dirty="0">
                <a:cs typeface="B Jalal" panose="00000400000000000000" pitchFamily="2" charset="-78"/>
              </a:rPr>
              <a:t>نقطه ای که قیمت نتواند از آن بالاتر رود را قله یا </a:t>
            </a:r>
            <a:r>
              <a:rPr lang="en-US" sz="2000" dirty="0">
                <a:cs typeface="B Jalal" panose="00000400000000000000" pitchFamily="2" charset="-78"/>
              </a:rPr>
              <a:t>PEAK </a:t>
            </a:r>
            <a:r>
              <a:rPr lang="fa-IR" sz="2000" dirty="0">
                <a:cs typeface="B Jalal" panose="00000400000000000000" pitchFamily="2" charset="-78"/>
              </a:rPr>
              <a:t> می گویند.</a:t>
            </a:r>
          </a:p>
          <a:p>
            <a:pPr algn="r" rtl="1"/>
            <a:r>
              <a:rPr lang="fa-IR" sz="2000" b="1" dirty="0">
                <a:solidFill>
                  <a:schemeClr val="accent4">
                    <a:lumMod val="10000"/>
                  </a:schemeClr>
                </a:solidFill>
                <a:cs typeface="B Jalal" panose="00000400000000000000" pitchFamily="2" charset="-78"/>
              </a:rPr>
              <a:t>حفره</a:t>
            </a:r>
            <a:r>
              <a:rPr lang="fa-IR" sz="2000" b="1" dirty="0">
                <a:cs typeface="B Jalal" panose="00000400000000000000" pitchFamily="2" charset="-78"/>
              </a:rPr>
              <a:t> :</a:t>
            </a:r>
            <a:r>
              <a:rPr lang="fa-IR" sz="2000" dirty="0">
                <a:cs typeface="B Jalal" panose="00000400000000000000" pitchFamily="2" charset="-78"/>
              </a:rPr>
              <a:t> نقطه ای که قیمت نتواند از آن پایین تر بیاید را حفره یا </a:t>
            </a:r>
            <a:r>
              <a:rPr lang="en-US" sz="2000" dirty="0">
                <a:cs typeface="B Jalal" panose="00000400000000000000" pitchFamily="2" charset="-78"/>
              </a:rPr>
              <a:t>PIT </a:t>
            </a:r>
            <a:r>
              <a:rPr lang="fa-IR" sz="2000" dirty="0">
                <a:cs typeface="B Jalal" panose="00000400000000000000" pitchFamily="2" charset="-78"/>
              </a:rPr>
              <a:t> می گویند.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0060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10021888" y="476250"/>
            <a:ext cx="2170112" cy="595313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انواع روند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51" y="2242805"/>
            <a:ext cx="3810000" cy="3171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944" y="1923717"/>
            <a:ext cx="3810000" cy="3810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>
          <a:xfrm>
            <a:off x="4487863" y="1252538"/>
            <a:ext cx="6864721" cy="5619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روند صعودی</a:t>
            </a:r>
          </a:p>
        </p:txBody>
      </p:sp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9446898" y="478333"/>
            <a:ext cx="2170112" cy="595313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انواع روند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9" t="11642" r="6194" b="11880"/>
          <a:stretch>
            <a:fillRect/>
          </a:stretch>
        </p:blipFill>
        <p:spPr bwMode="auto">
          <a:xfrm>
            <a:off x="-96688" y="0"/>
            <a:ext cx="12309814" cy="693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26022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 t="9132" r="6976" b="10001"/>
          <a:stretch>
            <a:fillRect/>
          </a:stretch>
        </p:blipFill>
        <p:spPr bwMode="auto">
          <a:xfrm>
            <a:off x="0" y="-178347"/>
            <a:ext cx="12192000" cy="7036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4294967295"/>
          </p:nvPr>
        </p:nvSpPr>
        <p:spPr>
          <a:xfrm>
            <a:off x="4487863" y="1252538"/>
            <a:ext cx="6072633" cy="561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روند نزولی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idx="4294967295"/>
          </p:nvPr>
        </p:nvSpPr>
        <p:spPr>
          <a:xfrm>
            <a:off x="8904312" y="476673"/>
            <a:ext cx="2170112" cy="595313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انواع روند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12537" r="6976" b="12239"/>
          <a:stretch>
            <a:fillRect/>
          </a:stretch>
        </p:blipFill>
        <p:spPr bwMode="auto">
          <a:xfrm>
            <a:off x="0" y="119605"/>
            <a:ext cx="12192000" cy="67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4294967295"/>
          </p:nvPr>
        </p:nvSpPr>
        <p:spPr>
          <a:xfrm>
            <a:off x="4487863" y="1252538"/>
            <a:ext cx="6360665" cy="561975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روند خنثی یا ثابت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8904312" y="554906"/>
            <a:ext cx="2170112" cy="595313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Jalal" panose="00000400000000000000" pitchFamily="2" charset="-78"/>
              </a:rPr>
              <a:t>انواع روند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8400256" y="1841443"/>
            <a:ext cx="3163887" cy="606425"/>
          </a:xfrm>
        </p:spPr>
        <p:txBody>
          <a:bodyPr>
            <a:normAutofit fontScale="92500"/>
          </a:bodyPr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روند این سهم چگونه است ؟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902993" y="908720"/>
            <a:ext cx="6661150" cy="1241648"/>
          </a:xfrm>
        </p:spPr>
        <p:txBody>
          <a:bodyPr/>
          <a:lstStyle/>
          <a:p>
            <a:pPr algn="r" rtl="1"/>
            <a:r>
              <a:rPr lang="fa-IR" sz="5400" dirty="0">
                <a:cs typeface="B Jalal" panose="00000400000000000000" pitchFamily="2" charset="-78"/>
              </a:rPr>
              <a:t>تمرین کلاس</a:t>
            </a:r>
            <a:endParaRPr lang="fa-IR" dirty="0">
              <a:cs typeface="B Jalal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2481899"/>
            <a:ext cx="12470823" cy="440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95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3287688" y="3212976"/>
            <a:ext cx="5508625" cy="7753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نمودار حسابی و لگاریتمی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1864" y="3950967"/>
            <a:ext cx="20882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بررسی نمودار</a:t>
            </a:r>
            <a:r>
              <a:rPr lang="fa-IR" dirty="0">
                <a:cs typeface="B Jalal" panose="00000400000000000000" pitchFamily="2" charset="-78"/>
              </a:rPr>
              <a:t> </a:t>
            </a:r>
            <a:r>
              <a:rPr lang="fa-IR" dirty="0" smtClean="0">
                <a:cs typeface="B Jalal" panose="00000400000000000000" pitchFamily="2" charset="-78"/>
              </a:rPr>
              <a:t>در نرم افزار</a:t>
            </a:r>
            <a:endParaRPr lang="fa-IR" dirty="0"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271464" y="2132856"/>
            <a:ext cx="9901708" cy="333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 fontAlgn="auto">
              <a:spcAft>
                <a:spcPts val="0"/>
              </a:spcAft>
              <a:buNone/>
            </a:pPr>
            <a:r>
              <a:rPr lang="fa-IR" sz="4000" dirty="0">
                <a:cs typeface="B Jalal" panose="00000400000000000000" pitchFamily="2" charset="-78"/>
              </a:rPr>
              <a:t>1</a:t>
            </a:r>
            <a:endParaRPr lang="fa-IR" sz="4000" dirty="0" smtClean="0">
              <a:cs typeface="B Jalal" panose="00000400000000000000" pitchFamily="2" charset="-78"/>
            </a:endParaRPr>
          </a:p>
          <a:p>
            <a:pPr marL="0" indent="0" algn="ctr" rtl="1" fontAlgn="auto">
              <a:spcAft>
                <a:spcPts val="0"/>
              </a:spcAft>
              <a:buNone/>
            </a:pPr>
            <a:r>
              <a:rPr lang="fa-IR" sz="4000" dirty="0" smtClean="0">
                <a:cs typeface="B Jalal" panose="00000400000000000000" pitchFamily="2" charset="-78"/>
              </a:rPr>
              <a:t>همه </a:t>
            </a:r>
            <a:r>
              <a:rPr lang="fa-IR" sz="4000" dirty="0">
                <a:cs typeface="B Jalal" panose="00000400000000000000" pitchFamily="2" charset="-78"/>
              </a:rPr>
              <a:t>عوامل اقتصادی مربوط به سهام،در قیمت های بازار آنها مستتر بوده و در این قیمت ها منعکس شده اند</a:t>
            </a:r>
          </a:p>
        </p:txBody>
      </p:sp>
      <p:sp>
        <p:nvSpPr>
          <p:cNvPr id="2" name="Rectangle 1"/>
          <p:cNvSpPr/>
          <p:nvPr/>
        </p:nvSpPr>
        <p:spPr>
          <a:xfrm>
            <a:off x="4079776" y="4077072"/>
            <a:ext cx="3773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market action discounts everything</a:t>
            </a:r>
          </a:p>
        </p:txBody>
      </p:sp>
    </p:spTree>
    <p:extLst>
      <p:ext uri="{BB962C8B-B14F-4D97-AF65-F5344CB8AC3E}">
        <p14:creationId xmlns:p14="http://schemas.microsoft.com/office/powerpoint/2010/main" val="798772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75456"/>
            <a:ext cx="12192000" cy="8290560"/>
          </a:xfrm>
          <a:prstGeom prst="rect">
            <a:avLst/>
          </a:prstGeom>
        </p:spPr>
      </p:pic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5663952" y="390660"/>
            <a:ext cx="3521099" cy="590068"/>
          </a:xfrm>
        </p:spPr>
        <p:txBody>
          <a:bodyPr>
            <a:normAutofit/>
          </a:bodyPr>
          <a:lstStyle/>
          <a:p>
            <a:pPr algn="r" rtl="1"/>
            <a:r>
              <a:rPr lang="fa-IR" sz="3600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29700" name="Freeform 3"/>
          <p:cNvSpPr>
            <a:spLocks/>
          </p:cNvSpPr>
          <p:nvPr/>
        </p:nvSpPr>
        <p:spPr bwMode="auto">
          <a:xfrm>
            <a:off x="185738" y="2797176"/>
            <a:ext cx="3757613" cy="2278063"/>
          </a:xfrm>
          <a:custGeom>
            <a:avLst/>
            <a:gdLst>
              <a:gd name="T0" fmla="*/ 2119907 w 3758395"/>
              <a:gd name="T1" fmla="*/ 2278063 h 2278219"/>
              <a:gd name="T2" fmla="*/ 3617091 w 3758395"/>
              <a:gd name="T3" fmla="*/ 197613 h 2278219"/>
              <a:gd name="T4" fmla="*/ 2649884 w 3758395"/>
              <a:gd name="T5" fmla="*/ 1575745 h 2278219"/>
              <a:gd name="T6" fmla="*/ 2822126 w 3758395"/>
              <a:gd name="T7" fmla="*/ 1615499 h 2278219"/>
              <a:gd name="T8" fmla="*/ 3643590 w 3758395"/>
              <a:gd name="T9" fmla="*/ 449388 h 2278219"/>
              <a:gd name="T10" fmla="*/ 0 w 3758395"/>
              <a:gd name="T11" fmla="*/ 396383 h 2278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8395" h="2278219">
                <a:moveTo>
                  <a:pt x="2120348" y="2278219"/>
                </a:moveTo>
                <a:lnTo>
                  <a:pt x="3617844" y="197627"/>
                </a:lnTo>
                <a:cubicBezTo>
                  <a:pt x="3706192" y="80566"/>
                  <a:pt x="2782957" y="1339523"/>
                  <a:pt x="2650435" y="1575853"/>
                </a:cubicBezTo>
                <a:cubicBezTo>
                  <a:pt x="2517913" y="1812183"/>
                  <a:pt x="2657061" y="1803349"/>
                  <a:pt x="2822713" y="1615610"/>
                </a:cubicBezTo>
                <a:cubicBezTo>
                  <a:pt x="2988365" y="1427871"/>
                  <a:pt x="4114800" y="652619"/>
                  <a:pt x="3644348" y="449419"/>
                </a:cubicBezTo>
                <a:cubicBezTo>
                  <a:pt x="3173896" y="246219"/>
                  <a:pt x="514626" y="-420807"/>
                  <a:pt x="0" y="3964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9701" name="Freeform 4"/>
          <p:cNvSpPr>
            <a:spLocks/>
          </p:cNvSpPr>
          <p:nvPr/>
        </p:nvSpPr>
        <p:spPr bwMode="auto">
          <a:xfrm>
            <a:off x="2200276" y="177800"/>
            <a:ext cx="9586913" cy="5030788"/>
          </a:xfrm>
          <a:custGeom>
            <a:avLst/>
            <a:gdLst>
              <a:gd name="T0" fmla="*/ 0 w 9587273"/>
              <a:gd name="T1" fmla="*/ 5030788 h 5030004"/>
              <a:gd name="T2" fmla="*/ 2478063 w 9587273"/>
              <a:gd name="T3" fmla="*/ 3016144 h 5030004"/>
              <a:gd name="T4" fmla="*/ 2252784 w 9587273"/>
              <a:gd name="T5" fmla="*/ 3784890 h 5030004"/>
              <a:gd name="T6" fmla="*/ 6943878 w 9587273"/>
              <a:gd name="T7" fmla="*/ 7431 h 5030004"/>
              <a:gd name="T8" fmla="*/ 9408690 w 9587273"/>
              <a:gd name="T9" fmla="*/ 2817330 h 5030004"/>
              <a:gd name="T10" fmla="*/ 9395438 w 9587273"/>
              <a:gd name="T11" fmla="*/ 2764314 h 50300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87273" h="5030004">
                <a:moveTo>
                  <a:pt x="0" y="5030004"/>
                </a:moveTo>
                <a:cubicBezTo>
                  <a:pt x="1051339" y="4126647"/>
                  <a:pt x="2102678" y="3223291"/>
                  <a:pt x="2478156" y="3015674"/>
                </a:cubicBezTo>
                <a:cubicBezTo>
                  <a:pt x="2853634" y="2808057"/>
                  <a:pt x="1508539" y="4285674"/>
                  <a:pt x="2252869" y="3784300"/>
                </a:cubicBezTo>
                <a:cubicBezTo>
                  <a:pt x="2997200" y="3282926"/>
                  <a:pt x="5751443" y="168665"/>
                  <a:pt x="6944139" y="7430"/>
                </a:cubicBezTo>
                <a:cubicBezTo>
                  <a:pt x="8136835" y="-153805"/>
                  <a:pt x="9000434" y="2357482"/>
                  <a:pt x="9409043" y="2816891"/>
                </a:cubicBezTo>
                <a:cubicBezTo>
                  <a:pt x="9817652" y="3276300"/>
                  <a:pt x="9395791" y="2763883"/>
                  <a:pt x="9395791" y="276388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27229" y="764704"/>
            <a:ext cx="3521099" cy="590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Jalal" panose="00000400000000000000" pitchFamily="2" charset="-78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en-US" sz="2400" dirty="0" smtClean="0"/>
              <a:t>Support &amp; Resistance</a:t>
            </a:r>
            <a:endParaRPr lang="fa-IR" sz="2400" dirty="0" smtClean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415480" y="1472766"/>
            <a:ext cx="9145017" cy="3252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cs typeface="B Jalal" panose="00000400000000000000" pitchFamily="2" charset="-78"/>
              </a:rPr>
              <a:t>مفهوم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>
                <a:cs typeface="B Jalal" panose="00000400000000000000" pitchFamily="2" charset="-78"/>
              </a:rPr>
              <a:t>هدف ما از یافتن حمایت و </a:t>
            </a:r>
            <a:r>
              <a:rPr lang="fa-IR" dirty="0" smtClean="0">
                <a:cs typeface="B Jalal" panose="00000400000000000000" pitchFamily="2" charset="-78"/>
              </a:rPr>
              <a:t>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cs typeface="B Jalal" panose="00000400000000000000" pitchFamily="2" charset="-78"/>
              </a:rPr>
              <a:t>انوع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cs typeface="B Jalal" panose="00000400000000000000" pitchFamily="2" charset="-78"/>
              </a:rPr>
              <a:t>شیوه صحیح ترسیم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>
                <a:cs typeface="B Jalal" panose="00000400000000000000" pitchFamily="2" charset="-78"/>
              </a:rPr>
              <a:t>مفاهیم و اصطلاحات مهم ( پولبک ، تبدیل،منطقه حمایتی و مقاومتی )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cs typeface="B Jalal" panose="00000400000000000000" pitchFamily="2" charset="-78"/>
              </a:rPr>
              <a:t>کاربرد ها و استراتژی ها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4420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783633" y="1472766"/>
            <a:ext cx="7776864" cy="1960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cs typeface="B Jalal" panose="00000400000000000000" pitchFamily="2" charset="-78"/>
              </a:rPr>
              <a:t>مفهوم حمایت و مقاومت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966156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0" y="466458"/>
            <a:ext cx="7704137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قیمت چگونه تغییر می کند ؟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87906" y="3733082"/>
            <a:ext cx="1707169" cy="1742422"/>
            <a:chOff x="838661" y="4446099"/>
            <a:chExt cx="1493010" cy="15238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661" y="5092040"/>
              <a:ext cx="877900" cy="877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6216" y="4446099"/>
              <a:ext cx="877900" cy="877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53771" y="5092040"/>
              <a:ext cx="877900" cy="877900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707148" y="3601115"/>
            <a:ext cx="1588523" cy="1874388"/>
            <a:chOff x="2843019" y="4330688"/>
            <a:chExt cx="1389248" cy="16392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843019" y="5092040"/>
              <a:ext cx="877900" cy="877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354367" y="5092040"/>
              <a:ext cx="877900" cy="877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098693" y="4330688"/>
              <a:ext cx="877900" cy="8779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3503712" y="3429000"/>
            <a:ext cx="3908355" cy="592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633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0" y="466458"/>
            <a:ext cx="7704137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قیمت چگونه تغییر می کند ؟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07148" y="3601115"/>
            <a:ext cx="1588523" cy="1874388"/>
            <a:chOff x="2843019" y="4330688"/>
            <a:chExt cx="1389248" cy="163925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843019" y="5092040"/>
              <a:ext cx="877900" cy="8779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354367" y="5092040"/>
              <a:ext cx="877900" cy="8779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098693" y="4330688"/>
              <a:ext cx="877900" cy="8779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V="1">
            <a:off x="3975362" y="1833829"/>
            <a:ext cx="2912150" cy="179345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3687906" y="3733082"/>
            <a:ext cx="1707169" cy="2542493"/>
            <a:chOff x="3687906" y="3733082"/>
            <a:chExt cx="1707169" cy="254249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87906" y="4471677"/>
              <a:ext cx="1003827" cy="100382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39577" y="3733082"/>
              <a:ext cx="1003827" cy="100382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91248" y="4471677"/>
              <a:ext cx="1003827" cy="10038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9175" y="5271748"/>
              <a:ext cx="1003827" cy="1003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4881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0" y="466458"/>
            <a:ext cx="7704137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قیمت چگونه تغییر می کند ؟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687906" y="3733082"/>
            <a:ext cx="1707169" cy="1742422"/>
            <a:chOff x="838661" y="4446099"/>
            <a:chExt cx="1493010" cy="15238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661" y="5092040"/>
              <a:ext cx="877900" cy="877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6216" y="4446099"/>
              <a:ext cx="877900" cy="877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53771" y="5092040"/>
              <a:ext cx="877900" cy="8779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4079776" y="1940268"/>
            <a:ext cx="3332291" cy="158057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5707148" y="3601115"/>
            <a:ext cx="1588523" cy="2744949"/>
            <a:chOff x="5707148" y="3601115"/>
            <a:chExt cx="1588523" cy="27449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707148" y="4471676"/>
              <a:ext cx="1003827" cy="10038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6291844" y="4471676"/>
              <a:ext cx="1003827" cy="10038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999496" y="3601115"/>
              <a:ext cx="1003827" cy="10038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999496" y="5342237"/>
              <a:ext cx="1003827" cy="1003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2927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49236" y="2955934"/>
            <a:ext cx="1707169" cy="1742422"/>
            <a:chOff x="838661" y="4446099"/>
            <a:chExt cx="1493010" cy="15238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661" y="5092040"/>
              <a:ext cx="877900" cy="877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6216" y="4446099"/>
              <a:ext cx="877900" cy="877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53771" y="5092040"/>
              <a:ext cx="877900" cy="8779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V="1">
            <a:off x="5932332" y="2079287"/>
            <a:ext cx="2079791" cy="2744285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2354491" y="2313915"/>
            <a:ext cx="1588523" cy="2744949"/>
            <a:chOff x="5707148" y="3601115"/>
            <a:chExt cx="1588523" cy="27449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707148" y="4471676"/>
              <a:ext cx="1003827" cy="10038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6291844" y="4471676"/>
              <a:ext cx="1003827" cy="10038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999496" y="3601115"/>
              <a:ext cx="1003827" cy="10038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999496" y="5342237"/>
              <a:ext cx="1003827" cy="100382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832304" y="2845973"/>
            <a:ext cx="1588523" cy="1874388"/>
            <a:chOff x="2843019" y="4330688"/>
            <a:chExt cx="1389248" cy="163925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843019" y="5092040"/>
              <a:ext cx="877900" cy="8779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354367" y="5092040"/>
              <a:ext cx="877900" cy="8779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098693" y="4330688"/>
              <a:ext cx="877900" cy="877900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>
            <a:off x="3734507" y="2087703"/>
            <a:ext cx="1980053" cy="273630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7681974" y="2533888"/>
            <a:ext cx="1707169" cy="2542493"/>
            <a:chOff x="3687906" y="3733082"/>
            <a:chExt cx="1707169" cy="254249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87906" y="4471677"/>
              <a:ext cx="1003827" cy="100382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39577" y="3733082"/>
              <a:ext cx="1003827" cy="100382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91248" y="4471677"/>
              <a:ext cx="1003827" cy="100382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9175" y="5271748"/>
              <a:ext cx="1003827" cy="10038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374562" y="4793847"/>
            <a:ext cx="1707169" cy="1742422"/>
            <a:chOff x="838661" y="4446099"/>
            <a:chExt cx="1493010" cy="152384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661" y="5092040"/>
              <a:ext cx="877900" cy="8779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6216" y="4446099"/>
              <a:ext cx="877900" cy="8779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53771" y="5092040"/>
              <a:ext cx="877900" cy="8779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712063" y="4789968"/>
            <a:ext cx="1588523" cy="1874388"/>
            <a:chOff x="2843019" y="4330688"/>
            <a:chExt cx="1389248" cy="163925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843019" y="5092040"/>
              <a:ext cx="877900" cy="8779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354367" y="5092040"/>
              <a:ext cx="877900" cy="8779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098693" y="4330688"/>
              <a:ext cx="877900" cy="877900"/>
            </a:xfrm>
            <a:prstGeom prst="rect">
              <a:avLst/>
            </a:prstGeom>
          </p:spPr>
        </p:pic>
      </p:grpSp>
      <p:sp>
        <p:nvSpPr>
          <p:cNvPr id="37" name="Title 1"/>
          <p:cNvSpPr txBox="1">
            <a:spLocks/>
          </p:cNvSpPr>
          <p:nvPr/>
        </p:nvSpPr>
        <p:spPr>
          <a:xfrm>
            <a:off x="5303912" y="177800"/>
            <a:ext cx="612068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Jalal" panose="00000400000000000000" pitchFamily="2" charset="-78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/>
              <a:t>حمای</a:t>
            </a:r>
            <a:r>
              <a:rPr lang="fa-IR" dirty="0"/>
              <a:t>ت</a:t>
            </a:r>
            <a:endParaRPr lang="fa-IR" dirty="0" smtClean="0"/>
          </a:p>
        </p:txBody>
      </p:sp>
    </p:spTree>
    <p:extLst>
      <p:ext uri="{BB962C8B-B14F-4D97-AF65-F5344CB8AC3E}">
        <p14:creationId xmlns:p14="http://schemas.microsoft.com/office/powerpoint/2010/main" val="1472355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548182" y="3539855"/>
            <a:ext cx="1707169" cy="1742422"/>
            <a:chOff x="838661" y="4446099"/>
            <a:chExt cx="1493010" cy="152384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661" y="5092040"/>
              <a:ext cx="877900" cy="877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6216" y="4446099"/>
              <a:ext cx="877900" cy="8779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53771" y="5092040"/>
              <a:ext cx="877900" cy="877900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>
            <a:off x="6081268" y="2931833"/>
            <a:ext cx="1741540" cy="2725779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8753437" y="2897836"/>
            <a:ext cx="1588523" cy="2744949"/>
            <a:chOff x="5707148" y="3601115"/>
            <a:chExt cx="1588523" cy="27449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707148" y="4471676"/>
              <a:ext cx="1003827" cy="100382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6291844" y="4471676"/>
              <a:ext cx="1003827" cy="100382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999496" y="3601115"/>
              <a:ext cx="1003827" cy="100382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5999496" y="5342237"/>
              <a:ext cx="1003827" cy="100382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738683" y="3369584"/>
            <a:ext cx="1588523" cy="1874388"/>
            <a:chOff x="2843019" y="4330688"/>
            <a:chExt cx="1389248" cy="1639252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843019" y="5092040"/>
              <a:ext cx="877900" cy="8779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354367" y="5092040"/>
              <a:ext cx="877900" cy="8779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098693" y="4330688"/>
              <a:ext cx="877900" cy="877900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 flipV="1">
            <a:off x="4084270" y="2952783"/>
            <a:ext cx="1844815" cy="280272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588353" y="3057499"/>
            <a:ext cx="1707169" cy="2542493"/>
            <a:chOff x="3687906" y="3733082"/>
            <a:chExt cx="1707169" cy="2542493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87906" y="4471677"/>
              <a:ext cx="1003827" cy="1003827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39577" y="3733082"/>
              <a:ext cx="1003827" cy="100382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91248" y="4471677"/>
              <a:ext cx="1003827" cy="100382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079175" y="5271748"/>
              <a:ext cx="1003827" cy="1003827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4531124" y="1096691"/>
            <a:ext cx="1707169" cy="1742422"/>
            <a:chOff x="838661" y="4446099"/>
            <a:chExt cx="1493010" cy="152384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8661" y="5092040"/>
              <a:ext cx="877900" cy="8779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46216" y="4446099"/>
              <a:ext cx="877900" cy="8779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453771" y="5092040"/>
              <a:ext cx="877900" cy="8779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5903609" y="1030525"/>
            <a:ext cx="1588523" cy="1874388"/>
            <a:chOff x="2843019" y="4330688"/>
            <a:chExt cx="1389248" cy="163925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2843019" y="5092040"/>
              <a:ext cx="877900" cy="8779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354367" y="5092040"/>
              <a:ext cx="877900" cy="8779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H="1">
              <a:off x="3098693" y="4330688"/>
              <a:ext cx="877900" cy="877900"/>
            </a:xfrm>
            <a:prstGeom prst="rect">
              <a:avLst/>
            </a:prstGeom>
          </p:spPr>
        </p:pic>
      </p:grpSp>
      <p:sp>
        <p:nvSpPr>
          <p:cNvPr id="37" name="Title 1"/>
          <p:cNvSpPr txBox="1">
            <a:spLocks/>
          </p:cNvSpPr>
          <p:nvPr/>
        </p:nvSpPr>
        <p:spPr>
          <a:xfrm>
            <a:off x="5303912" y="177800"/>
            <a:ext cx="6120680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B Jalal" panose="00000400000000000000" pitchFamily="2" charset="-78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/>
              <a:t>مقاومت</a:t>
            </a:r>
          </a:p>
        </p:txBody>
      </p:sp>
    </p:spTree>
    <p:extLst>
      <p:ext uri="{BB962C8B-B14F-4D97-AF65-F5344CB8AC3E}">
        <p14:creationId xmlns:p14="http://schemas.microsoft.com/office/powerpoint/2010/main" val="5547481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919536" y="2060848"/>
            <a:ext cx="7848873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spcAft>
                <a:spcPts val="0"/>
              </a:spcAft>
              <a:buNone/>
            </a:pPr>
            <a:r>
              <a:rPr lang="fa-IR" dirty="0" smtClean="0">
                <a:cs typeface="B Jalal" panose="00000400000000000000" pitchFamily="2" charset="-78"/>
              </a:rPr>
              <a:t>پس اگر می خوانیم </a:t>
            </a:r>
            <a:r>
              <a:rPr lang="fa-IR" b="1" dirty="0" smtClean="0">
                <a:solidFill>
                  <a:srgbClr val="00B050"/>
                </a:solidFill>
                <a:cs typeface="B Jalal" panose="00000400000000000000" pitchFamily="2" charset="-78"/>
              </a:rPr>
              <a:t>حمایت</a:t>
            </a:r>
            <a:r>
              <a:rPr lang="fa-IR" dirty="0" smtClean="0">
                <a:cs typeface="B Jalal" panose="00000400000000000000" pitchFamily="2" charset="-78"/>
              </a:rPr>
              <a:t> یعنی جایی که تقاضا در آن قیمت بیشتر از عرضه شود و منجر به تغییر روند قیمت از نزول به صعود شود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944652" y="3701453"/>
            <a:ext cx="7848873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spcAft>
                <a:spcPts val="0"/>
              </a:spcAft>
              <a:buNone/>
            </a:pPr>
            <a:r>
              <a:rPr lang="fa-IR" dirty="0" smtClean="0">
                <a:cs typeface="B Jalal" panose="00000400000000000000" pitchFamily="2" charset="-78"/>
              </a:rPr>
              <a:t>و اگر می خوانیم </a:t>
            </a:r>
            <a:r>
              <a:rPr lang="fa-IR" b="1" dirty="0" smtClean="0">
                <a:solidFill>
                  <a:srgbClr val="FF0000"/>
                </a:solidFill>
                <a:cs typeface="B Jalal" panose="00000400000000000000" pitchFamily="2" charset="-78"/>
              </a:rPr>
              <a:t>مقاومت</a:t>
            </a:r>
            <a:r>
              <a:rPr lang="fa-IR" dirty="0" smtClean="0">
                <a:cs typeface="B Jalal" panose="00000400000000000000" pitchFamily="2" charset="-78"/>
              </a:rPr>
              <a:t> یعنی جایی که تقاضا در آن قیمت کمتر از عرضه شود و منجر به تغییر روند قیمت از صعود به نزول شود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90405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783633" y="1472766"/>
            <a:ext cx="7776864" cy="3252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مفهوم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b="1" dirty="0">
                <a:cs typeface="B Jalal" panose="00000400000000000000" pitchFamily="2" charset="-78"/>
              </a:rPr>
              <a:t>هدف ما از یافتن حمایت و </a:t>
            </a:r>
            <a:r>
              <a:rPr lang="fa-IR" b="1" dirty="0" smtClean="0">
                <a:cs typeface="B Jalal" panose="00000400000000000000" pitchFamily="2" charset="-78"/>
              </a:rPr>
              <a:t>مقاومت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2879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2495"/>
            <a:ext cx="12192000" cy="812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9456" y="4365104"/>
            <a:ext cx="2651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سیاست های داخلی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88320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487488" y="764704"/>
            <a:ext cx="8208912" cy="1233393"/>
          </a:xfrm>
        </p:spPr>
        <p:txBody>
          <a:bodyPr>
            <a:normAutofit fontScale="90000"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اگر حمایت ها و مقاومت ها را به درستی تشخیص دهم چه اتفاقی رخ می دهد؟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4064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783633" y="1472766"/>
            <a:ext cx="7776864" cy="1960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مفهوم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هدف ما از یافتن حمایت و </a:t>
            </a: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b="1" dirty="0" smtClean="0">
                <a:cs typeface="B Jalal" panose="00000400000000000000" pitchFamily="2" charset="-78"/>
              </a:rPr>
              <a:t>انوع حمایت و مقاومت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76517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انواع 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810273" y="1772816"/>
            <a:ext cx="7776864" cy="3756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b="1" dirty="0" smtClean="0">
                <a:cs typeface="B Jalal" panose="00000400000000000000" pitchFamily="2" charset="-78"/>
              </a:rPr>
              <a:t>خط افقی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b="1" dirty="0" smtClean="0">
                <a:cs typeface="B Jalal" panose="00000400000000000000" pitchFamily="2" charset="-78"/>
              </a:rPr>
              <a:t>خط روند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b="1" dirty="0" smtClean="0">
                <a:cs typeface="B Jalal" panose="00000400000000000000" pitchFamily="2" charset="-78"/>
              </a:rPr>
              <a:t>منحنی ( میانگین ها )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b="1" dirty="0" smtClean="0">
                <a:cs typeface="B Jalal" panose="00000400000000000000" pitchFamily="2" charset="-78"/>
              </a:rPr>
              <a:t>فیبوناچی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PRZ</a:t>
            </a:r>
            <a:r>
              <a:rPr lang="fa-IR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 ها در هارمونیک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اندیکاتور ها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الگو های شمعی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ایچیموکو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امواج الیوت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r>
              <a:rPr lang="fa-IR" sz="2400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و...</a:t>
            </a:r>
          </a:p>
          <a:p>
            <a:pPr marL="514350" indent="-514350" algn="r" rtl="1" fontAlgn="auto">
              <a:spcAft>
                <a:spcPts val="0"/>
              </a:spcAft>
              <a:buFont typeface="+mj-lt"/>
              <a:buAutoNum type="arabicPeriod"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943653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12912" y="-118649"/>
            <a:ext cx="14887420" cy="6942399"/>
          </a:xfrm>
          <a:prstGeom prst="rect">
            <a:avLst/>
          </a:prstGeom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63352" y="764704"/>
            <a:ext cx="4248473" cy="10081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spcAft>
                <a:spcPts val="0"/>
              </a:spcAft>
              <a:buNone/>
            </a:pPr>
            <a:r>
              <a:rPr lang="fa-IR" dirty="0" smtClean="0">
                <a:cs typeface="B Jalal" panose="00000400000000000000" pitchFamily="2" charset="-78"/>
              </a:rPr>
              <a:t>تفاوت </a:t>
            </a:r>
            <a:r>
              <a:rPr lang="fa-IR" b="1" dirty="0" smtClean="0">
                <a:cs typeface="B Jalal" panose="00000400000000000000" pitchFamily="2" charset="-78"/>
              </a:rPr>
              <a:t>نخبگان بورس </a:t>
            </a:r>
            <a:r>
              <a:rPr lang="fa-IR" dirty="0" smtClean="0">
                <a:cs typeface="B Jalal" panose="00000400000000000000" pitchFamily="2" charset="-78"/>
              </a:rPr>
              <a:t>با تحلیلگران عادی در قدرت تحلیل تغییر عرضه و تقاضا و در نهایت یافتن نقاط حمایت و مقاومت دقیق تر است.</a:t>
            </a:r>
          </a:p>
        </p:txBody>
      </p:sp>
    </p:spTree>
    <p:extLst>
      <p:ext uri="{BB962C8B-B14F-4D97-AF65-F5344CB8AC3E}">
        <p14:creationId xmlns:p14="http://schemas.microsoft.com/office/powerpoint/2010/main" val="31913161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4129088" y="5075239"/>
            <a:ext cx="7294562" cy="1473200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حمایت: محدوده و یا خطی که احتمالا تمایل به خرید به اندازه کافی قوی هست که بر فشار فروش غلبه کند.</a:t>
            </a:r>
          </a:p>
        </p:txBody>
      </p:sp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732935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افقی</a:t>
            </a:r>
          </a:p>
        </p:txBody>
      </p:sp>
      <p:sp>
        <p:nvSpPr>
          <p:cNvPr id="29700" name="Freeform 3"/>
          <p:cNvSpPr>
            <a:spLocks/>
          </p:cNvSpPr>
          <p:nvPr/>
        </p:nvSpPr>
        <p:spPr bwMode="auto">
          <a:xfrm>
            <a:off x="185738" y="2797176"/>
            <a:ext cx="3757613" cy="2278063"/>
          </a:xfrm>
          <a:custGeom>
            <a:avLst/>
            <a:gdLst>
              <a:gd name="T0" fmla="*/ 2119907 w 3758395"/>
              <a:gd name="T1" fmla="*/ 2278063 h 2278219"/>
              <a:gd name="T2" fmla="*/ 3617091 w 3758395"/>
              <a:gd name="T3" fmla="*/ 197613 h 2278219"/>
              <a:gd name="T4" fmla="*/ 2649884 w 3758395"/>
              <a:gd name="T5" fmla="*/ 1575745 h 2278219"/>
              <a:gd name="T6" fmla="*/ 2822126 w 3758395"/>
              <a:gd name="T7" fmla="*/ 1615499 h 2278219"/>
              <a:gd name="T8" fmla="*/ 3643590 w 3758395"/>
              <a:gd name="T9" fmla="*/ 449388 h 2278219"/>
              <a:gd name="T10" fmla="*/ 0 w 3758395"/>
              <a:gd name="T11" fmla="*/ 396383 h 2278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8395" h="2278219">
                <a:moveTo>
                  <a:pt x="2120348" y="2278219"/>
                </a:moveTo>
                <a:lnTo>
                  <a:pt x="3617844" y="197627"/>
                </a:lnTo>
                <a:cubicBezTo>
                  <a:pt x="3706192" y="80566"/>
                  <a:pt x="2782957" y="1339523"/>
                  <a:pt x="2650435" y="1575853"/>
                </a:cubicBezTo>
                <a:cubicBezTo>
                  <a:pt x="2517913" y="1812183"/>
                  <a:pt x="2657061" y="1803349"/>
                  <a:pt x="2822713" y="1615610"/>
                </a:cubicBezTo>
                <a:cubicBezTo>
                  <a:pt x="2988365" y="1427871"/>
                  <a:pt x="4114800" y="652619"/>
                  <a:pt x="3644348" y="449419"/>
                </a:cubicBezTo>
                <a:cubicBezTo>
                  <a:pt x="3173896" y="246219"/>
                  <a:pt x="514626" y="-420807"/>
                  <a:pt x="0" y="3964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9701" name="Freeform 4"/>
          <p:cNvSpPr>
            <a:spLocks/>
          </p:cNvSpPr>
          <p:nvPr/>
        </p:nvSpPr>
        <p:spPr bwMode="auto">
          <a:xfrm>
            <a:off x="2200276" y="177800"/>
            <a:ext cx="9586913" cy="5030788"/>
          </a:xfrm>
          <a:custGeom>
            <a:avLst/>
            <a:gdLst>
              <a:gd name="T0" fmla="*/ 0 w 9587273"/>
              <a:gd name="T1" fmla="*/ 5030788 h 5030004"/>
              <a:gd name="T2" fmla="*/ 2478063 w 9587273"/>
              <a:gd name="T3" fmla="*/ 3016144 h 5030004"/>
              <a:gd name="T4" fmla="*/ 2252784 w 9587273"/>
              <a:gd name="T5" fmla="*/ 3784890 h 5030004"/>
              <a:gd name="T6" fmla="*/ 6943878 w 9587273"/>
              <a:gd name="T7" fmla="*/ 7431 h 5030004"/>
              <a:gd name="T8" fmla="*/ 9408690 w 9587273"/>
              <a:gd name="T9" fmla="*/ 2817330 h 5030004"/>
              <a:gd name="T10" fmla="*/ 9395438 w 9587273"/>
              <a:gd name="T11" fmla="*/ 2764314 h 50300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87273" h="5030004">
                <a:moveTo>
                  <a:pt x="0" y="5030004"/>
                </a:moveTo>
                <a:cubicBezTo>
                  <a:pt x="1051339" y="4126647"/>
                  <a:pt x="2102678" y="3223291"/>
                  <a:pt x="2478156" y="3015674"/>
                </a:cubicBezTo>
                <a:cubicBezTo>
                  <a:pt x="2853634" y="2808057"/>
                  <a:pt x="1508539" y="4285674"/>
                  <a:pt x="2252869" y="3784300"/>
                </a:cubicBezTo>
                <a:cubicBezTo>
                  <a:pt x="2997200" y="3282926"/>
                  <a:pt x="5751443" y="168665"/>
                  <a:pt x="6944139" y="7430"/>
                </a:cubicBezTo>
                <a:cubicBezTo>
                  <a:pt x="8136835" y="-153805"/>
                  <a:pt x="9000434" y="2357482"/>
                  <a:pt x="9409043" y="2816891"/>
                </a:cubicBezTo>
                <a:cubicBezTo>
                  <a:pt x="9817652" y="3276300"/>
                  <a:pt x="9395791" y="2763883"/>
                  <a:pt x="9395791" y="276388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2499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/>
          <a:stretch>
            <a:fillRect/>
          </a:stretch>
        </p:blipFill>
        <p:spPr bwMode="auto">
          <a:xfrm>
            <a:off x="-240704" y="194153"/>
            <a:ext cx="12205676" cy="666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185738" y="4980136"/>
            <a:ext cx="3317974" cy="1473200"/>
          </a:xfrm>
        </p:spPr>
        <p:txBody>
          <a:bodyPr>
            <a:noAutofit/>
          </a:bodyPr>
          <a:lstStyle/>
          <a:p>
            <a:pPr marL="0" indent="0" algn="just" rtl="1">
              <a:buNone/>
            </a:pPr>
            <a:r>
              <a:rPr lang="fa-IR" dirty="0" smtClean="0">
                <a:cs typeface="B Jalal" panose="00000400000000000000" pitchFamily="2" charset="-78"/>
              </a:rPr>
              <a:t>محدوده و یا خطی که احتمالا تمایل به فروش به اندازه کافی قوی هست که بر تمایل به خرید غلبه کند.</a:t>
            </a:r>
          </a:p>
        </p:txBody>
      </p:sp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8688288" y="764704"/>
            <a:ext cx="2752172" cy="1169988"/>
          </a:xfrm>
        </p:spPr>
        <p:txBody>
          <a:bodyPr>
            <a:norm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مقاومت افقی</a:t>
            </a:r>
          </a:p>
        </p:txBody>
      </p:sp>
      <p:sp>
        <p:nvSpPr>
          <p:cNvPr id="30724" name="Freeform 3"/>
          <p:cNvSpPr>
            <a:spLocks/>
          </p:cNvSpPr>
          <p:nvPr/>
        </p:nvSpPr>
        <p:spPr bwMode="auto">
          <a:xfrm>
            <a:off x="185738" y="2797176"/>
            <a:ext cx="3757613" cy="2278063"/>
          </a:xfrm>
          <a:custGeom>
            <a:avLst/>
            <a:gdLst>
              <a:gd name="T0" fmla="*/ 2119907 w 3758395"/>
              <a:gd name="T1" fmla="*/ 2278063 h 2278219"/>
              <a:gd name="T2" fmla="*/ 3617091 w 3758395"/>
              <a:gd name="T3" fmla="*/ 197613 h 2278219"/>
              <a:gd name="T4" fmla="*/ 2649884 w 3758395"/>
              <a:gd name="T5" fmla="*/ 1575745 h 2278219"/>
              <a:gd name="T6" fmla="*/ 2822126 w 3758395"/>
              <a:gd name="T7" fmla="*/ 1615499 h 2278219"/>
              <a:gd name="T8" fmla="*/ 3643590 w 3758395"/>
              <a:gd name="T9" fmla="*/ 449388 h 2278219"/>
              <a:gd name="T10" fmla="*/ 0 w 3758395"/>
              <a:gd name="T11" fmla="*/ 396383 h 2278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8395" h="2278219">
                <a:moveTo>
                  <a:pt x="2120348" y="2278219"/>
                </a:moveTo>
                <a:lnTo>
                  <a:pt x="3617844" y="197627"/>
                </a:lnTo>
                <a:cubicBezTo>
                  <a:pt x="3706192" y="80566"/>
                  <a:pt x="2782957" y="1339523"/>
                  <a:pt x="2650435" y="1575853"/>
                </a:cubicBezTo>
                <a:cubicBezTo>
                  <a:pt x="2517913" y="1812183"/>
                  <a:pt x="2657061" y="1803349"/>
                  <a:pt x="2822713" y="1615610"/>
                </a:cubicBezTo>
                <a:cubicBezTo>
                  <a:pt x="2988365" y="1427871"/>
                  <a:pt x="4114800" y="652619"/>
                  <a:pt x="3644348" y="449419"/>
                </a:cubicBezTo>
                <a:cubicBezTo>
                  <a:pt x="3173896" y="246219"/>
                  <a:pt x="514626" y="-420807"/>
                  <a:pt x="0" y="3964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30725" name="Freeform 4"/>
          <p:cNvSpPr>
            <a:spLocks/>
          </p:cNvSpPr>
          <p:nvPr/>
        </p:nvSpPr>
        <p:spPr bwMode="auto">
          <a:xfrm>
            <a:off x="2200276" y="177800"/>
            <a:ext cx="9586913" cy="5030788"/>
          </a:xfrm>
          <a:custGeom>
            <a:avLst/>
            <a:gdLst>
              <a:gd name="T0" fmla="*/ 0 w 9587273"/>
              <a:gd name="T1" fmla="*/ 5030788 h 5030004"/>
              <a:gd name="T2" fmla="*/ 2478063 w 9587273"/>
              <a:gd name="T3" fmla="*/ 3016144 h 5030004"/>
              <a:gd name="T4" fmla="*/ 2252784 w 9587273"/>
              <a:gd name="T5" fmla="*/ 3784890 h 5030004"/>
              <a:gd name="T6" fmla="*/ 6943878 w 9587273"/>
              <a:gd name="T7" fmla="*/ 7431 h 5030004"/>
              <a:gd name="T8" fmla="*/ 9408690 w 9587273"/>
              <a:gd name="T9" fmla="*/ 2817330 h 5030004"/>
              <a:gd name="T10" fmla="*/ 9395438 w 9587273"/>
              <a:gd name="T11" fmla="*/ 2764314 h 50300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87273" h="5030004">
                <a:moveTo>
                  <a:pt x="0" y="5030004"/>
                </a:moveTo>
                <a:cubicBezTo>
                  <a:pt x="1051339" y="4126647"/>
                  <a:pt x="2102678" y="3223291"/>
                  <a:pt x="2478156" y="3015674"/>
                </a:cubicBezTo>
                <a:cubicBezTo>
                  <a:pt x="2853634" y="2808057"/>
                  <a:pt x="1508539" y="4285674"/>
                  <a:pt x="2252869" y="3784300"/>
                </a:cubicBezTo>
                <a:cubicBezTo>
                  <a:pt x="2997200" y="3282926"/>
                  <a:pt x="5751443" y="168665"/>
                  <a:pt x="6944139" y="7430"/>
                </a:cubicBezTo>
                <a:cubicBezTo>
                  <a:pt x="8136835" y="-153805"/>
                  <a:pt x="9000434" y="2357482"/>
                  <a:pt x="9409043" y="2816891"/>
                </a:cubicBezTo>
                <a:cubicBezTo>
                  <a:pt x="9817652" y="3276300"/>
                  <a:pt x="9395791" y="2763883"/>
                  <a:pt x="9395791" y="276388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23" r="5112" b="4869"/>
          <a:stretch>
            <a:fillRect/>
          </a:stretch>
        </p:blipFill>
        <p:spPr bwMode="auto">
          <a:xfrm>
            <a:off x="-168219" y="116632"/>
            <a:ext cx="12369125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4894263" y="457200"/>
            <a:ext cx="5234185" cy="955675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خط روند در نقش حمایت و مقاومت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9" r="5460" b="4401"/>
          <a:stretch>
            <a:fillRect/>
          </a:stretch>
        </p:blipFill>
        <p:spPr bwMode="auto">
          <a:xfrm>
            <a:off x="-32860" y="-30697"/>
            <a:ext cx="12224860" cy="6888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6888088" y="1124744"/>
            <a:ext cx="4392488" cy="575469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خط روند در نقش حمایت و مقاومت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2423592" y="2631842"/>
            <a:ext cx="7058025" cy="1800225"/>
          </a:xfrm>
        </p:spPr>
        <p:txBody>
          <a:bodyPr>
            <a:noAutofit/>
          </a:bodyPr>
          <a:lstStyle/>
          <a:p>
            <a:pPr algn="ctr" rtl="1"/>
            <a:r>
              <a:rPr lang="fa-IR" sz="4000" dirty="0">
                <a:solidFill>
                  <a:srgbClr val="FF0000"/>
                </a:solidFill>
                <a:cs typeface="B Jalal" panose="00000400000000000000" pitchFamily="2" charset="-78"/>
              </a:rPr>
              <a:t>سوال ؟!</a:t>
            </a:r>
            <a:r>
              <a:rPr lang="fa-IR" sz="4000" dirty="0">
                <a:cs typeface="B Jalal" panose="00000400000000000000" pitchFamily="2" charset="-78"/>
              </a:rPr>
              <a:t/>
            </a:r>
            <a:br>
              <a:rPr lang="fa-IR" sz="4000" dirty="0">
                <a:cs typeface="B Jalal" panose="00000400000000000000" pitchFamily="2" charset="-78"/>
              </a:rPr>
            </a:br>
            <a:r>
              <a:rPr lang="fa-IR" sz="4000" dirty="0">
                <a:cs typeface="B Jalal" panose="00000400000000000000" pitchFamily="2" charset="-78"/>
              </a:rPr>
              <a:t>تفاوت روند با خط روند چیست ؟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6216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6646863" y="2060575"/>
            <a:ext cx="4201665" cy="1728788"/>
          </a:xfrm>
        </p:spPr>
        <p:txBody>
          <a:bodyPr>
            <a:noAutofit/>
          </a:bodyPr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1-کف به کف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2-سقف به سقف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3-ترکیبی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06394" y="845481"/>
            <a:ext cx="2194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cs typeface="B Jalal" panose="00000400000000000000" pitchFamily="2" charset="-78"/>
              </a:rPr>
              <a:t>انواع خط روند :</a:t>
            </a:r>
            <a:endParaRPr lang="en-US" sz="3200" dirty="0">
              <a:cs typeface="B Jalal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1551" y="1844824"/>
            <a:ext cx="4560274" cy="323176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2495600" y="3933056"/>
            <a:ext cx="4910794" cy="144016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10267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796" y="-605543"/>
            <a:ext cx="12192000" cy="7467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04312" y="188640"/>
            <a:ext cx="26516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سیاست های داخلی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1306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783633" y="1472766"/>
            <a:ext cx="7776864" cy="3252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مفهوم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هدف ما از یافتن حمایت و </a:t>
            </a: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انوع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b="1" dirty="0" smtClean="0">
                <a:cs typeface="B Jalal" panose="00000400000000000000" pitchFamily="2" charset="-78"/>
              </a:rPr>
              <a:t>شیوه صحیح ترسیم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04746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5519936" y="976861"/>
            <a:ext cx="4248150" cy="1027113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مراحل ترسم خط روند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71664" y="2003044"/>
            <a:ext cx="655272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r" rtl="1">
              <a:buFont typeface="+mj-lt"/>
              <a:buAutoNum type="arabicPeriod"/>
            </a:pPr>
            <a:r>
              <a:rPr lang="fa-IR" sz="1600" dirty="0">
                <a:latin typeface="W_yekan" panose="00000400000000000000" pitchFamily="2" charset="0"/>
                <a:cs typeface="B Jalal" panose="00000400000000000000" pitchFamily="2" charset="-78"/>
              </a:rPr>
              <a:t>پیوت های مهم را بیابید</a:t>
            </a:r>
            <a:endParaRPr lang="en-US" sz="1600" dirty="0">
              <a:latin typeface="W_yekan" panose="00000400000000000000" pitchFamily="2" charset="0"/>
              <a:cs typeface="B Jalal" panose="00000400000000000000" pitchFamily="2" charset="-78"/>
            </a:endParaRPr>
          </a:p>
          <a:p>
            <a:pPr marL="342900" indent="-342900" algn="r" rtl="1">
              <a:buFont typeface="+mj-lt"/>
              <a:buAutoNum type="arabicPeriod"/>
            </a:pPr>
            <a:r>
              <a:rPr lang="fa-IR" sz="1600" dirty="0">
                <a:latin typeface="W_yekan" panose="00000400000000000000" pitchFamily="2" charset="0"/>
                <a:cs typeface="B Jalal" panose="00000400000000000000" pitchFamily="2" charset="-78"/>
              </a:rPr>
              <a:t>آنها را به هم متصل کنید و از دو طرف ادامه دهید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sz="1600" dirty="0">
                <a:latin typeface="W_yekan" panose="00000400000000000000" pitchFamily="2" charset="0"/>
                <a:cs typeface="B Jalal" panose="00000400000000000000" pitchFamily="2" charset="-78"/>
              </a:rPr>
              <a:t>با جابه جایی ابتدا و انتهای خط روند و نادیده گرفتن برخی بی نظمی ها سعی کنید خط روند بیشترین تماس را با پیوت های دیگر داشته باشد ( کالیبره کردن خط روند)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sz="1600" dirty="0">
                <a:latin typeface="W_yekan" panose="00000400000000000000" pitchFamily="2" charset="0"/>
                <a:cs typeface="B Jalal" panose="00000400000000000000" pitchFamily="2" charset="-78"/>
              </a:rPr>
              <a:t>آیا خط روند خط خوبی است ؟ ( به ملاک های خط روند خوب مراجعه کنید)</a:t>
            </a:r>
          </a:p>
          <a:p>
            <a:pPr marL="342900" indent="-342900" algn="r" rtl="1">
              <a:buFont typeface="+mj-lt"/>
              <a:buAutoNum type="arabicPeriod"/>
            </a:pPr>
            <a:r>
              <a:rPr lang="fa-IR" sz="1600" dirty="0">
                <a:latin typeface="W_yekan" panose="00000400000000000000" pitchFamily="2" charset="0"/>
                <a:cs typeface="B Jalal" panose="00000400000000000000" pitchFamily="2" charset="-78"/>
              </a:rPr>
              <a:t>موازی این خط روند نیز خط روند رسم کنید</a:t>
            </a:r>
          </a:p>
          <a:p>
            <a:pPr marL="342900" indent="-342900" algn="r" rtl="1">
              <a:buFont typeface="+mj-lt"/>
              <a:buAutoNum type="arabicPeriod"/>
            </a:pPr>
            <a:endParaRPr lang="fa-IR" sz="1600" dirty="0">
              <a:latin typeface="W_yekan" panose="00000400000000000000" pitchFamily="2" charset="0"/>
              <a:cs typeface="B Jalal" panose="00000400000000000000" pitchFamily="2" charset="-78"/>
            </a:endParaRPr>
          </a:p>
          <a:p>
            <a:pPr marL="342900" indent="-342900" algn="r" rtl="1">
              <a:buFont typeface="+mj-lt"/>
              <a:buAutoNum type="arabicPeriod"/>
            </a:pPr>
            <a:endParaRPr lang="fa-IR" sz="1600" dirty="0">
              <a:latin typeface="W_yekan" panose="00000400000000000000" pitchFamily="2" charset="0"/>
              <a:cs typeface="B Jalal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1600" dirty="0">
              <a:latin typeface="W_yekan" panose="00000400000000000000" pitchFamily="2" charset="0"/>
              <a:cs typeface="B Jalal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fa-IR" sz="1600" dirty="0">
              <a:latin typeface="W_yekan" panose="00000400000000000000" pitchFamily="2" charset="0"/>
              <a:cs typeface="B Jalal" panose="00000400000000000000" pitchFamily="2" charset="-78"/>
            </a:endParaRPr>
          </a:p>
          <a:p>
            <a:pPr marL="342900" indent="-342900" algn="r" rtl="1">
              <a:buFont typeface="Arial" panose="020B0604020202020204" pitchFamily="34" charset="0"/>
              <a:buChar char="•"/>
            </a:pPr>
            <a:endParaRPr lang="en-US" sz="1600" dirty="0">
              <a:latin typeface="W_yekan" panose="00000400000000000000" pitchFamily="2" charset="0"/>
              <a:cs typeface="B Jalal" panose="000004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26923" y="5373216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0605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0" r="3767" b="4398"/>
          <a:stretch>
            <a:fillRect/>
          </a:stretch>
        </p:blipFill>
        <p:spPr bwMode="auto">
          <a:xfrm>
            <a:off x="-96688" y="21016"/>
            <a:ext cx="12287037" cy="683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6896942" y="474013"/>
            <a:ext cx="2655442" cy="1100138"/>
          </a:xfrm>
        </p:spPr>
        <p:txBody>
          <a:bodyPr/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اعتبار خط روند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492583" y="1856140"/>
            <a:ext cx="504056" cy="348724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719736" y="2077315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نکته اضافه و مهم:</a:t>
            </a:r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007768" y="1340768"/>
            <a:ext cx="5544616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 fontAlgn="auto"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سه ویژگی اعتبار خط روند</a:t>
            </a:r>
          </a:p>
          <a:p>
            <a:pPr algn="r" rtl="1" fontAlgn="auto"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1- شیب (</a:t>
            </a:r>
            <a:r>
              <a:rPr lang="en-US" sz="2400" dirty="0">
                <a:cs typeface="B Jalal" panose="00000400000000000000" pitchFamily="2" charset="-78"/>
              </a:rPr>
              <a:t>slippage</a:t>
            </a:r>
            <a:r>
              <a:rPr lang="fa-IR" sz="2400" dirty="0">
                <a:cs typeface="B Jalal" panose="00000400000000000000" pitchFamily="2" charset="-78"/>
              </a:rPr>
              <a:t>)</a:t>
            </a:r>
          </a:p>
          <a:p>
            <a:pPr algn="r" rtl="1" fontAlgn="auto"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2-لمس</a:t>
            </a:r>
          </a:p>
          <a:p>
            <a:pPr algn="r" rtl="1" fontAlgn="auto">
              <a:spcAft>
                <a:spcPts val="0"/>
              </a:spcAft>
            </a:pPr>
            <a:r>
              <a:rPr lang="fa-IR" sz="2400" dirty="0">
                <a:cs typeface="B Jalal" panose="00000400000000000000" pitchFamily="2" charset="-78"/>
              </a:rPr>
              <a:t>3-قدمت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03" t="7671" r="5103" b="3951"/>
          <a:stretch>
            <a:fillRect/>
          </a:stretch>
        </p:blipFill>
        <p:spPr bwMode="auto">
          <a:xfrm>
            <a:off x="-744760" y="0"/>
            <a:ext cx="129296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>
          <a:xfrm>
            <a:off x="3575720" y="475174"/>
            <a:ext cx="5059560" cy="1316038"/>
          </a:xfrm>
        </p:spPr>
        <p:txBody>
          <a:bodyPr>
            <a:normAutofit/>
          </a:bodyPr>
          <a:lstStyle/>
          <a:p>
            <a:pPr algn="r" rtl="1"/>
            <a:r>
              <a:rPr lang="fa-IR" sz="2000" dirty="0">
                <a:cs typeface="B Jalal" panose="00000400000000000000" pitchFamily="2" charset="-78"/>
              </a:rPr>
              <a:t>گاهی لازم است نفوذ کوچک قیمت را نادیده بگیریم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1055440" y="2748844"/>
            <a:ext cx="9826317" cy="3332163"/>
          </a:xfrm>
        </p:spPr>
        <p:txBody>
          <a:bodyPr/>
          <a:lstStyle/>
          <a:p>
            <a:pPr marL="0" indent="0" algn="r" rtl="1">
              <a:buNone/>
            </a:pPr>
            <a:r>
              <a:rPr lang="fa-IR" dirty="0" smtClean="0">
                <a:cs typeface="B Jalal" panose="00000400000000000000" pitchFamily="2" charset="-78"/>
              </a:rPr>
              <a:t>به تحلیلگر کمک می کند تا کوتاه مدت  و در بلند مدت سهام را به خوبی بررسی کند.</a:t>
            </a:r>
          </a:p>
        </p:txBody>
      </p:sp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>
          <a:xfrm>
            <a:off x="1891153" y="2128382"/>
            <a:ext cx="7704137" cy="516773"/>
          </a:xfrm>
        </p:spPr>
        <p:txBody>
          <a:bodyPr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نمودار، ساعتی، روزانه ، هفتگی ، ماهیانه</a:t>
            </a: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1776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911424" y="1472766"/>
            <a:ext cx="9649073" cy="3252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مفهوم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هدف ما از یافتن حمایت و </a:t>
            </a: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انوع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شیوه صحیح ترسیم</a:t>
            </a:r>
          </a:p>
          <a:p>
            <a:pPr algn="r" rtl="1" fontAlgn="auto">
              <a:spcAft>
                <a:spcPts val="0"/>
              </a:spcAft>
            </a:pPr>
            <a:r>
              <a:rPr lang="fa-IR" b="1" dirty="0" smtClean="0">
                <a:cs typeface="B Jalal" panose="00000400000000000000" pitchFamily="2" charset="-78"/>
              </a:rPr>
              <a:t>مفاهیم و اصطلاحات مهم ( پولبک ، تبدیل،منطقه حمایتی و مقاومتی )</a:t>
            </a: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66300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9636" cy="6957392"/>
          </a:xfrm>
          <a:prstGeom prst="rect">
            <a:avLst/>
          </a:prstGeom>
        </p:spPr>
      </p:pic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>
          <a:xfrm>
            <a:off x="3431704" y="115888"/>
            <a:ext cx="6817456" cy="1314450"/>
          </a:xfrm>
        </p:spPr>
        <p:txBody>
          <a:bodyPr>
            <a:normAutofit/>
          </a:bodyPr>
          <a:lstStyle/>
          <a:p>
            <a:pPr algn="r"/>
            <a:r>
              <a:rPr lang="fa-IR" sz="2400" dirty="0">
                <a:cs typeface="B Jalal" panose="00000400000000000000" pitchFamily="2" charset="-78"/>
              </a:rPr>
              <a:t>اتفاق هایی که در هنگام شکست خط روند رخ می دهد</a:t>
            </a:r>
          </a:p>
        </p:txBody>
      </p:sp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996640" y="977230"/>
            <a:ext cx="925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بر گشت دوباره به سمت خط روند(حمایت یا مقاومت) و ادامه حرکت (</a:t>
            </a:r>
            <a:r>
              <a:rPr lang="en-US" dirty="0" smtClean="0">
                <a:solidFill>
                  <a:prstClr val="black"/>
                </a:solidFill>
                <a:cs typeface="B Jalal" panose="00000400000000000000" pitchFamily="2" charset="-78"/>
              </a:rPr>
              <a:t>Pull Back</a:t>
            </a:r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) </a:t>
            </a:r>
            <a:endParaRPr lang="fa-IR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189" y="4704191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ایران خودرو ( خودرو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7518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3010" r="6192"/>
          <a:stretch/>
        </p:blipFill>
        <p:spPr bwMode="auto">
          <a:xfrm>
            <a:off x="3431705" y="2265848"/>
            <a:ext cx="6550185" cy="432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5027613" y="115888"/>
            <a:ext cx="7164387" cy="1314450"/>
          </a:xfrm>
        </p:spPr>
        <p:txBody>
          <a:bodyPr>
            <a:normAutofit/>
          </a:bodyPr>
          <a:lstStyle/>
          <a:p>
            <a:pPr algn="r"/>
            <a:r>
              <a:rPr lang="fa-IR" sz="2400" dirty="0">
                <a:cs typeface="B Jalal" panose="00000400000000000000" pitchFamily="2" charset="-78"/>
              </a:rPr>
              <a:t>اتفاق هایی که در هنگام شکست خط روند رخ می دهد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96639" y="1112641"/>
            <a:ext cx="925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بر گشت دوباره به سمت خط روند(حمایت یا مقاومت) و ادامه حرکت (</a:t>
            </a:r>
            <a:r>
              <a:rPr lang="en-US" dirty="0" smtClean="0">
                <a:solidFill>
                  <a:prstClr val="black"/>
                </a:solidFill>
                <a:cs typeface="B Jalal" panose="00000400000000000000" pitchFamily="2" charset="-78"/>
              </a:rPr>
              <a:t>Pull Back</a:t>
            </a:r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) </a:t>
            </a:r>
            <a:endParaRPr lang="fa-IR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4538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1" r="34572" b="19917"/>
          <a:stretch/>
        </p:blipFill>
        <p:spPr bwMode="auto">
          <a:xfrm>
            <a:off x="3359697" y="2380895"/>
            <a:ext cx="6489097" cy="409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2000" dirty="0">
              <a:solidFill>
                <a:prstClr val="white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4956175" y="115888"/>
            <a:ext cx="7235825" cy="1314450"/>
          </a:xfrm>
        </p:spPr>
        <p:txBody>
          <a:bodyPr>
            <a:normAutofit/>
          </a:bodyPr>
          <a:lstStyle/>
          <a:p>
            <a:pPr algn="r"/>
            <a:r>
              <a:rPr lang="fa-IR" sz="2400" dirty="0">
                <a:cs typeface="B Jalal" panose="00000400000000000000" pitchFamily="2" charset="-78"/>
              </a:rPr>
              <a:t>اتفاق هایی که در هنگام شکست خط روند رخ می دهد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996639" y="1112641"/>
            <a:ext cx="925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بر گشت دوباره به سمت خط روند(حمایت یا مقاومت) و ادامه حرکت (</a:t>
            </a:r>
            <a:r>
              <a:rPr lang="en-US" dirty="0" smtClean="0">
                <a:solidFill>
                  <a:prstClr val="black"/>
                </a:solidFill>
                <a:cs typeface="B Jalal" panose="00000400000000000000" pitchFamily="2" charset="-78"/>
              </a:rPr>
              <a:t>Pull Back</a:t>
            </a:r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) </a:t>
            </a:r>
            <a:endParaRPr lang="fa-IR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72035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-240704" y="1469261"/>
            <a:ext cx="9252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sz="2400" dirty="0">
                <a:solidFill>
                  <a:prstClr val="black"/>
                </a:solidFill>
                <a:cs typeface="B Jalal" panose="00000400000000000000" pitchFamily="2" charset="-78"/>
              </a:rPr>
              <a:t>سه حالت در شکل زیر دیده می شود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2224986"/>
            <a:ext cx="6815715" cy="400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6492774" y="3429000"/>
            <a:ext cx="1115394" cy="1105440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 smtClean="0">
              <a:solidFill>
                <a:prstClr val="black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7968208" y="3711789"/>
            <a:ext cx="936104" cy="1031456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 smtClean="0">
              <a:solidFill>
                <a:prstClr val="black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9011816" y="2060849"/>
            <a:ext cx="1116632" cy="1086147"/>
          </a:xfrm>
          <a:prstGeom prst="ellipse">
            <a:avLst/>
          </a:prstGeom>
          <a:noFill/>
          <a:ln w="76200"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endParaRPr lang="fa-IR" dirty="0" smtClean="0">
              <a:solidFill>
                <a:prstClr val="black"/>
              </a:solidFill>
              <a:latin typeface="Arial" pitchFamily="34" charset="0"/>
              <a:cs typeface="B Jalal" panose="00000400000000000000" pitchFamily="2" charset="-78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Clr>
                <a:srgbClr val="5B9BD5">
                  <a:lumMod val="75000"/>
                </a:srgbClr>
              </a:buClr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idx="4294967295"/>
          </p:nvPr>
        </p:nvSpPr>
        <p:spPr>
          <a:xfrm>
            <a:off x="5027613" y="115888"/>
            <a:ext cx="7164387" cy="1314450"/>
          </a:xfrm>
        </p:spPr>
        <p:txBody>
          <a:bodyPr>
            <a:normAutofit/>
          </a:bodyPr>
          <a:lstStyle/>
          <a:p>
            <a:pPr algn="r"/>
            <a:r>
              <a:rPr lang="fa-IR" sz="2400" dirty="0">
                <a:cs typeface="B Jalal" panose="00000400000000000000" pitchFamily="2" charset="-78"/>
              </a:rPr>
              <a:t>اتفاق هایی که در هنگام شکست خط روند رخ می دهد</a:t>
            </a: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996639" y="1112641"/>
            <a:ext cx="92525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2  Nazanin" pitchFamily="2" charset="-78"/>
              </a:defRPr>
            </a:lvl9pPr>
          </a:lstStyle>
          <a:p>
            <a:pPr algn="r" rtl="1" eaLnBrk="1" hangingPunct="1"/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بر گشت دوباره به سمت خط روند(حمایت یا مقاومت) و ادامه حرکت (</a:t>
            </a:r>
            <a:r>
              <a:rPr lang="en-US" dirty="0" smtClean="0">
                <a:solidFill>
                  <a:prstClr val="black"/>
                </a:solidFill>
                <a:cs typeface="B Jalal" panose="00000400000000000000" pitchFamily="2" charset="-78"/>
              </a:rPr>
              <a:t>Pull Back</a:t>
            </a:r>
            <a:r>
              <a:rPr lang="fa-IR" dirty="0" smtClean="0">
                <a:solidFill>
                  <a:prstClr val="black"/>
                </a:solidFill>
                <a:cs typeface="B Jalal" panose="00000400000000000000" pitchFamily="2" charset="-78"/>
              </a:rPr>
              <a:t>) </a:t>
            </a:r>
            <a:endParaRPr lang="fa-IR" dirty="0">
              <a:solidFill>
                <a:prstClr val="black"/>
              </a:solidFill>
              <a:cs typeface="B Jalal" panose="000004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92471" y="1896079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5743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72" y="-819472"/>
            <a:ext cx="12192000" cy="93390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9536" y="1844824"/>
            <a:ext cx="857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 eaLnBrk="1" hangingPunct="1"/>
            <a:r>
              <a:rPr lang="fa-IR" sz="2800" b="1" dirty="0" smtClean="0">
                <a:solidFill>
                  <a:schemeClr val="bg1"/>
                </a:solidFill>
                <a:cs typeface="B Jalal" panose="00000400000000000000" pitchFamily="2" charset="-78"/>
              </a:rPr>
              <a:t>اخبار</a:t>
            </a:r>
            <a:endParaRPr lang="fa-IR" sz="2800" b="1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966868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 r="3729" b="5380"/>
          <a:stretch>
            <a:fillRect/>
          </a:stretch>
        </p:blipFill>
        <p:spPr bwMode="auto">
          <a:xfrm>
            <a:off x="-79327" y="0"/>
            <a:ext cx="12271327" cy="68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5176838" y="457200"/>
            <a:ext cx="5815706" cy="1100138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تبدیل حمایت به مقاومت</a:t>
            </a:r>
          </a:p>
        </p:txBody>
      </p:sp>
      <p:sp>
        <p:nvSpPr>
          <p:cNvPr id="31747" name="Freeform 3"/>
          <p:cNvSpPr>
            <a:spLocks/>
          </p:cNvSpPr>
          <p:nvPr/>
        </p:nvSpPr>
        <p:spPr bwMode="auto">
          <a:xfrm>
            <a:off x="185738" y="2797176"/>
            <a:ext cx="3757613" cy="2278063"/>
          </a:xfrm>
          <a:custGeom>
            <a:avLst/>
            <a:gdLst>
              <a:gd name="T0" fmla="*/ 2119907 w 3758395"/>
              <a:gd name="T1" fmla="*/ 2278063 h 2278219"/>
              <a:gd name="T2" fmla="*/ 3617091 w 3758395"/>
              <a:gd name="T3" fmla="*/ 197613 h 2278219"/>
              <a:gd name="T4" fmla="*/ 2649884 w 3758395"/>
              <a:gd name="T5" fmla="*/ 1575745 h 2278219"/>
              <a:gd name="T6" fmla="*/ 2822126 w 3758395"/>
              <a:gd name="T7" fmla="*/ 1615499 h 2278219"/>
              <a:gd name="T8" fmla="*/ 3643590 w 3758395"/>
              <a:gd name="T9" fmla="*/ 449388 h 2278219"/>
              <a:gd name="T10" fmla="*/ 0 w 3758395"/>
              <a:gd name="T11" fmla="*/ 396383 h 2278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8395" h="2278219">
                <a:moveTo>
                  <a:pt x="2120348" y="2278219"/>
                </a:moveTo>
                <a:lnTo>
                  <a:pt x="3617844" y="197627"/>
                </a:lnTo>
                <a:cubicBezTo>
                  <a:pt x="3706192" y="80566"/>
                  <a:pt x="2782957" y="1339523"/>
                  <a:pt x="2650435" y="1575853"/>
                </a:cubicBezTo>
                <a:cubicBezTo>
                  <a:pt x="2517913" y="1812183"/>
                  <a:pt x="2657061" y="1803349"/>
                  <a:pt x="2822713" y="1615610"/>
                </a:cubicBezTo>
                <a:cubicBezTo>
                  <a:pt x="2988365" y="1427871"/>
                  <a:pt x="4114800" y="652619"/>
                  <a:pt x="3644348" y="449419"/>
                </a:cubicBezTo>
                <a:cubicBezTo>
                  <a:pt x="3173896" y="246219"/>
                  <a:pt x="514626" y="-420807"/>
                  <a:pt x="0" y="3964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31748" name="Freeform 4"/>
          <p:cNvSpPr>
            <a:spLocks/>
          </p:cNvSpPr>
          <p:nvPr/>
        </p:nvSpPr>
        <p:spPr bwMode="auto">
          <a:xfrm>
            <a:off x="2200276" y="177800"/>
            <a:ext cx="9586913" cy="5030788"/>
          </a:xfrm>
          <a:custGeom>
            <a:avLst/>
            <a:gdLst>
              <a:gd name="T0" fmla="*/ 0 w 9587273"/>
              <a:gd name="T1" fmla="*/ 5030788 h 5030004"/>
              <a:gd name="T2" fmla="*/ 2478063 w 9587273"/>
              <a:gd name="T3" fmla="*/ 3016144 h 5030004"/>
              <a:gd name="T4" fmla="*/ 2252784 w 9587273"/>
              <a:gd name="T5" fmla="*/ 3784890 h 5030004"/>
              <a:gd name="T6" fmla="*/ 6943878 w 9587273"/>
              <a:gd name="T7" fmla="*/ 7431 h 5030004"/>
              <a:gd name="T8" fmla="*/ 9408690 w 9587273"/>
              <a:gd name="T9" fmla="*/ 2817330 h 5030004"/>
              <a:gd name="T10" fmla="*/ 9395438 w 9587273"/>
              <a:gd name="T11" fmla="*/ 2764314 h 50300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87273" h="5030004">
                <a:moveTo>
                  <a:pt x="0" y="5030004"/>
                </a:moveTo>
                <a:cubicBezTo>
                  <a:pt x="1051339" y="4126647"/>
                  <a:pt x="2102678" y="3223291"/>
                  <a:pt x="2478156" y="3015674"/>
                </a:cubicBezTo>
                <a:cubicBezTo>
                  <a:pt x="2853634" y="2808057"/>
                  <a:pt x="1508539" y="4285674"/>
                  <a:pt x="2252869" y="3784300"/>
                </a:cubicBezTo>
                <a:cubicBezTo>
                  <a:pt x="2997200" y="3282926"/>
                  <a:pt x="5751443" y="168665"/>
                  <a:pt x="6944139" y="7430"/>
                </a:cubicBezTo>
                <a:cubicBezTo>
                  <a:pt x="8136835" y="-153805"/>
                  <a:pt x="9000434" y="2357482"/>
                  <a:pt x="9409043" y="2816891"/>
                </a:cubicBezTo>
                <a:cubicBezTo>
                  <a:pt x="9817652" y="3276300"/>
                  <a:pt x="9395791" y="2763883"/>
                  <a:pt x="9395791" y="276388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" t="12210" r="5235" b="4407"/>
          <a:stretch>
            <a:fillRect/>
          </a:stretch>
        </p:blipFill>
        <p:spPr bwMode="auto">
          <a:xfrm>
            <a:off x="1" y="0"/>
            <a:ext cx="1214467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>
          <a:xfrm>
            <a:off x="5715000" y="457200"/>
            <a:ext cx="5637584" cy="1981200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تبدیل حمایت به مقاومت</a:t>
            </a:r>
          </a:p>
        </p:txBody>
      </p:sp>
      <p:sp>
        <p:nvSpPr>
          <p:cNvPr id="32771" name="Freeform 3"/>
          <p:cNvSpPr>
            <a:spLocks/>
          </p:cNvSpPr>
          <p:nvPr/>
        </p:nvSpPr>
        <p:spPr bwMode="auto">
          <a:xfrm>
            <a:off x="185738" y="2797176"/>
            <a:ext cx="3757613" cy="2278063"/>
          </a:xfrm>
          <a:custGeom>
            <a:avLst/>
            <a:gdLst>
              <a:gd name="T0" fmla="*/ 2119907 w 3758395"/>
              <a:gd name="T1" fmla="*/ 2278063 h 2278219"/>
              <a:gd name="T2" fmla="*/ 3617091 w 3758395"/>
              <a:gd name="T3" fmla="*/ 197613 h 2278219"/>
              <a:gd name="T4" fmla="*/ 2649884 w 3758395"/>
              <a:gd name="T5" fmla="*/ 1575745 h 2278219"/>
              <a:gd name="T6" fmla="*/ 2822126 w 3758395"/>
              <a:gd name="T7" fmla="*/ 1615499 h 2278219"/>
              <a:gd name="T8" fmla="*/ 3643590 w 3758395"/>
              <a:gd name="T9" fmla="*/ 449388 h 2278219"/>
              <a:gd name="T10" fmla="*/ 0 w 3758395"/>
              <a:gd name="T11" fmla="*/ 396383 h 2278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8395" h="2278219">
                <a:moveTo>
                  <a:pt x="2120348" y="2278219"/>
                </a:moveTo>
                <a:lnTo>
                  <a:pt x="3617844" y="197627"/>
                </a:lnTo>
                <a:cubicBezTo>
                  <a:pt x="3706192" y="80566"/>
                  <a:pt x="2782957" y="1339523"/>
                  <a:pt x="2650435" y="1575853"/>
                </a:cubicBezTo>
                <a:cubicBezTo>
                  <a:pt x="2517913" y="1812183"/>
                  <a:pt x="2657061" y="1803349"/>
                  <a:pt x="2822713" y="1615610"/>
                </a:cubicBezTo>
                <a:cubicBezTo>
                  <a:pt x="2988365" y="1427871"/>
                  <a:pt x="4114800" y="652619"/>
                  <a:pt x="3644348" y="449419"/>
                </a:cubicBezTo>
                <a:cubicBezTo>
                  <a:pt x="3173896" y="246219"/>
                  <a:pt x="514626" y="-420807"/>
                  <a:pt x="0" y="3964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32772" name="Freeform 4"/>
          <p:cNvSpPr>
            <a:spLocks/>
          </p:cNvSpPr>
          <p:nvPr/>
        </p:nvSpPr>
        <p:spPr bwMode="auto">
          <a:xfrm>
            <a:off x="2200276" y="177800"/>
            <a:ext cx="9586913" cy="5030788"/>
          </a:xfrm>
          <a:custGeom>
            <a:avLst/>
            <a:gdLst>
              <a:gd name="T0" fmla="*/ 0 w 9587273"/>
              <a:gd name="T1" fmla="*/ 5030788 h 5030004"/>
              <a:gd name="T2" fmla="*/ 2478063 w 9587273"/>
              <a:gd name="T3" fmla="*/ 3016144 h 5030004"/>
              <a:gd name="T4" fmla="*/ 2252784 w 9587273"/>
              <a:gd name="T5" fmla="*/ 3784890 h 5030004"/>
              <a:gd name="T6" fmla="*/ 6943878 w 9587273"/>
              <a:gd name="T7" fmla="*/ 7431 h 5030004"/>
              <a:gd name="T8" fmla="*/ 9408690 w 9587273"/>
              <a:gd name="T9" fmla="*/ 2817330 h 5030004"/>
              <a:gd name="T10" fmla="*/ 9395438 w 9587273"/>
              <a:gd name="T11" fmla="*/ 2764314 h 50300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87273" h="5030004">
                <a:moveTo>
                  <a:pt x="0" y="5030004"/>
                </a:moveTo>
                <a:cubicBezTo>
                  <a:pt x="1051339" y="4126647"/>
                  <a:pt x="2102678" y="3223291"/>
                  <a:pt x="2478156" y="3015674"/>
                </a:cubicBezTo>
                <a:cubicBezTo>
                  <a:pt x="2853634" y="2808057"/>
                  <a:pt x="1508539" y="4285674"/>
                  <a:pt x="2252869" y="3784300"/>
                </a:cubicBezTo>
                <a:cubicBezTo>
                  <a:pt x="2997200" y="3282926"/>
                  <a:pt x="5751443" y="168665"/>
                  <a:pt x="6944139" y="7430"/>
                </a:cubicBezTo>
                <a:cubicBezTo>
                  <a:pt x="8136835" y="-153805"/>
                  <a:pt x="9000434" y="2357482"/>
                  <a:pt x="9409043" y="2816891"/>
                </a:cubicBezTo>
                <a:cubicBezTo>
                  <a:pt x="9817652" y="3276300"/>
                  <a:pt x="9395791" y="2763883"/>
                  <a:pt x="9395791" y="276388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>
          <a:xfrm>
            <a:off x="5243513" y="457200"/>
            <a:ext cx="5965055" cy="1100138"/>
          </a:xfrm>
        </p:spPr>
        <p:txBody>
          <a:bodyPr>
            <a:normAutofit/>
          </a:bodyPr>
          <a:lstStyle/>
          <a:p>
            <a:pPr algn="r" rtl="1"/>
            <a:r>
              <a:rPr lang="fa-IR" sz="2400" dirty="0">
                <a:cs typeface="B Jalal" panose="00000400000000000000" pitchFamily="2" charset="-78"/>
              </a:rPr>
              <a:t>حمایت و مقاومت ها به یکدیگر تبدیل می شوند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5" t="13791" r="7202" b="13133"/>
          <a:stretch>
            <a:fillRect/>
          </a:stretch>
        </p:blipFill>
        <p:spPr bwMode="auto">
          <a:xfrm>
            <a:off x="3257691" y="1700809"/>
            <a:ext cx="7383030" cy="4615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>
          <a:xfrm>
            <a:off x="4983163" y="127000"/>
            <a:ext cx="7208837" cy="1025525"/>
          </a:xfrm>
        </p:spPr>
        <p:txBody>
          <a:bodyPr/>
          <a:lstStyle/>
          <a:p>
            <a:pPr algn="r" rtl="1"/>
            <a:r>
              <a:rPr lang="fa-IR" sz="3600" dirty="0">
                <a:cs typeface="B Jalal" panose="00000400000000000000" pitchFamily="2" charset="-78"/>
              </a:rPr>
              <a:t>منطقه حمایتی مقاومتی</a:t>
            </a:r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r="3913" b="4815"/>
          <a:stretch/>
        </p:blipFill>
        <p:spPr bwMode="auto">
          <a:xfrm>
            <a:off x="2855641" y="2348881"/>
            <a:ext cx="7315257" cy="367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7609" y="980729"/>
            <a:ext cx="760328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fa-IR" sz="2400" b="1" dirty="0">
                <a:cs typeface="B Jalal" panose="00000400000000000000" pitchFamily="2" charset="-78"/>
              </a:rPr>
              <a:t>از آنجایی که علم تحلیل تکنیکال یک علمی قطعی نیست بهتر است که منطقه حمایتی و مقاومتی را نیز در نظر بگیریم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3217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1127448" y="3041668"/>
            <a:ext cx="10153127" cy="955576"/>
          </a:xfrm>
        </p:spPr>
        <p:txBody>
          <a:bodyPr>
            <a:noAutofit/>
          </a:bodyPr>
          <a:lstStyle/>
          <a:p>
            <a:pPr algn="ctr" rtl="1"/>
            <a:r>
              <a:rPr lang="fa-IR" sz="3600" dirty="0" smtClean="0">
                <a:cs typeface="B Jalal" panose="00000400000000000000" pitchFamily="2" charset="-78"/>
              </a:rPr>
              <a:t>حمایت ها و مقاومت های آینده</a:t>
            </a:r>
            <a:r>
              <a:rPr lang="fa-IR" sz="3600" dirty="0"/>
              <a:t>،</a:t>
            </a:r>
            <a:r>
              <a:rPr lang="fa-IR" sz="3600" dirty="0" smtClean="0">
                <a:cs typeface="B Jalal" panose="00000400000000000000" pitchFamily="2" charset="-78"/>
              </a:rPr>
              <a:t> </a:t>
            </a:r>
            <a:r>
              <a:rPr lang="fa-IR" sz="3600" dirty="0" smtClean="0">
                <a:solidFill>
                  <a:srgbClr val="FF0000"/>
                </a:solidFill>
                <a:cs typeface="B Jalal" panose="00000400000000000000" pitchFamily="2" charset="-78"/>
              </a:rPr>
              <a:t>احتمال</a:t>
            </a:r>
            <a:r>
              <a:rPr lang="fa-IR" sz="3600" dirty="0" smtClean="0">
                <a:cs typeface="B Jalal" panose="00000400000000000000" pitchFamily="2" charset="-78"/>
              </a:rPr>
              <a:t> هستند و ممکن است رخ ندهند و نخبگان بورس برای آن نیز برنامه دارند</a:t>
            </a:r>
          </a:p>
        </p:txBody>
      </p:sp>
      <p:sp>
        <p:nvSpPr>
          <p:cNvPr id="29700" name="Freeform 3"/>
          <p:cNvSpPr>
            <a:spLocks/>
          </p:cNvSpPr>
          <p:nvPr/>
        </p:nvSpPr>
        <p:spPr bwMode="auto">
          <a:xfrm>
            <a:off x="185738" y="2797176"/>
            <a:ext cx="3757613" cy="2278063"/>
          </a:xfrm>
          <a:custGeom>
            <a:avLst/>
            <a:gdLst>
              <a:gd name="T0" fmla="*/ 2119907 w 3758395"/>
              <a:gd name="T1" fmla="*/ 2278063 h 2278219"/>
              <a:gd name="T2" fmla="*/ 3617091 w 3758395"/>
              <a:gd name="T3" fmla="*/ 197613 h 2278219"/>
              <a:gd name="T4" fmla="*/ 2649884 w 3758395"/>
              <a:gd name="T5" fmla="*/ 1575745 h 2278219"/>
              <a:gd name="T6" fmla="*/ 2822126 w 3758395"/>
              <a:gd name="T7" fmla="*/ 1615499 h 2278219"/>
              <a:gd name="T8" fmla="*/ 3643590 w 3758395"/>
              <a:gd name="T9" fmla="*/ 449388 h 2278219"/>
              <a:gd name="T10" fmla="*/ 0 w 3758395"/>
              <a:gd name="T11" fmla="*/ 396383 h 22782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758395" h="2278219">
                <a:moveTo>
                  <a:pt x="2120348" y="2278219"/>
                </a:moveTo>
                <a:lnTo>
                  <a:pt x="3617844" y="197627"/>
                </a:lnTo>
                <a:cubicBezTo>
                  <a:pt x="3706192" y="80566"/>
                  <a:pt x="2782957" y="1339523"/>
                  <a:pt x="2650435" y="1575853"/>
                </a:cubicBezTo>
                <a:cubicBezTo>
                  <a:pt x="2517913" y="1812183"/>
                  <a:pt x="2657061" y="1803349"/>
                  <a:pt x="2822713" y="1615610"/>
                </a:cubicBezTo>
                <a:cubicBezTo>
                  <a:pt x="2988365" y="1427871"/>
                  <a:pt x="4114800" y="652619"/>
                  <a:pt x="3644348" y="449419"/>
                </a:cubicBezTo>
                <a:cubicBezTo>
                  <a:pt x="3173896" y="246219"/>
                  <a:pt x="514626" y="-420807"/>
                  <a:pt x="0" y="396410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29701" name="Freeform 4"/>
          <p:cNvSpPr>
            <a:spLocks/>
          </p:cNvSpPr>
          <p:nvPr/>
        </p:nvSpPr>
        <p:spPr bwMode="auto">
          <a:xfrm>
            <a:off x="2200276" y="177800"/>
            <a:ext cx="9586913" cy="5030788"/>
          </a:xfrm>
          <a:custGeom>
            <a:avLst/>
            <a:gdLst>
              <a:gd name="T0" fmla="*/ 0 w 9587273"/>
              <a:gd name="T1" fmla="*/ 5030788 h 5030004"/>
              <a:gd name="T2" fmla="*/ 2478063 w 9587273"/>
              <a:gd name="T3" fmla="*/ 3016144 h 5030004"/>
              <a:gd name="T4" fmla="*/ 2252784 w 9587273"/>
              <a:gd name="T5" fmla="*/ 3784890 h 5030004"/>
              <a:gd name="T6" fmla="*/ 6943878 w 9587273"/>
              <a:gd name="T7" fmla="*/ 7431 h 5030004"/>
              <a:gd name="T8" fmla="*/ 9408690 w 9587273"/>
              <a:gd name="T9" fmla="*/ 2817330 h 5030004"/>
              <a:gd name="T10" fmla="*/ 9395438 w 9587273"/>
              <a:gd name="T11" fmla="*/ 2764314 h 503000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9587273" h="5030004">
                <a:moveTo>
                  <a:pt x="0" y="5030004"/>
                </a:moveTo>
                <a:cubicBezTo>
                  <a:pt x="1051339" y="4126647"/>
                  <a:pt x="2102678" y="3223291"/>
                  <a:pt x="2478156" y="3015674"/>
                </a:cubicBezTo>
                <a:cubicBezTo>
                  <a:pt x="2853634" y="2808057"/>
                  <a:pt x="1508539" y="4285674"/>
                  <a:pt x="2252869" y="3784300"/>
                </a:cubicBezTo>
                <a:cubicBezTo>
                  <a:pt x="2997200" y="3282926"/>
                  <a:pt x="5751443" y="168665"/>
                  <a:pt x="6944139" y="7430"/>
                </a:cubicBezTo>
                <a:cubicBezTo>
                  <a:pt x="8136835" y="-153805"/>
                  <a:pt x="9000434" y="2357482"/>
                  <a:pt x="9409043" y="2816891"/>
                </a:cubicBezTo>
                <a:cubicBezTo>
                  <a:pt x="9817652" y="3276300"/>
                  <a:pt x="9395791" y="2763883"/>
                  <a:pt x="9395791" y="2763883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fa-IR" dirty="0">
              <a:cs typeface="B Jalal" panose="00000400000000000000" pitchFamily="2" charset="-78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532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>
          <a:xfrm>
            <a:off x="3951221" y="466458"/>
            <a:ext cx="6609276" cy="955576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حمایت و مقاومت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2783633" y="1472766"/>
            <a:ext cx="7776864" cy="3252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مفهوم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هدف ما از یافتن حمایت و </a:t>
            </a: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انوع حمایت و مقاومت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شیوه صحیح ترسیم</a:t>
            </a:r>
          </a:p>
          <a:p>
            <a:pPr algn="r" rtl="1" fontAlgn="auto">
              <a:spcAft>
                <a:spcPts val="0"/>
              </a:spcAft>
            </a:pPr>
            <a:r>
              <a:rPr lang="fa-IR" dirty="0" smtClean="0">
                <a:solidFill>
                  <a:schemeClr val="bg1">
                    <a:lumMod val="50000"/>
                  </a:schemeClr>
                </a:solidFill>
                <a:cs typeface="B Jalal" panose="00000400000000000000" pitchFamily="2" charset="-78"/>
              </a:rPr>
              <a:t>مفاهیم و اصطلاحات مهم ( پولبک ، تبدیل ، اعتبار)</a:t>
            </a:r>
          </a:p>
          <a:p>
            <a:pPr algn="r" rtl="1" fontAlgn="auto">
              <a:spcAft>
                <a:spcPts val="0"/>
              </a:spcAft>
            </a:pPr>
            <a:r>
              <a:rPr lang="fa-IR" b="1" dirty="0" smtClean="0">
                <a:cs typeface="B Jalal" panose="00000400000000000000" pitchFamily="2" charset="-78"/>
              </a:rPr>
              <a:t>کاربرد ها و استراتژی ها</a:t>
            </a: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  <a:p>
            <a:pPr marL="0" indent="0" algn="r" rtl="1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fa-IR" dirty="0" smtClean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56889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8976320" y="2894811"/>
            <a:ext cx="1701800" cy="266541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>
                <a:cs typeface="B Jalal" panose="00000400000000000000" pitchFamily="2" charset="-78"/>
              </a:rPr>
              <a:t>راهنما</a:t>
            </a:r>
            <a:endParaRPr lang="en-US" sz="2800" dirty="0">
              <a:cs typeface="B Jalal" panose="00000400000000000000" pitchFamily="2" charset="-78"/>
            </a:endParaRPr>
          </a:p>
          <a:p>
            <a:pPr algn="r" rtl="1"/>
            <a:endParaRPr lang="en-US" sz="2800" dirty="0">
              <a:solidFill>
                <a:srgbClr val="00B050"/>
              </a:solidFill>
              <a:cs typeface="B Jalal" panose="00000400000000000000" pitchFamily="2" charset="-78"/>
            </a:endParaRPr>
          </a:p>
          <a:p>
            <a:pPr marL="0" indent="0" algn="r" rtl="1">
              <a:buNone/>
            </a:pPr>
            <a:endParaRPr lang="fa-IR" sz="2800" dirty="0">
              <a:solidFill>
                <a:srgbClr val="00B050"/>
              </a:solidFill>
              <a:cs typeface="B Jalal" panose="00000400000000000000" pitchFamily="2" charset="-78"/>
            </a:endParaRPr>
          </a:p>
          <a:p>
            <a:pPr marL="0" indent="0" algn="r" rtl="1">
              <a:buNone/>
            </a:pPr>
            <a:r>
              <a:rPr lang="fa-IR" sz="2800" dirty="0">
                <a:cs typeface="B Jalal" panose="00000400000000000000" pitchFamily="2" charset="-78"/>
              </a:rPr>
              <a:t>قطعی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3801070" y="1396498"/>
            <a:ext cx="6877050" cy="739775"/>
          </a:xfrm>
        </p:spPr>
        <p:txBody>
          <a:bodyPr/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انواع سیگنال در تحلیل تکنیکال</a:t>
            </a: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2" name="Oval 1"/>
          <p:cNvSpPr/>
          <p:nvPr/>
        </p:nvSpPr>
        <p:spPr>
          <a:xfrm>
            <a:off x="7978580" y="2780928"/>
            <a:ext cx="432048" cy="432048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94604" y="4227518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750902" y="4227518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71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071664" y="908050"/>
            <a:ext cx="7056784" cy="4608513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Jalal" panose="00000400000000000000" pitchFamily="2" charset="-78"/>
              </a:rPr>
              <a:t>استراتژی های استفاده از خط روند در خرید و فروش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1- خرید در کف ( </a:t>
            </a:r>
            <a:r>
              <a:rPr lang="en-US" sz="2400" dirty="0">
                <a:cs typeface="B Jalal" panose="00000400000000000000" pitchFamily="2" charset="-78"/>
              </a:rPr>
              <a:t>Button Trader</a:t>
            </a:r>
            <a:r>
              <a:rPr lang="fa-IR" sz="2400" dirty="0">
                <a:cs typeface="B Jalal" panose="00000400000000000000" pitchFamily="2" charset="-78"/>
              </a:rPr>
              <a:t> )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2-خرید بعد از شکست (</a:t>
            </a:r>
            <a:r>
              <a:rPr lang="en-US" sz="2400" dirty="0">
                <a:cs typeface="B Jalal" panose="00000400000000000000" pitchFamily="2" charset="-78"/>
              </a:rPr>
              <a:t>Breakout Trader</a:t>
            </a:r>
            <a:r>
              <a:rPr lang="fa-IR" sz="2400" dirty="0">
                <a:cs typeface="B Jalal" panose="00000400000000000000" pitchFamily="2" charset="-78"/>
              </a:rPr>
              <a:t>)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3-ابزار تعیین حد ضرر (</a:t>
            </a:r>
            <a:r>
              <a:rPr lang="en-US" sz="2400" dirty="0">
                <a:cs typeface="B Jalal" panose="00000400000000000000" pitchFamily="2" charset="-78"/>
              </a:rPr>
              <a:t>Stop loss tools</a:t>
            </a:r>
            <a:r>
              <a:rPr lang="fa-IR" sz="2400" dirty="0">
                <a:cs typeface="B Jalal" panose="00000400000000000000" pitchFamily="2" charset="-78"/>
              </a:rPr>
              <a:t>)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4-تعیین هدف قیمتی (</a:t>
            </a:r>
            <a:r>
              <a:rPr lang="en-US" sz="2400" dirty="0">
                <a:cs typeface="B Jalal" panose="00000400000000000000" pitchFamily="2" charset="-78"/>
              </a:rPr>
              <a:t> Target Finding tools</a:t>
            </a:r>
            <a:r>
              <a:rPr lang="fa-IR" sz="2400" dirty="0">
                <a:cs typeface="B Jalal" panose="00000400000000000000" pitchFamily="2" charset="-78"/>
              </a:rPr>
              <a:t>)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11624" y="5334308"/>
            <a:ext cx="7416824" cy="830997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 rtl="1"/>
            <a:r>
              <a:rPr lang="fa-IR" sz="2400" dirty="0">
                <a:solidFill>
                  <a:prstClr val="black"/>
                </a:solidFill>
                <a:latin typeface="Calibri Light" panose="020F0302020204030204"/>
                <a:ea typeface="+mj-ea"/>
                <a:cs typeface="B Jalal" panose="00000400000000000000" pitchFamily="2" charset="-78"/>
              </a:rPr>
              <a:t>(البته امواج الیوت و الگو های هارمونیک روش های دیگر تعیین هدف قیمتی است که در دوره خودشان آموزش داده می شود )</a:t>
            </a:r>
            <a:endParaRPr lang="en-US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3623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071664" y="908050"/>
            <a:ext cx="7056784" cy="4608513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dirty="0">
                <a:cs typeface="B Jalal" panose="00000400000000000000" pitchFamily="2" charset="-78"/>
              </a:rPr>
              <a:t>استراتژی های استفاده از خط روند در خرید و فروش</a:t>
            </a:r>
            <a:br>
              <a:rPr lang="fa-IR" sz="2400" dirty="0">
                <a:cs typeface="B Jalal" panose="00000400000000000000" pitchFamily="2" charset="-78"/>
              </a:rPr>
            </a:br>
            <a:r>
              <a:rPr lang="fa-IR" sz="2400" dirty="0">
                <a:cs typeface="B Jalal" panose="00000400000000000000" pitchFamily="2" charset="-78"/>
              </a:rPr>
              <a:t>1- خرید در کف ( </a:t>
            </a:r>
            <a:r>
              <a:rPr lang="en-US" sz="2400" dirty="0">
                <a:cs typeface="B Jalal" panose="00000400000000000000" pitchFamily="2" charset="-78"/>
              </a:rPr>
              <a:t>Button Trader</a:t>
            </a:r>
            <a:r>
              <a:rPr lang="fa-IR" sz="2400" dirty="0">
                <a:cs typeface="B Jalal" panose="00000400000000000000" pitchFamily="2" charset="-78"/>
              </a:rPr>
              <a:t> )</a:t>
            </a:r>
            <a:br>
              <a:rPr lang="fa-IR" sz="2400" dirty="0">
                <a:cs typeface="B Jalal" panose="00000400000000000000" pitchFamily="2" charset="-78"/>
              </a:rPr>
            </a:br>
            <a:endParaRPr lang="fa-IR" sz="2400" dirty="0">
              <a:cs typeface="B Jalal" panose="00000400000000000000" pitchFamily="2" charset="-78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49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4890045" y="400979"/>
            <a:ext cx="6156325" cy="1027113"/>
          </a:xfrm>
        </p:spPr>
        <p:txBody>
          <a:bodyPr/>
          <a:lstStyle/>
          <a:p>
            <a:r>
              <a:rPr lang="fa-IR" sz="2400" dirty="0">
                <a:cs typeface="B Jalal" panose="00000400000000000000" pitchFamily="2" charset="-78"/>
              </a:rPr>
              <a:t>استراتژی 1 خط روند- خرید در کف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>
          <a:xfrm rot="16748657">
            <a:off x="136904" y="2026781"/>
            <a:ext cx="3950975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2000" dirty="0">
              <a:solidFill>
                <a:schemeClr val="bg1"/>
              </a:solidFill>
              <a:cs typeface="B Jalal" panose="00000400000000000000" pitchFamily="2" charset="-78"/>
            </a:endParaRPr>
          </a:p>
        </p:txBody>
      </p:sp>
      <p:sp>
        <p:nvSpPr>
          <p:cNvPr id="13" name="Rectangle 5"/>
          <p:cNvSpPr txBox="1">
            <a:spLocks noChangeArrowheads="1"/>
          </p:cNvSpPr>
          <p:nvPr/>
        </p:nvSpPr>
        <p:spPr>
          <a:xfrm rot="16748657">
            <a:off x="-228985" y="2289821"/>
            <a:ext cx="3950975" cy="326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r" rtl="1" fontAlgn="auto">
              <a:lnSpc>
                <a:spcPct val="80000"/>
              </a:lnSpc>
              <a:buNone/>
            </a:pPr>
            <a:endParaRPr lang="fa-IR" sz="1700" dirty="0">
              <a:solidFill>
                <a:srgbClr val="FFC000"/>
              </a:solidFill>
              <a:cs typeface="B Jalal" panose="00000400000000000000" pitchFamily="2" charset="-78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63752" y="3580348"/>
            <a:ext cx="5112568" cy="2160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Freeform 16"/>
          <p:cNvSpPr/>
          <p:nvPr/>
        </p:nvSpPr>
        <p:spPr>
          <a:xfrm>
            <a:off x="3615720" y="2267194"/>
            <a:ext cx="3973952" cy="1548066"/>
          </a:xfrm>
          <a:custGeom>
            <a:avLst/>
            <a:gdLst>
              <a:gd name="connsiteX0" fmla="*/ 0 w 5067656"/>
              <a:gd name="connsiteY0" fmla="*/ 1974078 h 1974078"/>
              <a:gd name="connsiteX1" fmla="*/ 726392 w 5067656"/>
              <a:gd name="connsiteY1" fmla="*/ 564022 h 1974078"/>
              <a:gd name="connsiteX2" fmla="*/ 1709159 w 5067656"/>
              <a:gd name="connsiteY2" fmla="*/ 1931349 h 1974078"/>
              <a:gd name="connsiteX3" fmla="*/ 2965390 w 5067656"/>
              <a:gd name="connsiteY3" fmla="*/ 495656 h 1974078"/>
              <a:gd name="connsiteX4" fmla="*/ 3785787 w 5067656"/>
              <a:gd name="connsiteY4" fmla="*/ 1854437 h 1974078"/>
              <a:gd name="connsiteX5" fmla="*/ 4828374 w 5067656"/>
              <a:gd name="connsiteY5" fmla="*/ 427289 h 1974078"/>
              <a:gd name="connsiteX6" fmla="*/ 5067656 w 5067656"/>
              <a:gd name="connsiteY6" fmla="*/ 0 h 1974078"/>
              <a:gd name="connsiteX0" fmla="*/ 0 w 5042018"/>
              <a:gd name="connsiteY0" fmla="*/ 1683509 h 1683509"/>
              <a:gd name="connsiteX1" fmla="*/ 726392 w 5042018"/>
              <a:gd name="connsiteY1" fmla="*/ 273453 h 1683509"/>
              <a:gd name="connsiteX2" fmla="*/ 1709159 w 5042018"/>
              <a:gd name="connsiteY2" fmla="*/ 1640780 h 1683509"/>
              <a:gd name="connsiteX3" fmla="*/ 2965390 w 5042018"/>
              <a:gd name="connsiteY3" fmla="*/ 205087 h 1683509"/>
              <a:gd name="connsiteX4" fmla="*/ 3785787 w 5042018"/>
              <a:gd name="connsiteY4" fmla="*/ 1563868 h 1683509"/>
              <a:gd name="connsiteX5" fmla="*/ 4828374 w 5042018"/>
              <a:gd name="connsiteY5" fmla="*/ 136720 h 1683509"/>
              <a:gd name="connsiteX6" fmla="*/ 5042018 w 5042018"/>
              <a:gd name="connsiteY6" fmla="*/ 17080 h 1683509"/>
              <a:gd name="connsiteX0" fmla="*/ 0 w 5042018"/>
              <a:gd name="connsiteY0" fmla="*/ 1666429 h 1666429"/>
              <a:gd name="connsiteX1" fmla="*/ 726392 w 5042018"/>
              <a:gd name="connsiteY1" fmla="*/ 256373 h 1666429"/>
              <a:gd name="connsiteX2" fmla="*/ 1709159 w 5042018"/>
              <a:gd name="connsiteY2" fmla="*/ 1623700 h 1666429"/>
              <a:gd name="connsiteX3" fmla="*/ 2965390 w 5042018"/>
              <a:gd name="connsiteY3" fmla="*/ 188007 h 1666429"/>
              <a:gd name="connsiteX4" fmla="*/ 3785787 w 5042018"/>
              <a:gd name="connsiteY4" fmla="*/ 1546788 h 1666429"/>
              <a:gd name="connsiteX5" fmla="*/ 4136165 w 5042018"/>
              <a:gd name="connsiteY5" fmla="*/ 1273322 h 1666429"/>
              <a:gd name="connsiteX6" fmla="*/ 5042018 w 5042018"/>
              <a:gd name="connsiteY6" fmla="*/ 0 h 1666429"/>
              <a:gd name="connsiteX0" fmla="*/ 0 w 4136165"/>
              <a:gd name="connsiteY0" fmla="*/ 1478525 h 1478525"/>
              <a:gd name="connsiteX1" fmla="*/ 726392 w 4136165"/>
              <a:gd name="connsiteY1" fmla="*/ 68469 h 1478525"/>
              <a:gd name="connsiteX2" fmla="*/ 1709159 w 4136165"/>
              <a:gd name="connsiteY2" fmla="*/ 1435796 h 1478525"/>
              <a:gd name="connsiteX3" fmla="*/ 2965390 w 4136165"/>
              <a:gd name="connsiteY3" fmla="*/ 103 h 1478525"/>
              <a:gd name="connsiteX4" fmla="*/ 3785787 w 4136165"/>
              <a:gd name="connsiteY4" fmla="*/ 1358884 h 1478525"/>
              <a:gd name="connsiteX5" fmla="*/ 4136165 w 4136165"/>
              <a:gd name="connsiteY5" fmla="*/ 1085418 h 1478525"/>
              <a:gd name="connsiteX0" fmla="*/ 0 w 3785787"/>
              <a:gd name="connsiteY0" fmla="*/ 1478525 h 1478525"/>
              <a:gd name="connsiteX1" fmla="*/ 726392 w 3785787"/>
              <a:gd name="connsiteY1" fmla="*/ 68469 h 1478525"/>
              <a:gd name="connsiteX2" fmla="*/ 1709159 w 3785787"/>
              <a:gd name="connsiteY2" fmla="*/ 1435796 h 1478525"/>
              <a:gd name="connsiteX3" fmla="*/ 2965390 w 3785787"/>
              <a:gd name="connsiteY3" fmla="*/ 103 h 1478525"/>
              <a:gd name="connsiteX4" fmla="*/ 3785787 w 3785787"/>
              <a:gd name="connsiteY4" fmla="*/ 1358884 h 1478525"/>
              <a:gd name="connsiteX0" fmla="*/ 0 w 3683238"/>
              <a:gd name="connsiteY0" fmla="*/ 1479700 h 1479700"/>
              <a:gd name="connsiteX1" fmla="*/ 726392 w 3683238"/>
              <a:gd name="connsiteY1" fmla="*/ 69644 h 1479700"/>
              <a:gd name="connsiteX2" fmla="*/ 1709159 w 3683238"/>
              <a:gd name="connsiteY2" fmla="*/ 1436971 h 1479700"/>
              <a:gd name="connsiteX3" fmla="*/ 2965390 w 3683238"/>
              <a:gd name="connsiteY3" fmla="*/ 1278 h 1479700"/>
              <a:gd name="connsiteX4" fmla="*/ 3683238 w 3683238"/>
              <a:gd name="connsiteY4" fmla="*/ 1180597 h 1479700"/>
              <a:gd name="connsiteX0" fmla="*/ 0 w 3700330"/>
              <a:gd name="connsiteY0" fmla="*/ 1548066 h 1548066"/>
              <a:gd name="connsiteX1" fmla="*/ 743484 w 3700330"/>
              <a:gd name="connsiteY1" fmla="*/ 69644 h 1548066"/>
              <a:gd name="connsiteX2" fmla="*/ 1726251 w 3700330"/>
              <a:gd name="connsiteY2" fmla="*/ 1436971 h 1548066"/>
              <a:gd name="connsiteX3" fmla="*/ 2982482 w 3700330"/>
              <a:gd name="connsiteY3" fmla="*/ 1278 h 1548066"/>
              <a:gd name="connsiteX4" fmla="*/ 3700330 w 3700330"/>
              <a:gd name="connsiteY4" fmla="*/ 1180597 h 1548066"/>
              <a:gd name="connsiteX0" fmla="*/ 0 w 3683238"/>
              <a:gd name="connsiteY0" fmla="*/ 1548066 h 1548066"/>
              <a:gd name="connsiteX1" fmla="*/ 726392 w 3683238"/>
              <a:gd name="connsiteY1" fmla="*/ 69644 h 1548066"/>
              <a:gd name="connsiteX2" fmla="*/ 1709159 w 3683238"/>
              <a:gd name="connsiteY2" fmla="*/ 1436971 h 1548066"/>
              <a:gd name="connsiteX3" fmla="*/ 2965390 w 3683238"/>
              <a:gd name="connsiteY3" fmla="*/ 1278 h 1548066"/>
              <a:gd name="connsiteX4" fmla="*/ 3683238 w 3683238"/>
              <a:gd name="connsiteY4" fmla="*/ 1180597 h 1548066"/>
              <a:gd name="connsiteX0" fmla="*/ 59061 w 3742299"/>
              <a:gd name="connsiteY0" fmla="*/ 1548066 h 1641513"/>
              <a:gd name="connsiteX1" fmla="*/ 52357 w 3742299"/>
              <a:gd name="connsiteY1" fmla="*/ 1527139 h 1641513"/>
              <a:gd name="connsiteX2" fmla="*/ 785453 w 3742299"/>
              <a:gd name="connsiteY2" fmla="*/ 69644 h 1641513"/>
              <a:gd name="connsiteX3" fmla="*/ 1768220 w 3742299"/>
              <a:gd name="connsiteY3" fmla="*/ 1436971 h 1641513"/>
              <a:gd name="connsiteX4" fmla="*/ 3024451 w 3742299"/>
              <a:gd name="connsiteY4" fmla="*/ 1278 h 1641513"/>
              <a:gd name="connsiteX5" fmla="*/ 3742299 w 3742299"/>
              <a:gd name="connsiteY5" fmla="*/ 1180597 h 1641513"/>
              <a:gd name="connsiteX0" fmla="*/ 226148 w 3909386"/>
              <a:gd name="connsiteY0" fmla="*/ 1548066 h 1548066"/>
              <a:gd name="connsiteX1" fmla="*/ 219444 w 3909386"/>
              <a:gd name="connsiteY1" fmla="*/ 1527139 h 1548066"/>
              <a:gd name="connsiteX2" fmla="*/ 952540 w 3909386"/>
              <a:gd name="connsiteY2" fmla="*/ 69644 h 1548066"/>
              <a:gd name="connsiteX3" fmla="*/ 1935307 w 3909386"/>
              <a:gd name="connsiteY3" fmla="*/ 1436971 h 1548066"/>
              <a:gd name="connsiteX4" fmla="*/ 3191538 w 3909386"/>
              <a:gd name="connsiteY4" fmla="*/ 1278 h 1548066"/>
              <a:gd name="connsiteX5" fmla="*/ 3909386 w 3909386"/>
              <a:gd name="connsiteY5" fmla="*/ 1180597 h 1548066"/>
              <a:gd name="connsiteX0" fmla="*/ 226148 w 3909386"/>
              <a:gd name="connsiteY0" fmla="*/ 1548066 h 1548066"/>
              <a:gd name="connsiteX1" fmla="*/ 219444 w 3909386"/>
              <a:gd name="connsiteY1" fmla="*/ 1527139 h 1548066"/>
              <a:gd name="connsiteX2" fmla="*/ 952540 w 3909386"/>
              <a:gd name="connsiteY2" fmla="*/ 69644 h 1548066"/>
              <a:gd name="connsiteX3" fmla="*/ 1935307 w 3909386"/>
              <a:gd name="connsiteY3" fmla="*/ 1436971 h 1548066"/>
              <a:gd name="connsiteX4" fmla="*/ 3191538 w 3909386"/>
              <a:gd name="connsiteY4" fmla="*/ 1278 h 1548066"/>
              <a:gd name="connsiteX5" fmla="*/ 3909386 w 3909386"/>
              <a:gd name="connsiteY5" fmla="*/ 1180597 h 1548066"/>
              <a:gd name="connsiteX0" fmla="*/ 290714 w 3973952"/>
              <a:gd name="connsiteY0" fmla="*/ 1548066 h 1548066"/>
              <a:gd name="connsiteX1" fmla="*/ 284010 w 3973952"/>
              <a:gd name="connsiteY1" fmla="*/ 1527139 h 1548066"/>
              <a:gd name="connsiteX2" fmla="*/ 1017106 w 3973952"/>
              <a:gd name="connsiteY2" fmla="*/ 69644 h 1548066"/>
              <a:gd name="connsiteX3" fmla="*/ 1999873 w 3973952"/>
              <a:gd name="connsiteY3" fmla="*/ 1436971 h 1548066"/>
              <a:gd name="connsiteX4" fmla="*/ 3256104 w 3973952"/>
              <a:gd name="connsiteY4" fmla="*/ 1278 h 1548066"/>
              <a:gd name="connsiteX5" fmla="*/ 3973952 w 3973952"/>
              <a:gd name="connsiteY5" fmla="*/ 1180597 h 1548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73952" h="1548066">
                <a:moveTo>
                  <a:pt x="290714" y="1548066"/>
                </a:moveTo>
                <a:cubicBezTo>
                  <a:pt x="289597" y="1544578"/>
                  <a:pt x="-358349" y="645498"/>
                  <a:pt x="284010" y="1527139"/>
                </a:cubicBezTo>
                <a:cubicBezTo>
                  <a:pt x="533261" y="1408922"/>
                  <a:pt x="731129" y="84672"/>
                  <a:pt x="1017106" y="69644"/>
                </a:cubicBezTo>
                <a:cubicBezTo>
                  <a:pt x="1303083" y="54616"/>
                  <a:pt x="1626707" y="1448365"/>
                  <a:pt x="1999873" y="1436971"/>
                </a:cubicBezTo>
                <a:cubicBezTo>
                  <a:pt x="2373039" y="1425577"/>
                  <a:pt x="2927091" y="44007"/>
                  <a:pt x="3256104" y="1278"/>
                </a:cubicBezTo>
                <a:cubicBezTo>
                  <a:pt x="3585117" y="-41451"/>
                  <a:pt x="3778823" y="999711"/>
                  <a:pt x="3973952" y="1180597"/>
                </a:cubicBezTo>
              </a:path>
            </a:pathLst>
          </a:cu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328248" y="5002118"/>
            <a:ext cx="1348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محدوده خرید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94723" y="5400281"/>
            <a:ext cx="62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حد ضرر/خروج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394723" y="5850692"/>
            <a:ext cx="6282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حد سود/خروج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20" name="Up Arrow 19"/>
          <p:cNvSpPr/>
          <p:nvPr/>
        </p:nvSpPr>
        <p:spPr>
          <a:xfrm>
            <a:off x="7627884" y="3140968"/>
            <a:ext cx="340324" cy="406184"/>
          </a:xfrm>
          <a:prstGeom prst="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Up Arrow 32"/>
          <p:cNvSpPr/>
          <p:nvPr/>
        </p:nvSpPr>
        <p:spPr>
          <a:xfrm rot="10800000">
            <a:off x="7773189" y="3690351"/>
            <a:ext cx="340324" cy="40618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Up Arrow 33"/>
          <p:cNvSpPr/>
          <p:nvPr/>
        </p:nvSpPr>
        <p:spPr>
          <a:xfrm rot="10800000">
            <a:off x="8225452" y="1923290"/>
            <a:ext cx="340324" cy="406184"/>
          </a:xfrm>
          <a:prstGeom prst="upArrow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Up Arrow 34"/>
          <p:cNvSpPr/>
          <p:nvPr/>
        </p:nvSpPr>
        <p:spPr>
          <a:xfrm rot="10800000">
            <a:off x="9842030" y="5993185"/>
            <a:ext cx="340324" cy="406184"/>
          </a:xfrm>
          <a:prstGeom prst="upArrow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Up Arrow 35"/>
          <p:cNvSpPr/>
          <p:nvPr/>
        </p:nvSpPr>
        <p:spPr>
          <a:xfrm>
            <a:off x="9842030" y="4944658"/>
            <a:ext cx="340324" cy="406184"/>
          </a:xfrm>
          <a:prstGeom prst="up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Up Arrow 36"/>
          <p:cNvSpPr/>
          <p:nvPr/>
        </p:nvSpPr>
        <p:spPr>
          <a:xfrm rot="10800000">
            <a:off x="9842030" y="5470080"/>
            <a:ext cx="340324" cy="406184"/>
          </a:xfrm>
          <a:prstGeom prst="up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217898" y="4996941"/>
            <a:ext cx="6282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a-IR" dirty="0" smtClean="0">
                <a:cs typeface="B Jalal" panose="00000400000000000000" pitchFamily="2" charset="-78"/>
              </a:rPr>
              <a:t>نکته اضافه و مهم : 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خرید به این شکل در روند ....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عدم وجود حرکت ...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fa-IR" dirty="0" smtClean="0">
                <a:cs typeface="B Jalal" panose="00000400000000000000" pitchFamily="2" charset="-78"/>
              </a:rPr>
              <a:t>عدم خرید در بازار نزولی  ( شاخص کل)</a:t>
            </a:r>
            <a:endParaRPr lang="en-US" dirty="0">
              <a:cs typeface="B Jalal" panose="00000400000000000000" pitchFamily="2" charset="-78"/>
            </a:endParaRPr>
          </a:p>
        </p:txBody>
      </p:sp>
      <p:sp>
        <p:nvSpPr>
          <p:cNvPr id="22" name="Rounded Rectangular Callout 21"/>
          <p:cNvSpPr/>
          <p:nvPr/>
        </p:nvSpPr>
        <p:spPr>
          <a:xfrm>
            <a:off x="6665205" y="5002118"/>
            <a:ext cx="504056" cy="348724"/>
          </a:xfrm>
          <a:prstGeom prst="wedgeRoundRectCallou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9552384" y="688582"/>
            <a:ext cx="432048" cy="43204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9108682" y="68858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80015" y="1452351"/>
            <a:ext cx="2808312" cy="792088"/>
          </a:xfrm>
          <a:prstGeom prst="rect">
            <a:avLst/>
          </a:prstGeom>
          <a:solidFill>
            <a:srgbClr val="A47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2800" dirty="0">
                <a:cs typeface="B Jalal" panose="00000400000000000000" pitchFamily="2" charset="-78"/>
              </a:rPr>
              <a:t>تمرین روی نمودار</a:t>
            </a:r>
            <a:endParaRPr lang="en-US" sz="2800" dirty="0">
              <a:cs typeface="B Jalal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52030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31" grpId="0"/>
      <p:bldP spid="20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33876</TotalTime>
  <Words>5195</Words>
  <Application>Microsoft Office PowerPoint</Application>
  <PresentationFormat>Widescreen</PresentationFormat>
  <Paragraphs>969</Paragraphs>
  <Slides>276</Slides>
  <Notes>233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276</vt:i4>
      </vt:variant>
    </vt:vector>
  </HeadingPairs>
  <TitlesOfParts>
    <vt:vector size="288" baseType="lpstr">
      <vt:lpstr>2  Titr</vt:lpstr>
      <vt:lpstr>2  Nazanin</vt:lpstr>
      <vt:lpstr>W_yekan</vt:lpstr>
      <vt:lpstr>Calibri</vt:lpstr>
      <vt:lpstr>B Jalal</vt:lpstr>
      <vt:lpstr>Times New Roman</vt:lpstr>
      <vt:lpstr>Arial</vt:lpstr>
      <vt:lpstr>Cambria Math</vt:lpstr>
      <vt:lpstr>Calibri Light</vt:lpstr>
      <vt:lpstr>Tahoma</vt:lpstr>
      <vt:lpstr>B Mitra</vt:lpstr>
      <vt:lpstr>Office Theme</vt:lpstr>
      <vt:lpstr>تحلیل تکنیکال فراتر از کاربردی در بورس ایران</vt:lpstr>
      <vt:lpstr>PowerPoint Presentation</vt:lpstr>
      <vt:lpstr>در این دوره چه خواهید آموخت ؟</vt:lpstr>
      <vt:lpstr>در پایان این بخش چه توانایی هایی داریم؟</vt:lpstr>
      <vt:lpstr>فلسفه و یا منطق تحلیل تکنیکال (3 اصل مهم)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همه چیز</vt:lpstr>
      <vt:lpstr>پیش بینی رتبه یک دانش آموز در کنکور سراسری</vt:lpstr>
      <vt:lpstr>پیش بینی رتبه یک دانش آموز در کنکور سراسری</vt:lpstr>
      <vt:lpstr>PowerPoint Presentation</vt:lpstr>
      <vt:lpstr>PowerPoint Presentation</vt:lpstr>
      <vt:lpstr>قیمت ها بر اساس روند حرکت می کنند</vt:lpstr>
      <vt:lpstr>PowerPoint Presentation</vt:lpstr>
      <vt:lpstr>تاریخ تکرار می شود</vt:lpstr>
      <vt:lpstr>PowerPoint Presentation</vt:lpstr>
      <vt:lpstr>در کف بخریم در سقف بفروشیم</vt:lpstr>
      <vt:lpstr>PowerPoint Presentation</vt:lpstr>
      <vt:lpstr>عامل تغییرات قیمت در  سهم</vt:lpstr>
      <vt:lpstr>عامل تغییرات قیمت در سهم</vt:lpstr>
      <vt:lpstr>PowerPoint Presentation</vt:lpstr>
      <vt:lpstr>درک علت تغییرات قیمت</vt:lpstr>
      <vt:lpstr>PowerPoint Presentation</vt:lpstr>
      <vt:lpstr>در کف بخریم در سقف بفروشیم</vt:lpstr>
      <vt:lpstr>PowerPoint Presentation</vt:lpstr>
      <vt:lpstr>شخصیت های فعال در بورس</vt:lpstr>
      <vt:lpstr>روند ورود شخصیت ها فعال به سهم در نمودار قیمت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انواع نمودار قیمت</vt:lpstr>
      <vt:lpstr>خطی</vt:lpstr>
      <vt:lpstr>شمعی</vt:lpstr>
      <vt:lpstr>شمعی</vt:lpstr>
      <vt:lpstr>شمعی</vt:lpstr>
      <vt:lpstr>میله ای</vt:lpstr>
      <vt:lpstr>میله ای</vt:lpstr>
      <vt:lpstr>میله ای</vt:lpstr>
      <vt:lpstr>تمرین کلاس</vt:lpstr>
      <vt:lpstr>تمرین کلاس</vt:lpstr>
      <vt:lpstr>درک بیشتر</vt:lpstr>
      <vt:lpstr>نرم افزار ، مفید تریدر</vt:lpstr>
      <vt:lpstr>مشخصه های نمودار</vt:lpstr>
      <vt:lpstr>انواع روند</vt:lpstr>
      <vt:lpstr>انواع روند</vt:lpstr>
      <vt:lpstr>انواع روند</vt:lpstr>
      <vt:lpstr>انواع روند</vt:lpstr>
      <vt:lpstr>تمرین کلاس</vt:lpstr>
      <vt:lpstr>نمودار حسابی و لگاریتمی</vt:lpstr>
      <vt:lpstr>حمایت و مقاومت</vt:lpstr>
      <vt:lpstr>حمایت و مقاومت</vt:lpstr>
      <vt:lpstr>حمایت و مقاومت</vt:lpstr>
      <vt:lpstr>قیمت چگونه تغییر می کند ؟</vt:lpstr>
      <vt:lpstr>قیمت چگونه تغییر می کند ؟</vt:lpstr>
      <vt:lpstr>قیمت چگونه تغییر می کند ؟</vt:lpstr>
      <vt:lpstr>PowerPoint Presentation</vt:lpstr>
      <vt:lpstr>PowerPoint Presentation</vt:lpstr>
      <vt:lpstr>حمایت و مقاومت</vt:lpstr>
      <vt:lpstr>حمایت و مقاومت</vt:lpstr>
      <vt:lpstr>اگر حمایت ها و مقاومت ها را به درستی تشخیص دهم چه اتفاقی رخ می دهد؟</vt:lpstr>
      <vt:lpstr>حمایت و مقاومت</vt:lpstr>
      <vt:lpstr>انواع حمایت و مقاومت</vt:lpstr>
      <vt:lpstr>PowerPoint Presentation</vt:lpstr>
      <vt:lpstr>حمایت افقی</vt:lpstr>
      <vt:lpstr>مقاومت افقی</vt:lpstr>
      <vt:lpstr>خط روند در نقش حمایت و مقاومت</vt:lpstr>
      <vt:lpstr>خط روند در نقش حمایت و مقاومت</vt:lpstr>
      <vt:lpstr>سوال ؟! تفاوت روند با خط روند چیست ؟</vt:lpstr>
      <vt:lpstr>1-کف به کف 2-سقف به سقف 3-ترکیبی</vt:lpstr>
      <vt:lpstr>حمایت و مقاومت</vt:lpstr>
      <vt:lpstr>مراحل ترسم خط روند</vt:lpstr>
      <vt:lpstr>اعتبار خط روند</vt:lpstr>
      <vt:lpstr>گاهی لازم است نفوذ کوچک قیمت را نادیده بگیریم</vt:lpstr>
      <vt:lpstr>نمودار، ساعتی، روزانه ، هفتگی ، ماهیانه</vt:lpstr>
      <vt:lpstr>حمایت و مقاومت</vt:lpstr>
      <vt:lpstr>اتفاق هایی که در هنگام شکست خط روند رخ می دهد</vt:lpstr>
      <vt:lpstr>اتفاق هایی که در هنگام شکست خط روند رخ می دهد</vt:lpstr>
      <vt:lpstr>اتفاق هایی که در هنگام شکست خط روند رخ می دهد</vt:lpstr>
      <vt:lpstr>اتفاق هایی که در هنگام شکست خط روند رخ می دهد</vt:lpstr>
      <vt:lpstr>تبدیل حمایت به مقاومت</vt:lpstr>
      <vt:lpstr>تبدیل حمایت به مقاومت</vt:lpstr>
      <vt:lpstr>حمایت و مقاومت ها به یکدیگر تبدیل می شوند</vt:lpstr>
      <vt:lpstr>منطقه حمایتی مقاومتی</vt:lpstr>
      <vt:lpstr>حمایت ها و مقاومت های آینده، احتمال هستند و ممکن است رخ ندهند و نخبگان بورس برای آن نیز برنامه دارند</vt:lpstr>
      <vt:lpstr>حمایت و مقاومت</vt:lpstr>
      <vt:lpstr>انواع سیگنال در تحلیل تکنیکال</vt:lpstr>
      <vt:lpstr>استراتژی های استفاده از خط روند در خرید و فروش 1- خرید در کف ( Button Trader ) 2-خرید بعد از شکست (Breakout Trader) 3-ابزار تعیین حد ضرر (Stop loss tools) 4-تعیین هدف قیمتی ( Target Finding tools)</vt:lpstr>
      <vt:lpstr>استراتژی های استفاده از خط روند در خرید و فروش 1- خرید در کف ( Button Trader ) </vt:lpstr>
      <vt:lpstr>استراتژی 1 خط روند- خرید در کف</vt:lpstr>
      <vt:lpstr>PowerPoint Presentation</vt:lpstr>
      <vt:lpstr>تمرین کلاس</vt:lpstr>
      <vt:lpstr>تمرین کلاس</vt:lpstr>
      <vt:lpstr>استراتژی های استفاده از خط روند در خرید و فروش 1- خرید در کف ( Button Trader ) 2-خرید بعد از شکست (Breakout Trader) </vt:lpstr>
      <vt:lpstr>PowerPoint Presentation</vt:lpstr>
      <vt:lpstr>PowerPoint Presentation</vt:lpstr>
      <vt:lpstr>مراحل استفاده از استراتژی 2</vt:lpstr>
      <vt:lpstr>ابزار روند</vt:lpstr>
      <vt:lpstr>ابزار روند</vt:lpstr>
      <vt:lpstr>ابزار روند</vt:lpstr>
      <vt:lpstr>ابزار روند</vt:lpstr>
      <vt:lpstr>شکسته شدن خط روند چه زمانی رخ می دهد ؟</vt:lpstr>
      <vt:lpstr>استراتژی شکست خط روند به نوعی دیگر و با ریسک کمتر</vt:lpstr>
      <vt:lpstr>PowerPoint Presentation</vt:lpstr>
      <vt:lpstr>PowerPoint Presentation</vt:lpstr>
      <vt:lpstr>PowerPoint Presentation</vt:lpstr>
      <vt:lpstr>استراتژی های استفاده از خط روند در خرید و فروش 1- خرید در کف ( Button Trader ) 2-خرید بعد از شکست (Breakout Trader) 3-ابزار تعیین حد ضرر (Stop loss tools)</vt:lpstr>
      <vt:lpstr>تمرین کلاس</vt:lpstr>
      <vt:lpstr>PowerPoint Presentation</vt:lpstr>
      <vt:lpstr>خط روند در نقش مقاومت سهم</vt:lpstr>
      <vt:lpstr>استراتژی های استفاده از خط روند در خرید و فروش 1- خرید در کف ( Button Trader ) 2-خرید بعد از شکست (Breakout Trader) 3-ابزار تعیین حد ضرر (Stop loss tools) 4-تعیین هدف قیمتی ( Target Finding tools)</vt:lpstr>
      <vt:lpstr>PowerPoint Presentation</vt:lpstr>
      <vt:lpstr>استراتژی 4 - تعیین هدف قیمتی شکست خط روندو حمایت و مقاومت ها</vt:lpstr>
      <vt:lpstr>تعیین هدف قیمتی شکست خط روند و حمایت و مقاومت ها</vt:lpstr>
      <vt:lpstr>تعیین هدف قیمتی شکست خط روندو حمایت و مقاومت ها</vt:lpstr>
      <vt:lpstr>تعیین هدف قیمتی شکست خط روندو حمایت و مقاومت ها</vt:lpstr>
      <vt:lpstr>کاربرد نمودار روزانه ، هفتگی ، ماهیانه</vt:lpstr>
      <vt:lpstr>PowerPoint Presentation</vt:lpstr>
      <vt:lpstr>فیبوناچی</vt:lpstr>
      <vt:lpstr>فیبوناچی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فیبوناچی</vt:lpstr>
      <vt:lpstr>فیبوناچی</vt:lpstr>
      <vt:lpstr>PowerPoint Presentation</vt:lpstr>
      <vt:lpstr>فیبوناچی</vt:lpstr>
      <vt:lpstr>PowerPoint Presentation</vt:lpstr>
      <vt:lpstr>PowerPoint Presentation</vt:lpstr>
      <vt:lpstr>PowerPoint Presentation</vt:lpstr>
      <vt:lpstr>فیبوناچی</vt:lpstr>
      <vt:lpstr>فیبوناچی</vt:lpstr>
      <vt:lpstr>فیبوناچی</vt:lpstr>
      <vt:lpstr>فیبوناچی</vt:lpstr>
      <vt:lpstr>فیبوناچی</vt:lpstr>
      <vt:lpstr>فیبوناچی</vt:lpstr>
      <vt:lpstr>فیبوناچی</vt:lpstr>
      <vt:lpstr>فیبوناچی</vt:lpstr>
      <vt:lpstr>داستان فیبوناچی</vt:lpstr>
      <vt:lpstr>نظر شما چیست؟</vt:lpstr>
      <vt:lpstr>کاربرد فیبوناچی در کنار روند و حمایت و مقاومت ها</vt:lpstr>
      <vt:lpstr>فیبوناچی در کنار روند و حمایت و مقاومت ها</vt:lpstr>
      <vt:lpstr>فیبوناچی در کنار روند و حمایت و مقاومت ها</vt:lpstr>
      <vt:lpstr>فیبوناچی در کنار روند و حمایت و مقاومت ها</vt:lpstr>
      <vt:lpstr>دیگر ابزار های فیبوناچی</vt:lpstr>
      <vt:lpstr>دیگر ابزار های فیبوناچی</vt:lpstr>
      <vt:lpstr>دیگر ابزار های فیبوناچی</vt:lpstr>
      <vt:lpstr>دیگر ابزار های فیبوناچی</vt:lpstr>
      <vt:lpstr>دیگر ابزار های فیبوناچی</vt:lpstr>
      <vt:lpstr>دیگر ابزار های فیبوناچی</vt:lpstr>
      <vt:lpstr>تمرین فیبوناچی</vt:lpstr>
      <vt:lpstr>تمرین فیبوناچی</vt:lpstr>
      <vt:lpstr>تمرین فیبوناچی</vt:lpstr>
      <vt:lpstr>تمرین فیبوناچی</vt:lpstr>
      <vt:lpstr>PowerPoint Presentation</vt:lpstr>
      <vt:lpstr>الگو های قیمتی</vt:lpstr>
      <vt:lpstr>الگو ها-Patterns</vt:lpstr>
      <vt:lpstr>الگو ها-Patterns</vt:lpstr>
      <vt:lpstr>PowerPoint Presentation</vt:lpstr>
      <vt:lpstr>الگو ها-سروشانه</vt:lpstr>
      <vt:lpstr>الگو ها-سروشانه</vt:lpstr>
      <vt:lpstr>الگو ها-سروشانه</vt:lpstr>
      <vt:lpstr>الگو ها-سروشانه</vt:lpstr>
      <vt:lpstr>الگو ها-سروشانه</vt:lpstr>
      <vt:lpstr>PowerPoint Presentation</vt:lpstr>
      <vt:lpstr>PowerPoint Presentation</vt:lpstr>
      <vt:lpstr>الگو ها-سروشانه</vt:lpstr>
      <vt:lpstr>الگو ها-سروشانه</vt:lpstr>
      <vt:lpstr>الگو ها-سروشانه</vt:lpstr>
      <vt:lpstr>دو قلو کف و سقف</vt:lpstr>
      <vt:lpstr>دو قلو کف</vt:lpstr>
      <vt:lpstr>دو قلو کف</vt:lpstr>
      <vt:lpstr>دو قلو کف</vt:lpstr>
      <vt:lpstr>دو قلو کف</vt:lpstr>
      <vt:lpstr>سه قلو</vt:lpstr>
      <vt:lpstr>PowerPoint Presentation</vt:lpstr>
      <vt:lpstr>مثلث ها</vt:lpstr>
      <vt:lpstr>مثلث ها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پرچم و کنج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میانگین ها</vt:lpstr>
      <vt:lpstr>روند حجم معاملات</vt:lpstr>
      <vt:lpstr>کاربرد واگرایی در حجم</vt:lpstr>
      <vt:lpstr>میانگین ها</vt:lpstr>
      <vt:lpstr>میانگین ها</vt:lpstr>
      <vt:lpstr>RSI</vt:lpstr>
      <vt:lpstr>RSI</vt:lpstr>
      <vt:lpstr>RSI</vt:lpstr>
      <vt:lpstr>RSI</vt:lpstr>
      <vt:lpstr>RSI</vt:lpstr>
      <vt:lpstr>PowerPoint Presentation</vt:lpstr>
      <vt:lpstr>RSI</vt:lpstr>
      <vt:lpstr>MACD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چنگال اندروز Andrews' Pitchfork</vt:lpstr>
      <vt:lpstr>PowerPoint Presentation</vt:lpstr>
      <vt:lpstr>چنگال اندروز Andrews' Pitchfork</vt:lpstr>
      <vt:lpstr>امواج الیوت چیست ؟</vt:lpstr>
      <vt:lpstr>RSI</vt:lpstr>
      <vt:lpstr>PowerPoint Presentation</vt:lpstr>
      <vt:lpstr>PowerPoint Presentation</vt:lpstr>
      <vt:lpstr> مباحث کمی پیشرفته تر و تکمیلی</vt:lpstr>
      <vt:lpstr>چطور احتمال برگشت از حمایتی را به دست آوریم ؟</vt:lpstr>
      <vt:lpstr>داستان توپ پرنده</vt:lpstr>
      <vt:lpstr>داستان توپ پرنده</vt:lpstr>
      <vt:lpstr>تشخیص روند شاخص کل بورس</vt:lpstr>
      <vt:lpstr>دفترچه بزرگان بورس</vt:lpstr>
      <vt:lpstr>PowerPoint Presentation</vt:lpstr>
      <vt:lpstr>چند توصیه پایانی</vt:lpstr>
      <vt:lpstr>چند توصیه پایانی</vt:lpstr>
      <vt:lpstr>چند توصیه پایانی</vt:lpstr>
      <vt:lpstr>چند توصیه پایانی</vt:lpstr>
      <vt:lpstr>چند توصیه پایانی</vt:lpstr>
      <vt:lpstr>حالا چه کنیم ؟</vt:lpstr>
      <vt:lpstr>حالا چه کنیم ؟</vt:lpstr>
      <vt:lpstr>حالا  اگر بخواهیم بیشتر بدانیم چه کنیم ؟</vt:lpstr>
      <vt:lpstr>PowerPoint Presentation</vt:lpstr>
      <vt:lpstr>PowerPoint Presentation</vt:lpstr>
      <vt:lpstr>الگو ها-سروشانه</vt:lpstr>
      <vt:lpstr>الگو ها-سروشانه</vt:lpstr>
      <vt:lpstr>الگو ها-سروشانه</vt:lpstr>
      <vt:lpstr>الگو ها-سروشانه</vt:lpstr>
      <vt:lpstr>PowerPoint Presentation</vt:lpstr>
      <vt:lpstr>الگو ها-سروشانه</vt:lpstr>
      <vt:lpstr>الگو ها-سروشانه</vt:lpstr>
      <vt:lpstr>PowerPoint Presentation</vt:lpstr>
      <vt:lpstr>PowerPoint Presentation</vt:lpstr>
      <vt:lpstr>سیگنال غلط در شکست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بورس</dc:title>
  <dc:creator>Ali</dc:creator>
  <cp:lastModifiedBy>ALI</cp:lastModifiedBy>
  <cp:revision>372</cp:revision>
  <cp:lastPrinted>2013-07-25T16:04:47Z</cp:lastPrinted>
  <dcterms:created xsi:type="dcterms:W3CDTF">2011-08-18T07:40:22Z</dcterms:created>
  <dcterms:modified xsi:type="dcterms:W3CDTF">2016-09-05T12:18:08Z</dcterms:modified>
</cp:coreProperties>
</file>