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327" r:id="rId4"/>
    <p:sldId id="270" r:id="rId5"/>
    <p:sldId id="272" r:id="rId6"/>
    <p:sldId id="309" r:id="rId7"/>
    <p:sldId id="260" r:id="rId8"/>
    <p:sldId id="302" r:id="rId9"/>
    <p:sldId id="303" r:id="rId10"/>
    <p:sldId id="286" r:id="rId11"/>
    <p:sldId id="287" r:id="rId12"/>
    <p:sldId id="320" r:id="rId13"/>
    <p:sldId id="261" r:id="rId14"/>
    <p:sldId id="262" r:id="rId15"/>
    <p:sldId id="263" r:id="rId16"/>
    <p:sldId id="264" r:id="rId17"/>
    <p:sldId id="265" r:id="rId18"/>
    <p:sldId id="266" r:id="rId19"/>
    <p:sldId id="269" r:id="rId20"/>
    <p:sldId id="267" r:id="rId21"/>
    <p:sldId id="268" r:id="rId22"/>
    <p:sldId id="273" r:id="rId23"/>
    <p:sldId id="275" r:id="rId24"/>
    <p:sldId id="274" r:id="rId25"/>
    <p:sldId id="276" r:id="rId26"/>
    <p:sldId id="277" r:id="rId27"/>
    <p:sldId id="279" r:id="rId28"/>
    <p:sldId id="278" r:id="rId29"/>
    <p:sldId id="280" r:id="rId30"/>
    <p:sldId id="282" r:id="rId31"/>
    <p:sldId id="284" r:id="rId32"/>
    <p:sldId id="321" r:id="rId33"/>
    <p:sldId id="324" r:id="rId34"/>
    <p:sldId id="288" r:id="rId35"/>
    <p:sldId id="289" r:id="rId36"/>
    <p:sldId id="290" r:id="rId37"/>
    <p:sldId id="291" r:id="rId38"/>
    <p:sldId id="292" r:id="rId39"/>
    <p:sldId id="294" r:id="rId40"/>
    <p:sldId id="293" r:id="rId41"/>
    <p:sldId id="304" r:id="rId42"/>
    <p:sldId id="322" r:id="rId43"/>
    <p:sldId id="295" r:id="rId44"/>
    <p:sldId id="296" r:id="rId45"/>
    <p:sldId id="297" r:id="rId46"/>
    <p:sldId id="298" r:id="rId47"/>
    <p:sldId id="299" r:id="rId48"/>
    <p:sldId id="300" r:id="rId49"/>
    <p:sldId id="305" r:id="rId50"/>
    <p:sldId id="301" r:id="rId51"/>
    <p:sldId id="306" r:id="rId52"/>
    <p:sldId id="310" r:id="rId53"/>
    <p:sldId id="311" r:id="rId54"/>
    <p:sldId id="312" r:id="rId55"/>
    <p:sldId id="314" r:id="rId56"/>
    <p:sldId id="313" r:id="rId57"/>
    <p:sldId id="315" r:id="rId58"/>
    <p:sldId id="316" r:id="rId59"/>
    <p:sldId id="317" r:id="rId60"/>
    <p:sldId id="319" r:id="rId61"/>
    <p:sldId id="318" r:id="rId62"/>
    <p:sldId id="323" r:id="rId63"/>
    <p:sldId id="307" r:id="rId64"/>
    <p:sldId id="308" r:id="rId65"/>
    <p:sldId id="325" r:id="rId66"/>
    <p:sldId id="326" r:id="rId67"/>
  </p:sldIdLst>
  <p:sldSz cx="12192000" cy="6858000"/>
  <p:notesSz cx="6858000" cy="9144000"/>
  <p:embeddedFontLst>
    <p:embeddedFont>
      <p:font typeface="Calibri" panose="020F0502020204030204" pitchFamily="34" charset="0"/>
      <p:regular r:id="rId68"/>
      <p:bold r:id="rId69"/>
      <p:italic r:id="rId70"/>
      <p:boldItalic r:id="rId71"/>
    </p:embeddedFont>
    <p:embeddedFont>
      <p:font typeface="IRANSharp" panose="020B0606030804020204" pitchFamily="34" charset="-78"/>
      <p:regular r:id="rId72"/>
    </p:embeddedFont>
    <p:embeddedFont>
      <p:font typeface="B Mitra" panose="00000400000000000000" pitchFamily="2" charset="-78"/>
      <p:regular r:id="rId73"/>
      <p:bold r:id="rId74"/>
    </p:embeddedFont>
    <p:embeddedFont>
      <p:font typeface="Calibri Light" panose="020F0302020204030204" pitchFamily="34" charset="0"/>
      <p:regular r:id="rId75"/>
      <p:italic r:id="rId7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1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7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2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5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3.fntdata"/><Relationship Id="rId75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6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font" Target="fonts/font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2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4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2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8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8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9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0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7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2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3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B64F4-4918-4378-9D6E-4836FE96512F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6AF3C-B84E-4641-87C5-DA72AB068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8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840" y="1216240"/>
            <a:ext cx="10002982" cy="4788348"/>
          </a:xfrm>
        </p:spPr>
        <p:txBody>
          <a:bodyPr>
            <a:normAutofit fontScale="90000"/>
          </a:bodyPr>
          <a:lstStyle/>
          <a:p>
            <a:pPr rtl="1">
              <a:lnSpc>
                <a:spcPct val="150000"/>
              </a:lnSpc>
            </a:pPr>
            <a:r>
              <a:rPr lang="fa-IR" b="1" dirty="0">
                <a:latin typeface="IRANSharp" panose="020B0606030804020204" pitchFamily="34" charset="-78"/>
                <a:cs typeface="IRANSharp" panose="020B0606030804020204" pitchFamily="34" charset="-78"/>
              </a:rPr>
              <a:t>چنگال </a:t>
            </a:r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اندروز</a:t>
            </a:r>
            <a:b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</a:br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</a:t>
            </a:r>
            <a:r>
              <a:rPr lang="en-US" b="1" dirty="0">
                <a:latin typeface="IRANSharp" panose="020B0606030804020204" pitchFamily="34" charset="-78"/>
                <a:cs typeface="IRANSharp" panose="020B0606030804020204" pitchFamily="34" charset="-78"/>
              </a:rPr>
              <a:t>Andrews' </a:t>
            </a:r>
            <a:r>
              <a:rPr lang="en-US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Pitchfork</a:t>
            </a:r>
            <a:br>
              <a:rPr lang="en-US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</a:br>
            <a:r>
              <a:rPr lang="fa-IR" sz="4900" b="1" dirty="0">
                <a:latin typeface="IRANSharp" panose="020B0606030804020204" pitchFamily="34" charset="-78"/>
                <a:cs typeface="IRANSharp" panose="020B0606030804020204" pitchFamily="34" charset="-78"/>
              </a:rPr>
              <a:t>مدرس :  علی صابریان</a:t>
            </a:r>
            <a:r>
              <a:rPr lang="en-US" b="1" dirty="0">
                <a:latin typeface="IRANSharp" panose="020B0606030804020204" pitchFamily="34" charset="-78"/>
                <a:cs typeface="IRANSharp" panose="020B0606030804020204" pitchFamily="34" charset="-78"/>
              </a:rPr>
              <a:t/>
            </a:r>
            <a:br>
              <a:rPr lang="en-US" b="1" dirty="0">
                <a:latin typeface="IRANSharp" panose="020B0606030804020204" pitchFamily="34" charset="-78"/>
                <a:cs typeface="IRANSharp" panose="020B0606030804020204" pitchFamily="34" charset="-78"/>
              </a:rPr>
            </a:br>
            <a:endParaRPr lang="en-US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8" y="5843866"/>
            <a:ext cx="1191724" cy="8008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84683" y="5019084"/>
            <a:ext cx="25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latin typeface="IRANSharp" panose="020B0606030804020204" pitchFamily="34" charset="-78"/>
                <a:cs typeface="IRANSharp" panose="020B0606030804020204" pitchFamily="34" charset="-78"/>
              </a:rPr>
              <a:t>برگزار کننده : خانه سرمایه</a:t>
            </a:r>
          </a:p>
        </p:txBody>
      </p:sp>
    </p:spTree>
    <p:extLst>
      <p:ext uri="{BB962C8B-B14F-4D97-AF65-F5344CB8AC3E}">
        <p14:creationId xmlns:p14="http://schemas.microsoft.com/office/powerpoint/2010/main" val="1489132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536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سایپا حالت ترسیم 1</a:t>
            </a:r>
            <a:endParaRPr lang="en-US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1986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سایپا حالت ترسیم 2</a:t>
            </a:r>
            <a:endParaRPr lang="en-US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0161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83" y="635091"/>
            <a:ext cx="6581503" cy="1325563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ایران خودرو</a:t>
            </a:r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</a:t>
            </a:r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حالت ترسیم 2</a:t>
            </a:r>
            <a:endParaRPr lang="en-US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3587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65" y="1"/>
            <a:ext cx="11970688" cy="685323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68109" y="1085561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صعود ها در این روند نزولی کجاست ؟</a:t>
            </a:r>
            <a:endParaRPr lang="en-US" sz="2400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5468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68109" y="1085561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صعود ها در این روند نزولی کجاست ؟</a:t>
            </a:r>
            <a:endParaRPr lang="en-US" sz="2400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9851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" y="0"/>
            <a:ext cx="12184502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286436" y="5168033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>
                <a:latin typeface="IRANSharp" panose="020B0606030804020204" pitchFamily="34" charset="-78"/>
                <a:cs typeface="IRANSharp" panose="020B0606030804020204" pitchFamily="34" charset="-78"/>
              </a:rPr>
              <a:t>خط میانی چنگال اندروز باید از میانه این صعود عبور کند.</a:t>
            </a:r>
          </a:p>
        </p:txBody>
      </p:sp>
    </p:spTree>
    <p:extLst>
      <p:ext uri="{BB962C8B-B14F-4D97-AF65-F5344CB8AC3E}">
        <p14:creationId xmlns:p14="http://schemas.microsoft.com/office/powerpoint/2010/main" val="2987702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286436" y="5168033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>
                <a:latin typeface="IRANSharp" panose="020B0606030804020204" pitchFamily="34" charset="-78"/>
                <a:cs typeface="IRANSharp" panose="020B0606030804020204" pitchFamily="34" charset="-78"/>
              </a:rPr>
              <a:t>خط میانی چنگال اندروز باید از میانه این صعود عبور کند.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2"/>
            <a:ext cx="12192000" cy="68525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1418" y="53410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dirty="0">
                <a:latin typeface="IRANSharp" panose="020B0606030804020204" pitchFamily="34" charset="-78"/>
                <a:cs typeface="IRANSharp" panose="020B0606030804020204" pitchFamily="34" charset="-78"/>
              </a:rPr>
              <a:t>چنگال اندروز را طوری رسم می کنیم که خط میانی از میانه این صعود عبور کند</a:t>
            </a:r>
          </a:p>
        </p:txBody>
      </p:sp>
    </p:spTree>
    <p:extLst>
      <p:ext uri="{BB962C8B-B14F-4D97-AF65-F5344CB8AC3E}">
        <p14:creationId xmlns:p14="http://schemas.microsoft.com/office/powerpoint/2010/main" val="3182232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984"/>
            <a:ext cx="12192000" cy="68629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6328" y="52948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dirty="0">
                <a:latin typeface="IRANSharp" panose="020B0606030804020204" pitchFamily="34" charset="-78"/>
                <a:cs typeface="IRANSharp" panose="020B0606030804020204" pitchFamily="34" charset="-78"/>
              </a:rPr>
              <a:t>شیب آن را طوری تنظیم می کنیم که خط میانی و خط های موازی آن بیشترین لمس را داشته باشند.</a:t>
            </a:r>
          </a:p>
        </p:txBody>
      </p:sp>
    </p:spTree>
    <p:extLst>
      <p:ext uri="{BB962C8B-B14F-4D97-AF65-F5344CB8AC3E}">
        <p14:creationId xmlns:p14="http://schemas.microsoft.com/office/powerpoint/2010/main" val="1681727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872" y="2674216"/>
            <a:ext cx="7437582" cy="1325563"/>
          </a:xfrm>
        </p:spPr>
        <p:txBody>
          <a:bodyPr/>
          <a:lstStyle/>
          <a:p>
            <a:pPr algn="r" rtl="1"/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یک تمرین روی نمودار خساپا</a:t>
            </a:r>
            <a:endParaRPr lang="en-US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1077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9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57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114" y="0"/>
            <a:ext cx="12416228" cy="6857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114" y="1395928"/>
            <a:ext cx="2794389" cy="209579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76867" y="743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</a:pPr>
            <a:r>
              <a:rPr lang="fa-IR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علی صابریان</a:t>
            </a:r>
            <a:endParaRPr lang="en-US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138078" y="1514425"/>
            <a:ext cx="755439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1200" b="1" dirty="0">
                <a:latin typeface="IRANSharp" panose="020B0606030804020204" pitchFamily="34" charset="-78"/>
                <a:cs typeface="IRANSharp" panose="020B0606030804020204" pitchFamily="34" charset="-78"/>
              </a:rPr>
              <a:t>مدیر عامل و بنیان گذار  خانه سرمایه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1200" b="1" dirty="0">
                <a:latin typeface="IRANSharp" panose="020B0606030804020204" pitchFamily="34" charset="-78"/>
                <a:cs typeface="IRANSharp" panose="020B0606030804020204" pitchFamily="34" charset="-78"/>
              </a:rPr>
              <a:t>مولف کتاب 10 شاه کلید بزرگان بورس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1200" b="1" dirty="0">
                <a:latin typeface="IRANSharp" panose="020B0606030804020204" pitchFamily="34" charset="-78"/>
                <a:cs typeface="IRANSharp" panose="020B0606030804020204" pitchFamily="34" charset="-78"/>
              </a:rPr>
              <a:t>کارشناس ارشد </a:t>
            </a:r>
            <a:r>
              <a:rPr lang="en-US" sz="1200" b="1" dirty="0">
                <a:latin typeface="IRANSharp" panose="020B0606030804020204" pitchFamily="34" charset="-78"/>
                <a:cs typeface="IRANSharp" panose="020B0606030804020204" pitchFamily="34" charset="-78"/>
              </a:rPr>
              <a:t>MBA</a:t>
            </a:r>
            <a:r>
              <a:rPr lang="fa-IR" sz="1200" b="1" dirty="0">
                <a:latin typeface="IRANSharp" panose="020B0606030804020204" pitchFamily="34" charset="-78"/>
                <a:cs typeface="IRANSharp" panose="020B0606030804020204" pitchFamily="34" charset="-78"/>
              </a:rPr>
              <a:t> بازار سرمایه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1200" b="1" dirty="0">
                <a:latin typeface="IRANSharp" panose="020B0606030804020204" pitchFamily="34" charset="-78"/>
                <a:cs typeface="IRANSharp" panose="020B0606030804020204" pitchFamily="34" charset="-78"/>
              </a:rPr>
              <a:t>کارشناس ارشد مدیریت ساخت دانشگاه صنعتی امیر کبیر</a:t>
            </a:r>
            <a:endParaRPr lang="en-US" sz="1200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1200" b="1" dirty="0">
                <a:latin typeface="IRANSharp" panose="020B0606030804020204" pitchFamily="34" charset="-78"/>
                <a:cs typeface="IRANSharp" panose="020B0606030804020204" pitchFamily="34" charset="-78"/>
              </a:rPr>
              <a:t>تحلیلگری بازار بورس ایران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1200" b="1" dirty="0">
                <a:latin typeface="IRANSharp" panose="020B0606030804020204" pitchFamily="34" charset="-78"/>
                <a:cs typeface="IRANSharp" panose="020B0606030804020204" pitchFamily="34" charset="-78"/>
              </a:rPr>
              <a:t>تدریس بیش از 50 مدرس دوره های</a:t>
            </a:r>
            <a:r>
              <a:rPr lang="en-US" sz="1200" b="1" dirty="0">
                <a:latin typeface="IRANSharp" panose="020B0606030804020204" pitchFamily="34" charset="-78"/>
                <a:cs typeface="IRANSharp" panose="020B0606030804020204" pitchFamily="34" charset="-78"/>
              </a:rPr>
              <a:t> </a:t>
            </a:r>
            <a:r>
              <a:rPr lang="fa-IR" sz="1200" b="1" dirty="0">
                <a:latin typeface="IRANSharp" panose="020B0606030804020204" pitchFamily="34" charset="-78"/>
                <a:cs typeface="IRANSharp" panose="020B0606030804020204" pitchFamily="34" charset="-78"/>
              </a:rPr>
              <a:t>پیشرفته تحلیلی دانشگاه علم و صنعت  و فردوسی مشهد</a:t>
            </a:r>
            <a:r>
              <a:rPr lang="en-US" sz="1200" b="1" dirty="0">
                <a:latin typeface="IRANSharp" panose="020B0606030804020204" pitchFamily="34" charset="-78"/>
                <a:cs typeface="IRANSharp" panose="020B0606030804020204" pitchFamily="34" charset="-78"/>
              </a:rPr>
              <a:t> </a:t>
            </a:r>
            <a:r>
              <a:rPr lang="fa-IR" sz="1200" b="1" dirty="0">
                <a:latin typeface="IRANSharp" panose="020B0606030804020204" pitchFamily="34" charset="-78"/>
                <a:cs typeface="IRANSharp" panose="020B0606030804020204" pitchFamily="34" charset="-78"/>
              </a:rPr>
              <a:t>و خانه سرمایه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1200" b="1" dirty="0">
                <a:latin typeface="IRANSharp" panose="020B0606030804020204" pitchFamily="34" charset="-78"/>
                <a:cs typeface="IRANSharp" panose="020B0606030804020204" pitchFamily="34" charset="-78"/>
              </a:rPr>
              <a:t>مدرس دوره های آشنایی با تحلیل بازار های مالی پتروشیمی جم ، عسلویه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1200" b="1" dirty="0">
                <a:latin typeface="IRANSharp" panose="020B0606030804020204" pitchFamily="34" charset="-78"/>
                <a:cs typeface="IRANSharp" panose="020B0606030804020204" pitchFamily="34" charset="-78"/>
              </a:rPr>
              <a:t>مدرس و پدید آورنده دوره پرطرفدار 10 شاه کلید بزرگان بورس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1200" b="1" dirty="0">
                <a:latin typeface="IRANSharp" panose="020B0606030804020204" pitchFamily="34" charset="-78"/>
                <a:cs typeface="IRANSharp" panose="020B0606030804020204" pitchFamily="34" charset="-78"/>
              </a:rPr>
              <a:t>مدرس دوره های روانشناسی بازار بورس خانه سرمایه</a:t>
            </a:r>
            <a:endParaRPr lang="en-US" sz="1200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1200" b="1" dirty="0">
                <a:latin typeface="IRANSharp" panose="020B0606030804020204" pitchFamily="34" charset="-78"/>
                <a:cs typeface="IRANSharp" panose="020B0606030804020204" pitchFamily="34" charset="-78"/>
              </a:rPr>
              <a:t>نویسنده سری مقاله های برنده ها و بازنده های بورس مجله خلاقیت</a:t>
            </a:r>
            <a:endParaRPr lang="en-US" sz="1200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1200" b="1" dirty="0">
                <a:latin typeface="IRANSharp" panose="020B0606030804020204" pitchFamily="34" charset="-78"/>
                <a:cs typeface="IRANSharp" panose="020B0606030804020204" pitchFamily="34" charset="-78"/>
              </a:rPr>
              <a:t>نویسنده و پژوهشگر بازار سرمایه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1200" b="1" dirty="0">
                <a:latin typeface="IRANSharp" panose="020B0606030804020204" pitchFamily="34" charset="-78"/>
                <a:cs typeface="IRANSharp" panose="020B0606030804020204" pitchFamily="34" charset="-78"/>
              </a:rPr>
              <a:t>گوینده روانشناسی بازار بورس رادیو سهام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1200" b="1" dirty="0">
                <a:latin typeface="IRANSharp" panose="020B0606030804020204" pitchFamily="34" charset="-78"/>
                <a:cs typeface="IRANSharp" panose="020B0606030804020204" pitchFamily="34" charset="-78"/>
              </a:rPr>
              <a:t>مدرس علم روانشناسی موفقیت در بازار بورس ایران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1200" b="1" dirty="0">
                <a:latin typeface="IRANSharp" panose="020B0606030804020204" pitchFamily="34" charset="-78"/>
                <a:cs typeface="IRANSharp" panose="020B0606030804020204" pitchFamily="34" charset="-78"/>
              </a:rPr>
              <a:t>مدیر و سبدگردان در شرکت های سبدگردانی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1200" b="1" dirty="0">
                <a:latin typeface="IRANSharp" panose="020B0606030804020204" pitchFamily="34" charset="-78"/>
                <a:cs typeface="IRANSharp" panose="020B0606030804020204" pitchFamily="34" charset="-78"/>
              </a:rPr>
              <a:t>کارشناس صدا و سیما رادیو اقتصاد</a:t>
            </a:r>
          </a:p>
          <a:p>
            <a:pPr marL="342900" indent="-342900" algn="r" rt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a-IR" sz="1200" b="1" dirty="0">
              <a:solidFill>
                <a:prstClr val="black"/>
              </a:solidFill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56" y="3544332"/>
            <a:ext cx="2811951" cy="21089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8"/>
          <a:stretch/>
        </p:blipFill>
        <p:spPr>
          <a:xfrm>
            <a:off x="-111535" y="2545637"/>
            <a:ext cx="2804910" cy="17364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6083" y="3130346"/>
            <a:ext cx="2879630" cy="21597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19" y="1399934"/>
            <a:ext cx="2172041" cy="162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5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059055" y="3472873"/>
            <a:ext cx="600363" cy="2493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366000" y="4170218"/>
            <a:ext cx="600363" cy="2493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6300000">
            <a:off x="8310866" y="3972685"/>
            <a:ext cx="600363" cy="2493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0259793" y="5900098"/>
            <a:ext cx="600363" cy="2493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0752580" y="6254358"/>
            <a:ext cx="600363" cy="2493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0267" y="4419600"/>
            <a:ext cx="3070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تماس های زیاد با خط میانی چنگال کشیده شده فوق در سهم سایپا را معتبر می کند</a:t>
            </a:r>
            <a:endParaRPr lang="fa-IR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9703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8809183" y="4799606"/>
            <a:ext cx="600363" cy="2493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6300000">
            <a:off x="8348070" y="3972684"/>
            <a:ext cx="600363" cy="2493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9549788" y="5218239"/>
            <a:ext cx="600363" cy="2493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0526669" y="5467621"/>
            <a:ext cx="600363" cy="2493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0267" y="4419600"/>
            <a:ext cx="3070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در چنگال کوچکتر نیز این موضوع وجود دارد. و چنگال کوچکتر ار معتبر می کند.</a:t>
            </a:r>
            <a:endParaRPr lang="fa-IR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0826850" y="6361166"/>
            <a:ext cx="600363" cy="2493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3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5476" y="2684973"/>
            <a:ext cx="5406125" cy="1325563"/>
          </a:xfrm>
        </p:spPr>
        <p:txBody>
          <a:bodyPr/>
          <a:lstStyle/>
          <a:p>
            <a:pPr algn="r" rtl="1"/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5 </a:t>
            </a:r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قاعده </a:t>
            </a:r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چنگال اندروز</a:t>
            </a:r>
            <a:endParaRPr lang="en-US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1681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5 </a:t>
            </a:r>
            <a:r>
              <a:rPr lang="fa-IR" b="1" dirty="0">
                <a:latin typeface="IRANSharp" panose="020B0606030804020204" pitchFamily="34" charset="-78"/>
                <a:cs typeface="IRANSharp" panose="020B0606030804020204" pitchFamily="34" charset="-78"/>
              </a:rPr>
              <a:t>قاعده </a:t>
            </a:r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برای استفاده بهتر از چنگال اندروز</a:t>
            </a:r>
            <a:endParaRPr lang="en-US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1600" b="1" dirty="0">
                <a:latin typeface="IRANSharp" panose="020B0606030804020204" pitchFamily="34" charset="-78"/>
                <a:cs typeface="IRANSharp" panose="020B0606030804020204" pitchFamily="34" charset="-78"/>
              </a:rPr>
              <a:t>با احتمالی بسیار بالایی سهم به خط </a:t>
            </a:r>
            <a:r>
              <a:rPr lang="fa-IR" sz="16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میانی</a:t>
            </a:r>
            <a:r>
              <a:rPr lang="en-US" sz="16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</a:t>
            </a:r>
            <a:r>
              <a:rPr lang="fa-IR" sz="16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(</a:t>
            </a:r>
            <a:r>
              <a:rPr lang="en-US" sz="16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ML</a:t>
            </a:r>
            <a:r>
              <a:rPr lang="fa-IR" sz="16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) </a:t>
            </a:r>
            <a:r>
              <a:rPr lang="fa-IR" sz="1600" b="1" dirty="0">
                <a:latin typeface="IRANSharp" panose="020B0606030804020204" pitchFamily="34" charset="-78"/>
                <a:cs typeface="IRANSharp" panose="020B0606030804020204" pitchFamily="34" charset="-78"/>
              </a:rPr>
              <a:t>می </a:t>
            </a:r>
            <a:r>
              <a:rPr lang="fa-IR" sz="16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رسد. ( خط میانی در نقش آهنربا )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قیمت در خط میانی (</a:t>
            </a:r>
            <a:r>
              <a:rPr lang="en-US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ML</a:t>
            </a: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)</a:t>
            </a:r>
            <a:r>
              <a:rPr lang="en-US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</a:t>
            </a: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یا </a:t>
            </a:r>
            <a:r>
              <a:rPr lang="fa-IR" sz="1600" b="1" dirty="0" smtClean="0">
                <a:solidFill>
                  <a:srgbClr val="FF0000"/>
                </a:solidFill>
                <a:latin typeface="IRANSharp" panose="020B0606030804020204" pitchFamily="34" charset="-78"/>
                <a:cs typeface="IRANSharp" panose="020B0606030804020204" pitchFamily="34" charset="-78"/>
              </a:rPr>
              <a:t>بر می گردد </a:t>
            </a: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، یا </a:t>
            </a:r>
            <a:r>
              <a:rPr lang="fa-IR" sz="1600" b="1" dirty="0" smtClean="0">
                <a:solidFill>
                  <a:srgbClr val="FF0000"/>
                </a:solidFill>
                <a:latin typeface="IRANSharp" panose="020B0606030804020204" pitchFamily="34" charset="-78"/>
                <a:cs typeface="IRANSharp" panose="020B0606030804020204" pitchFamily="34" charset="-78"/>
              </a:rPr>
              <a:t>می شکند </a:t>
            </a: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و یا در جهت روند </a:t>
            </a:r>
            <a:r>
              <a:rPr lang="fa-IR" sz="1600" b="1" dirty="0" smtClean="0">
                <a:solidFill>
                  <a:srgbClr val="FF0000"/>
                </a:solidFill>
                <a:latin typeface="IRANSharp" panose="020B0606030804020204" pitchFamily="34" charset="-78"/>
                <a:cs typeface="IRANSharp" panose="020B0606030804020204" pitchFamily="34" charset="-78"/>
              </a:rPr>
              <a:t>تثبیت</a:t>
            </a: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می شود.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اغلب قیمت بعد از شکست </a:t>
            </a:r>
            <a:r>
              <a:rPr lang="fa-IR" sz="1600" dirty="0">
                <a:latin typeface="IRANSharp" panose="020B0606030804020204" pitchFamily="34" charset="-78"/>
                <a:cs typeface="IRANSharp" panose="020B0606030804020204" pitchFamily="34" charset="-78"/>
              </a:rPr>
              <a:t>خط میانی (</a:t>
            </a:r>
            <a:r>
              <a:rPr lang="en-US" sz="1600" dirty="0">
                <a:latin typeface="IRANSharp" panose="020B0606030804020204" pitchFamily="34" charset="-78"/>
                <a:cs typeface="IRANSharp" panose="020B0606030804020204" pitchFamily="34" charset="-78"/>
              </a:rPr>
              <a:t>ML</a:t>
            </a: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) به آن بازگشت می کند (</a:t>
            </a:r>
            <a:r>
              <a:rPr lang="en-US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pull back or retest</a:t>
            </a: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).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قیمت به </a:t>
            </a:r>
            <a:r>
              <a:rPr lang="fa-IR" sz="1600" dirty="0">
                <a:latin typeface="IRANSharp" panose="020B0606030804020204" pitchFamily="34" charset="-78"/>
                <a:cs typeface="IRANSharp" panose="020B0606030804020204" pitchFamily="34" charset="-78"/>
              </a:rPr>
              <a:t>خط میانی (</a:t>
            </a:r>
            <a:r>
              <a:rPr lang="en-US" sz="1600" dirty="0">
                <a:latin typeface="IRANSharp" panose="020B0606030804020204" pitchFamily="34" charset="-78"/>
                <a:cs typeface="IRANSharp" panose="020B0606030804020204" pitchFamily="34" charset="-78"/>
              </a:rPr>
              <a:t>ML</a:t>
            </a: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) و خطوط موازی آن واکنش نشان می دهد .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زمانی که قیمت در رسیدن به خط میانی شکست بخورد و زودتر برگشت رخ دهد ، قیمت نسبت به حالت برخورد با خط میانی با قدرت بیشتری در جهت برگشت حرکت می کند. (</a:t>
            </a:r>
            <a:r>
              <a:rPr lang="en-US" sz="1600" dirty="0">
                <a:latin typeface="IRANSharp" panose="020B0606030804020204" pitchFamily="34" charset="-78"/>
                <a:cs typeface="IRANSharp" panose="020B0606030804020204" pitchFamily="34" charset="-78"/>
              </a:rPr>
              <a:t>Price Failures</a:t>
            </a: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) – (</a:t>
            </a:r>
            <a:r>
              <a:rPr lang="en-US" sz="1600" dirty="0">
                <a:latin typeface="IRANSharp" panose="020B0606030804020204" pitchFamily="34" charset="-78"/>
                <a:cs typeface="IRANSharp" panose="020B0606030804020204" pitchFamily="34" charset="-78"/>
              </a:rPr>
              <a:t>Hagopian’s  Rule</a:t>
            </a: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2960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03" y="2728004"/>
            <a:ext cx="10562272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با احتمالی بسیار بالایی سهم به خط</a:t>
            </a:r>
            <a:r>
              <a:rPr lang="fa-IR" sz="3600" b="1" dirty="0">
                <a:latin typeface="IRANSharp" panose="020B0606030804020204" pitchFamily="34" charset="-78"/>
                <a:cs typeface="IRANSharp" panose="020B0606030804020204" pitchFamily="34" charset="-78"/>
              </a:rPr>
              <a:t> </a:t>
            </a:r>
            <a:r>
              <a:rPr lang="fa-IR" sz="36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میانی می رسد</a:t>
            </a:r>
            <a:endParaRPr lang="en-US" sz="3600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86707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33949" y="1340231"/>
            <a:ext cx="5958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fa-IR" b="1" dirty="0">
                <a:latin typeface="IRANSharp" panose="020B0606030804020204" pitchFamily="34" charset="-78"/>
                <a:cs typeface="IRANSharp" panose="020B0606030804020204" pitchFamily="34" charset="-78"/>
              </a:rPr>
              <a:t>با احتمالی بسیار بالایی سهم به خط میانی</a:t>
            </a:r>
            <a:r>
              <a:rPr lang="en-US" b="1" dirty="0">
                <a:latin typeface="IRANSharp" panose="020B0606030804020204" pitchFamily="34" charset="-78"/>
                <a:cs typeface="IRANSharp" panose="020B0606030804020204" pitchFamily="34" charset="-78"/>
              </a:rPr>
              <a:t> </a:t>
            </a:r>
            <a:r>
              <a:rPr lang="fa-IR" b="1" dirty="0">
                <a:latin typeface="IRANSharp" panose="020B0606030804020204" pitchFamily="34" charset="-78"/>
                <a:cs typeface="IRANSharp" panose="020B0606030804020204" pitchFamily="34" charset="-78"/>
              </a:rPr>
              <a:t>(</a:t>
            </a:r>
            <a:r>
              <a:rPr lang="en-US" b="1" dirty="0">
                <a:latin typeface="IRANSharp" panose="020B0606030804020204" pitchFamily="34" charset="-78"/>
                <a:cs typeface="IRANSharp" panose="020B0606030804020204" pitchFamily="34" charset="-78"/>
              </a:rPr>
              <a:t>ML</a:t>
            </a:r>
            <a:r>
              <a:rPr lang="fa-IR" b="1" dirty="0">
                <a:latin typeface="IRANSharp" panose="020B0606030804020204" pitchFamily="34" charset="-78"/>
                <a:cs typeface="IRANSharp" panose="020B0606030804020204" pitchFamily="34" charset="-78"/>
              </a:rPr>
              <a:t>) می رسد.</a:t>
            </a:r>
          </a:p>
        </p:txBody>
      </p:sp>
    </p:spTree>
    <p:extLst>
      <p:ext uri="{BB962C8B-B14F-4D97-AF65-F5344CB8AC3E}">
        <p14:creationId xmlns:p14="http://schemas.microsoft.com/office/powerpoint/2010/main" val="1734063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04184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33857" y="5073134"/>
            <a:ext cx="3603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قیمت خط </a:t>
            </a:r>
            <a:r>
              <a:rPr lang="fa-IR" b="1" dirty="0">
                <a:latin typeface="IRANSharp" panose="020B0606030804020204" pitchFamily="34" charset="-78"/>
                <a:cs typeface="IRANSharp" panose="020B0606030804020204" pitchFamily="34" charset="-78"/>
              </a:rPr>
              <a:t>میانی</a:t>
            </a:r>
            <a:r>
              <a:rPr lang="en-US" b="1" dirty="0">
                <a:latin typeface="IRANSharp" panose="020B0606030804020204" pitchFamily="34" charset="-78"/>
                <a:cs typeface="IRANSharp" panose="020B0606030804020204" pitchFamily="34" charset="-78"/>
              </a:rPr>
              <a:t> </a:t>
            </a:r>
            <a:r>
              <a:rPr lang="fa-IR" b="1" dirty="0">
                <a:latin typeface="IRANSharp" panose="020B0606030804020204" pitchFamily="34" charset="-78"/>
                <a:cs typeface="IRANSharp" panose="020B0606030804020204" pitchFamily="34" charset="-78"/>
              </a:rPr>
              <a:t>(</a:t>
            </a:r>
            <a:r>
              <a:rPr lang="en-US" b="1" dirty="0">
                <a:latin typeface="IRANSharp" panose="020B0606030804020204" pitchFamily="34" charset="-78"/>
                <a:cs typeface="IRANSharp" panose="020B0606030804020204" pitchFamily="34" charset="-78"/>
              </a:rPr>
              <a:t>ML</a:t>
            </a:r>
            <a:r>
              <a:rPr lang="fa-IR" b="1" dirty="0">
                <a:latin typeface="IRANSharp" panose="020B0606030804020204" pitchFamily="34" charset="-78"/>
                <a:cs typeface="IRANSharp" panose="020B0606030804020204" pitchFamily="34" charset="-78"/>
              </a:rPr>
              <a:t>) </a:t>
            </a:r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را می شکند.</a:t>
            </a:r>
            <a:endParaRPr lang="fa-IR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419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1" y="0"/>
            <a:ext cx="12246237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96474" y="2555845"/>
            <a:ext cx="3111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قیمت از خط میانی بر می گردد.</a:t>
            </a:r>
            <a:endParaRPr lang="fa-IR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4021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872" y="2674216"/>
            <a:ext cx="7437582" cy="1325563"/>
          </a:xfrm>
        </p:spPr>
        <p:txBody>
          <a:bodyPr/>
          <a:lstStyle/>
          <a:p>
            <a:pPr algn="r" rtl="1"/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یک تمرین روی نمودار خساپا</a:t>
            </a:r>
            <a:endParaRPr lang="en-US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8049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56285" y="4072672"/>
            <a:ext cx="3111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قیمت از خط میانی بر می گردد.</a:t>
            </a:r>
            <a:endParaRPr lang="fa-IR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228216" y="3817623"/>
            <a:ext cx="1112366" cy="255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97385" y="4523586"/>
            <a:ext cx="3243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قیمت از خط میانی را می شکند.</a:t>
            </a:r>
            <a:endParaRPr lang="fa-IR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32834" y="6171299"/>
            <a:ext cx="485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قیمت در خط میانی در جهت روند تثبیت می شود.</a:t>
            </a:r>
            <a:endParaRPr lang="fa-IR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096000" y="4390041"/>
            <a:ext cx="1219200" cy="171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9683842" y="6271708"/>
            <a:ext cx="815622" cy="84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889921" y="3615943"/>
            <a:ext cx="3111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قیمت از خط میانی بر می گردد.</a:t>
            </a:r>
            <a:endParaRPr lang="fa-IR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445796" y="4081206"/>
            <a:ext cx="1250455" cy="219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77208" y="3753986"/>
            <a:ext cx="485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قیمت در خط میانی در جهت روند تثبیت می شود.</a:t>
            </a:r>
            <a:endParaRPr lang="fa-IR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937760" y="3550900"/>
            <a:ext cx="935915" cy="217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259163" y="5096004"/>
            <a:ext cx="485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قیمت در خط میانی در جهت روند تثبیت می شود.</a:t>
            </a:r>
            <a:endParaRPr lang="fa-IR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572922" y="4636546"/>
            <a:ext cx="1021977" cy="539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534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6" grpId="0"/>
      <p:bldP spid="19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85279" y="4018884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latin typeface="IRANSharp" panose="020B0606030804020204" pitchFamily="34" charset="-78"/>
                <a:cs typeface="IRANSharp" panose="020B0606030804020204" pitchFamily="34" charset="-78"/>
              </a:rPr>
              <a:t>تثبیت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019053" y="5225533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latin typeface="IRANSharp" panose="020B0606030804020204" pitchFamily="34" charset="-78"/>
                <a:cs typeface="IRANSharp" panose="020B0606030804020204" pitchFamily="34" charset="-78"/>
              </a:rPr>
              <a:t>تثبیت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924489" y="4944048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شکست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315995" y="5302622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برگشت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038551" y="6080311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شکست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29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چه می آموزیم</a:t>
            </a:r>
            <a:endParaRPr lang="en-US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sz="1600" dirty="0">
                <a:latin typeface="IRANSharp" panose="020B0606030804020204" pitchFamily="34" charset="-78"/>
                <a:cs typeface="IRANSharp" panose="020B0606030804020204" pitchFamily="34" charset="-78"/>
              </a:rPr>
              <a:t>اهمیت چنگال </a:t>
            </a: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اندروز</a:t>
            </a:r>
          </a:p>
          <a:p>
            <a:pPr algn="r" rtl="1"/>
            <a:r>
              <a:rPr lang="fa-IR" sz="1600" dirty="0">
                <a:latin typeface="IRANSharp" panose="020B0606030804020204" pitchFamily="34" charset="-78"/>
                <a:cs typeface="IRANSharp" panose="020B0606030804020204" pitchFamily="34" charset="-78"/>
              </a:rPr>
              <a:t>آمار هایی از موفقیت چنگال اندروز</a:t>
            </a:r>
            <a:endParaRPr lang="fa-IR" sz="1600" dirty="0" smtClean="0">
              <a:latin typeface="IRANSharp" panose="020B0606030804020204" pitchFamily="34" charset="-78"/>
              <a:cs typeface="IRANSharp" panose="020B0606030804020204" pitchFamily="34" charset="-78"/>
            </a:endParaRPr>
          </a:p>
          <a:p>
            <a:pPr algn="r" rtl="1"/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روش های ترسیم چنگال اندروز</a:t>
            </a:r>
          </a:p>
          <a:p>
            <a:pPr lvl="1" algn="r" rtl="1"/>
            <a:r>
              <a:rPr lang="fa-IR" sz="12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روش 1- ساده</a:t>
            </a:r>
          </a:p>
          <a:p>
            <a:pPr lvl="1" algn="r" rtl="1"/>
            <a:r>
              <a:rPr lang="fa-IR" sz="12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روش 2 -</a:t>
            </a:r>
            <a:r>
              <a:rPr lang="en-US" sz="1200" dirty="0">
                <a:latin typeface="IRANSharp" panose="020B0606030804020204" pitchFamily="34" charset="-78"/>
                <a:cs typeface="IRANSharp" panose="020B0606030804020204" pitchFamily="34" charset="-78"/>
              </a:rPr>
              <a:t>Standard-Schiff </a:t>
            </a:r>
            <a:r>
              <a:rPr lang="en-US" sz="12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Pitchfork</a:t>
            </a:r>
            <a:endParaRPr lang="fa-IR" sz="1200" dirty="0" smtClean="0">
              <a:latin typeface="IRANSharp" panose="020B0606030804020204" pitchFamily="34" charset="-78"/>
              <a:cs typeface="IRANSharp" panose="020B0606030804020204" pitchFamily="34" charset="-78"/>
            </a:endParaRPr>
          </a:p>
          <a:p>
            <a:pPr lvl="1" algn="r" rtl="1"/>
            <a:r>
              <a:rPr lang="fa-IR" sz="12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روش 3-</a:t>
            </a:r>
            <a:r>
              <a:rPr lang="en-US" sz="1200" dirty="0">
                <a:latin typeface="IRANSharp" panose="020B0606030804020204" pitchFamily="34" charset="-78"/>
                <a:cs typeface="IRANSharp" panose="020B0606030804020204" pitchFamily="34" charset="-78"/>
              </a:rPr>
              <a:t>Modified-Schiff Pitchfork</a:t>
            </a:r>
            <a:endParaRPr lang="fa-IR" sz="1200" dirty="0" smtClean="0">
              <a:latin typeface="IRANSharp" panose="020B0606030804020204" pitchFamily="34" charset="-78"/>
              <a:cs typeface="IRANSharp" panose="020B0606030804020204" pitchFamily="34" charset="-78"/>
            </a:endParaRPr>
          </a:p>
          <a:p>
            <a:pPr algn="r" rtl="1"/>
            <a:r>
              <a:rPr lang="fa-IR" sz="1600" dirty="0">
                <a:latin typeface="IRANSharp" panose="020B0606030804020204" pitchFamily="34" charset="-78"/>
                <a:cs typeface="IRANSharp" panose="020B0606030804020204" pitchFamily="34" charset="-78"/>
              </a:rPr>
              <a:t>5 قانون چنگال </a:t>
            </a: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اندروز</a:t>
            </a:r>
          </a:p>
          <a:p>
            <a:pPr algn="r" rtl="1"/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خطوط موازی</a:t>
            </a:r>
          </a:p>
          <a:p>
            <a:pPr algn="r" rtl="1"/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استراتژی های استفاده از چنگال اندروز</a:t>
            </a:r>
            <a:endParaRPr lang="en-US" sz="1600" dirty="0" smtClean="0">
              <a:latin typeface="IRANSharp" panose="020B0606030804020204" pitchFamily="34" charset="-78"/>
              <a:cs typeface="IRANSharp" panose="020B0606030804020204" pitchFamily="34" charset="-78"/>
            </a:endParaRPr>
          </a:p>
          <a:p>
            <a:pPr lvl="1" algn="r" rtl="1"/>
            <a:r>
              <a:rPr lang="fa-IR" sz="1200" dirty="0">
                <a:latin typeface="IRANSharp" panose="020B0606030804020204" pitchFamily="34" charset="-78"/>
                <a:cs typeface="IRANSharp" panose="020B0606030804020204" pitchFamily="34" charset="-78"/>
              </a:rPr>
              <a:t>5 قاعده در مورد </a:t>
            </a:r>
            <a:r>
              <a:rPr lang="fa-IR" sz="12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چنگال</a:t>
            </a:r>
            <a:r>
              <a:rPr lang="en-US" sz="12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</a:t>
            </a:r>
          </a:p>
          <a:p>
            <a:pPr lvl="1" algn="r" rtl="1"/>
            <a:r>
              <a:rPr lang="fa-IR" sz="12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استراتژی</a:t>
            </a:r>
            <a:r>
              <a:rPr lang="en-US" sz="12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</a:t>
            </a:r>
            <a:r>
              <a:rPr lang="fa-IR" sz="12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چنگال اندروز </a:t>
            </a:r>
            <a:r>
              <a:rPr lang="fa-IR" sz="12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به روش علی صابریان</a:t>
            </a:r>
            <a:endParaRPr lang="en-US" sz="1200" dirty="0" smtClean="0">
              <a:latin typeface="IRANSharp" panose="020B0606030804020204" pitchFamily="34" charset="-78"/>
              <a:cs typeface="IRANSharp" panose="020B0606030804020204" pitchFamily="34" charset="-78"/>
            </a:endParaRPr>
          </a:p>
          <a:p>
            <a:pPr algn="r" rtl="1"/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آمار هایی دیگر از موفقیت چنگال اندروز</a:t>
            </a:r>
            <a:endParaRPr lang="fa-IR" sz="1200" dirty="0">
              <a:latin typeface="IRANSharp" panose="020B0606030804020204" pitchFamily="34" charset="-78"/>
              <a:cs typeface="IRANSharp" panose="020B0606030804020204" pitchFamily="34" charset="-78"/>
            </a:endParaRPr>
          </a:p>
          <a:p>
            <a:pPr algn="r" rtl="1"/>
            <a:r>
              <a:rPr lang="fa-IR" sz="1600" dirty="0">
                <a:latin typeface="IRANSharp" panose="020B0606030804020204" pitchFamily="34" charset="-78"/>
                <a:cs typeface="IRANSharp" panose="020B0606030804020204" pitchFamily="34" charset="-78"/>
              </a:rPr>
              <a:t>الگو های با </a:t>
            </a: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احتمال</a:t>
            </a:r>
            <a:r>
              <a:rPr lang="fa-IR" sz="1600" dirty="0">
                <a:latin typeface="IRANSharp" panose="020B0606030804020204" pitchFamily="34" charset="-78"/>
                <a:cs typeface="IRANSharp" panose="020B0606030804020204" pitchFamily="34" charset="-78"/>
              </a:rPr>
              <a:t> موفقیت</a:t>
            </a: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</a:t>
            </a:r>
            <a:r>
              <a:rPr lang="fa-IR" sz="1600" dirty="0">
                <a:latin typeface="IRANSharp" panose="020B0606030804020204" pitchFamily="34" charset="-78"/>
                <a:cs typeface="IRANSharp" panose="020B0606030804020204" pitchFamily="34" charset="-78"/>
              </a:rPr>
              <a:t>بالای 90% </a:t>
            </a: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در </a:t>
            </a:r>
            <a:r>
              <a:rPr lang="fa-IR" sz="1600" dirty="0">
                <a:latin typeface="IRANSharp" panose="020B0606030804020204" pitchFamily="34" charset="-78"/>
                <a:cs typeface="IRANSharp" panose="020B0606030804020204" pitchFamily="34" charset="-78"/>
              </a:rPr>
              <a:t>چنگال </a:t>
            </a: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اندروز</a:t>
            </a:r>
          </a:p>
          <a:p>
            <a:pPr algn="r" rtl="1"/>
            <a:r>
              <a:rPr lang="fa-IR" sz="1600" dirty="0">
                <a:latin typeface="IRANSharp" panose="020B0606030804020204" pitchFamily="34" charset="-78"/>
                <a:cs typeface="IRANSharp" panose="020B0606030804020204" pitchFamily="34" charset="-78"/>
              </a:rPr>
              <a:t>مزایا و معایب چنگال </a:t>
            </a: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اندروز</a:t>
            </a:r>
            <a:endParaRPr lang="en-US" sz="1600" dirty="0" smtClean="0">
              <a:latin typeface="IRANSharp" panose="020B0606030804020204" pitchFamily="34" charset="-78"/>
              <a:cs typeface="IRANSharp" panose="020B0606030804020204" pitchFamily="34" charset="-78"/>
            </a:endParaRPr>
          </a:p>
          <a:p>
            <a:pPr algn="r" rtl="1"/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جمع بندی</a:t>
            </a:r>
            <a:endParaRPr lang="fa-IR" sz="1600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3840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2491" y="2631186"/>
            <a:ext cx="5147278" cy="1325563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قاعده </a:t>
            </a:r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شکست قیمت در رسیدن به خط میانی</a:t>
            </a:r>
            <a:b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</a:br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</a:t>
            </a:r>
            <a:r>
              <a:rPr lang="en-US" b="1" dirty="0">
                <a:latin typeface="IRANSharp" panose="020B0606030804020204" pitchFamily="34" charset="-78"/>
                <a:cs typeface="IRANSharp" panose="020B0606030804020204" pitchFamily="34" charset="-78"/>
              </a:rPr>
              <a:t>Price Failures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15" y="1705406"/>
            <a:ext cx="4779678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20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23915" y="1071288"/>
            <a:ext cx="4355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latin typeface="IRANSharp" panose="020B0606030804020204" pitchFamily="34" charset="-78"/>
                <a:cs typeface="IRANSharp" panose="020B0606030804020204" pitchFamily="34" charset="-78"/>
              </a:rPr>
              <a:t>قاعده شکست قیمت در رسیدن به خط میانی</a:t>
            </a:r>
            <a:br>
              <a:rPr lang="fa-IR" b="1" dirty="0">
                <a:latin typeface="IRANSharp" panose="020B0606030804020204" pitchFamily="34" charset="-78"/>
                <a:cs typeface="IRANSharp" panose="020B0606030804020204" pitchFamily="34" charset="-78"/>
              </a:rPr>
            </a:br>
            <a:r>
              <a:rPr lang="fa-IR" b="1" dirty="0">
                <a:latin typeface="IRANSharp" panose="020B0606030804020204" pitchFamily="34" charset="-78"/>
                <a:cs typeface="IRANSharp" panose="020B0606030804020204" pitchFamily="34" charset="-78"/>
              </a:rPr>
              <a:t> </a:t>
            </a:r>
            <a:r>
              <a:rPr lang="en-US" b="1" dirty="0">
                <a:latin typeface="IRANSharp" panose="020B0606030804020204" pitchFamily="34" charset="-78"/>
                <a:cs typeface="IRANSharp" panose="020B0606030804020204" pitchFamily="34" charset="-78"/>
              </a:rPr>
              <a:t>Price Failures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272631" y="1440620"/>
            <a:ext cx="753035" cy="1071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124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712726" y="517290"/>
            <a:ext cx="58190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ایران خودرو</a:t>
            </a:r>
          </a:p>
          <a:p>
            <a:pPr algn="r"/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قاعده </a:t>
            </a:r>
            <a:r>
              <a:rPr lang="fa-IR" b="1" dirty="0">
                <a:latin typeface="IRANSharp" panose="020B0606030804020204" pitchFamily="34" charset="-78"/>
                <a:cs typeface="IRANSharp" panose="020B0606030804020204" pitchFamily="34" charset="-78"/>
              </a:rPr>
              <a:t>شکست قیمت در رسیدن به خط میانی</a:t>
            </a:r>
            <a:br>
              <a:rPr lang="fa-IR" b="1" dirty="0">
                <a:latin typeface="IRANSharp" panose="020B0606030804020204" pitchFamily="34" charset="-78"/>
                <a:cs typeface="IRANSharp" panose="020B0606030804020204" pitchFamily="34" charset="-78"/>
              </a:rPr>
            </a:br>
            <a:r>
              <a:rPr lang="fa-IR" b="1" dirty="0">
                <a:latin typeface="IRANSharp" panose="020B0606030804020204" pitchFamily="34" charset="-78"/>
                <a:cs typeface="IRANSharp" panose="020B0606030804020204" pitchFamily="34" charset="-78"/>
              </a:rPr>
              <a:t> </a:t>
            </a:r>
            <a:r>
              <a:rPr lang="en-US" b="1" dirty="0">
                <a:latin typeface="IRANSharp" panose="020B0606030804020204" pitchFamily="34" charset="-78"/>
                <a:cs typeface="IRANSharp" panose="020B0606030804020204" pitchFamily="34" charset="-78"/>
              </a:rPr>
              <a:t>Price Failures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89797" y="978955"/>
            <a:ext cx="1411300" cy="640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034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0" y="0"/>
            <a:ext cx="1219385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712726" y="517290"/>
            <a:ext cx="58190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مداران</a:t>
            </a:r>
          </a:p>
          <a:p>
            <a:pPr algn="r"/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قاعده </a:t>
            </a:r>
            <a:r>
              <a:rPr lang="fa-IR" b="1" dirty="0">
                <a:latin typeface="IRANSharp" panose="020B0606030804020204" pitchFamily="34" charset="-78"/>
                <a:cs typeface="IRANSharp" panose="020B0606030804020204" pitchFamily="34" charset="-78"/>
              </a:rPr>
              <a:t>شکست قیمت در رسیدن به خط میانی</a:t>
            </a:r>
            <a:br>
              <a:rPr lang="fa-IR" b="1" dirty="0">
                <a:latin typeface="IRANSharp" panose="020B0606030804020204" pitchFamily="34" charset="-78"/>
                <a:cs typeface="IRANSharp" panose="020B0606030804020204" pitchFamily="34" charset="-78"/>
              </a:rPr>
            </a:br>
            <a:r>
              <a:rPr lang="fa-IR" b="1" dirty="0">
                <a:latin typeface="IRANSharp" panose="020B0606030804020204" pitchFamily="34" charset="-78"/>
                <a:cs typeface="IRANSharp" panose="020B0606030804020204" pitchFamily="34" charset="-78"/>
              </a:rPr>
              <a:t> </a:t>
            </a:r>
            <a:r>
              <a:rPr lang="en-US" b="1" dirty="0">
                <a:latin typeface="IRANSharp" panose="020B0606030804020204" pitchFamily="34" charset="-78"/>
                <a:cs typeface="IRANSharp" panose="020B0606030804020204" pitchFamily="34" charset="-78"/>
              </a:rPr>
              <a:t>Price Failures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89797" y="978955"/>
            <a:ext cx="905278" cy="2172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821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18" y="2620428"/>
            <a:ext cx="11230983" cy="1325563"/>
          </a:xfrm>
        </p:spPr>
        <p:txBody>
          <a:bodyPr>
            <a:normAutofit/>
          </a:bodyPr>
          <a:lstStyle/>
          <a:p>
            <a:pPr algn="r" rtl="1"/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خطوط موازی نقش حمایت و مقاومت را دارند</a:t>
            </a:r>
            <a:endParaRPr lang="en-US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3992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14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0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53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0508" y="393595"/>
            <a:ext cx="11230983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28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سایپا</a:t>
            </a:r>
            <a:br>
              <a:rPr lang="fa-IR" sz="28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</a:br>
            <a:r>
              <a:rPr lang="fa-IR" sz="28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خطوط موازی نقش حمایت و مقاومت را دارند</a:t>
            </a:r>
            <a:endParaRPr lang="en-US" sz="2800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698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18" y="2620428"/>
            <a:ext cx="10316583" cy="1325563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latin typeface="IRANSharp" panose="020B0606030804020204" pitchFamily="34" charset="-78"/>
                <a:cs typeface="IRANSharp" panose="020B0606030804020204" pitchFamily="34" charset="-78"/>
              </a:rPr>
              <a:t>استراتژی های استفاده از چنگال اندروز</a:t>
            </a:r>
          </a:p>
        </p:txBody>
      </p:sp>
    </p:spTree>
    <p:extLst>
      <p:ext uri="{BB962C8B-B14F-4D97-AF65-F5344CB8AC3E}">
        <p14:creationId xmlns:p14="http://schemas.microsoft.com/office/powerpoint/2010/main" val="1565484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794" y="1777286"/>
            <a:ext cx="112104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زمانی که قیمت حوالی خط میانی در حرکت است . بهتر است کار خاصی انجام ندهید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فشار فروش زمانی که سهم به باند بالایی می رسد افزایش می یابد و می تواند نقطه فروش باشد.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فشار خرید زمانی که قیمت به باند پائینی می رسد افزایش می یابد و می تواند نقطه خرید باشد.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در روند نزولی زمانی که قیمت کانال بالایی را می شکند می تواند علائم روند صعودی جدید باشد و به عنوان سیگنال خرید استفاده گردد.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1400" dirty="0">
                <a:latin typeface="IRANSharp" panose="020B0606030804020204" pitchFamily="34" charset="-78"/>
                <a:cs typeface="IRANSharp" panose="020B0606030804020204" pitchFamily="34" charset="-78"/>
              </a:rPr>
              <a:t>در روند </a:t>
            </a: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صعودی زمانی </a:t>
            </a:r>
            <a:r>
              <a:rPr lang="fa-IR" sz="1400" dirty="0">
                <a:latin typeface="IRANSharp" panose="020B0606030804020204" pitchFamily="34" charset="-78"/>
                <a:cs typeface="IRANSharp" panose="020B0606030804020204" pitchFamily="34" charset="-78"/>
              </a:rPr>
              <a:t>که قیمت کانال </a:t>
            </a: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پائینی </a:t>
            </a:r>
            <a:r>
              <a:rPr lang="fa-IR" sz="1400" dirty="0">
                <a:latin typeface="IRANSharp" panose="020B0606030804020204" pitchFamily="34" charset="-78"/>
                <a:cs typeface="IRANSharp" panose="020B0606030804020204" pitchFamily="34" charset="-78"/>
              </a:rPr>
              <a:t>را می شکند می تواند علائم روند </a:t>
            </a: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نزولی </a:t>
            </a:r>
            <a:r>
              <a:rPr lang="fa-IR" sz="1400" dirty="0">
                <a:latin typeface="IRANSharp" panose="020B0606030804020204" pitchFamily="34" charset="-78"/>
                <a:cs typeface="IRANSharp" panose="020B0606030804020204" pitchFamily="34" charset="-78"/>
              </a:rPr>
              <a:t>جدید باشد و به عنوان سیگنال </a:t>
            </a: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فروش </a:t>
            </a:r>
            <a:r>
              <a:rPr lang="fa-IR" sz="1400" dirty="0">
                <a:latin typeface="IRANSharp" panose="020B0606030804020204" pitchFamily="34" charset="-78"/>
                <a:cs typeface="IRANSharp" panose="020B0606030804020204" pitchFamily="34" charset="-78"/>
              </a:rPr>
              <a:t>استفاده گردد.</a:t>
            </a:r>
          </a:p>
          <a:p>
            <a:pPr algn="r" rtl="1">
              <a:lnSpc>
                <a:spcPct val="150000"/>
              </a:lnSpc>
            </a:pPr>
            <a:endParaRPr lang="en-US" sz="1400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 rtl="1"/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5 قاعده در مورد چنگال</a:t>
            </a:r>
            <a:endParaRPr lang="en-US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8207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تاریخچه و اهمیت چنگال اندروز</a:t>
            </a:r>
            <a:endParaRPr lang="en-US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10" t="1301" r="5804" b="2600"/>
          <a:stretch/>
        </p:blipFill>
        <p:spPr>
          <a:xfrm>
            <a:off x="537883" y="2162286"/>
            <a:ext cx="2151530" cy="309820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50024" y="1825625"/>
            <a:ext cx="78037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اندروز در خانواده ای آگاه از بازار و معامله گری به دنیا آمد.</a:t>
            </a:r>
          </a:p>
          <a:p>
            <a:pPr algn="r" rtl="1">
              <a:lnSpc>
                <a:spcPct val="150000"/>
              </a:lnSpc>
            </a:pP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پدر الن صاحب یک کارگزاری بود و برای خود و مشتریانش خرید و فروش می کرد.</a:t>
            </a:r>
          </a:p>
          <a:p>
            <a:pPr algn="r" rtl="1">
              <a:lnSpc>
                <a:spcPct val="150000"/>
              </a:lnSpc>
            </a:pP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پدر الن مدیریت حسابی از خانواده کندی ( رئیس جمهور آمریکا 1961-1963 ) را در دوران رکود بزرگ بر عهده داشت و توانست ثروت زیادی برای آنها ایجاد کند.</a:t>
            </a:r>
          </a:p>
          <a:p>
            <a:pPr algn="r" rtl="1">
              <a:lnSpc>
                <a:spcPct val="150000"/>
              </a:lnSpc>
            </a:pP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الن از دانشگاه </a:t>
            </a:r>
            <a:r>
              <a:rPr lang="en-US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MIT</a:t>
            </a: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در رشته مهندسی فارغ التحصیل شد.</a:t>
            </a:r>
          </a:p>
          <a:p>
            <a:pPr algn="r" rtl="1">
              <a:lnSpc>
                <a:spcPct val="150000"/>
              </a:lnSpc>
            </a:pPr>
            <a:r>
              <a:rPr lang="fa-IR" sz="15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پدرش او را وارد چالش بزرگی برای ساخت 1 میلیون دلار در یک سال کرد او هرگز موفق به انجام این کار نشد اما این عدد را در مدت 2 سال از معاملات بازار آتی کالا به دست آورد.</a:t>
            </a:r>
          </a:p>
          <a:p>
            <a:pPr algn="r" rtl="1">
              <a:lnSpc>
                <a:spcPct val="150000"/>
              </a:lnSpc>
            </a:pP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بعد ها الن استاد دانشگاه میامی در رشته مهندسی عمران شد و پس از بازنشستگی مشغول به مدیریت سرمایه خود و همچنین آموزش آن به دیگران شد.</a:t>
            </a:r>
          </a:p>
          <a:p>
            <a:pPr algn="r" rtl="1">
              <a:lnSpc>
                <a:spcPct val="150000"/>
              </a:lnSpc>
            </a:pPr>
            <a:r>
              <a:rPr lang="fa-IR" sz="16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الن اندروز دور ه ای با نام </a:t>
            </a:r>
            <a:r>
              <a:rPr lang="en-US" sz="1600" b="1" dirty="0">
                <a:latin typeface="IRANSharp" panose="020B0606030804020204" pitchFamily="34" charset="-78"/>
                <a:cs typeface="IRANSharp" panose="020B0606030804020204" pitchFamily="34" charset="-78"/>
              </a:rPr>
              <a:t>Action-Reaction </a:t>
            </a:r>
            <a:r>
              <a:rPr lang="en-US" sz="16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Course</a:t>
            </a:r>
            <a:r>
              <a:rPr lang="fa-IR" sz="16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ساخت</a:t>
            </a:r>
            <a:r>
              <a:rPr lang="en-US" sz="16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</a:t>
            </a:r>
            <a:r>
              <a:rPr lang="fa-IR" sz="16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و در این دوره روش خود با نام خط میانی (</a:t>
            </a:r>
            <a:r>
              <a:rPr lang="en-US" sz="1600" b="1" dirty="0">
                <a:latin typeface="IRANSharp" panose="020B0606030804020204" pitchFamily="34" charset="-78"/>
                <a:cs typeface="IRANSharp" panose="020B0606030804020204" pitchFamily="34" charset="-78"/>
              </a:rPr>
              <a:t>Median Line Method</a:t>
            </a:r>
            <a:r>
              <a:rPr lang="fa-IR" sz="16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)</a:t>
            </a:r>
            <a:r>
              <a:rPr lang="en-US" sz="16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</a:t>
            </a:r>
            <a:r>
              <a:rPr lang="fa-IR" sz="16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را با هزینه ی 1500 $ در دهه 1960 و 1970 برگزاری کرد.</a:t>
            </a:r>
          </a:p>
        </p:txBody>
      </p:sp>
    </p:spTree>
    <p:extLst>
      <p:ext uri="{BB962C8B-B14F-4D97-AF65-F5344CB8AC3E}">
        <p14:creationId xmlns:p14="http://schemas.microsoft.com/office/powerpoint/2010/main" val="1207568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852" y="2620428"/>
            <a:ext cx="8762261" cy="1325563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سبک استفاده من از چنگال اندروز</a:t>
            </a:r>
            <a:endParaRPr lang="en-US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6643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3086" y="1777286"/>
            <a:ext cx="93532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latin typeface="IRANSharp" panose="020B0606030804020204" pitchFamily="34" charset="-78"/>
                <a:cs typeface="IRANSharp" panose="020B0606030804020204" pitchFamily="34" charset="-78"/>
              </a:rPr>
              <a:t>یکی از دغدغه های یک سرمایه گذار خرید مطمئن در یک روند صعودی مطمئن </a:t>
            </a: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است</a:t>
            </a:r>
            <a:r>
              <a:rPr lang="en-US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</a:t>
            </a: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</a:t>
            </a: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و</a:t>
            </a:r>
            <a:r>
              <a:rPr lang="en-US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</a:t>
            </a: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مطمئن بودن از اینکه </a:t>
            </a: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وارد یک روند کوتاه مدت نشده است .</a:t>
            </a:r>
            <a:endParaRPr lang="en-US" dirty="0" smtClean="0">
              <a:latin typeface="IRANSharp" panose="020B0606030804020204" pitchFamily="34" charset="-78"/>
              <a:cs typeface="IRANSharp" panose="020B0606030804020204" pitchFamily="34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دراستراتژی </a:t>
            </a: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شخصی من</a:t>
            </a:r>
            <a:r>
              <a:rPr lang="en-US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 </a:t>
            </a:r>
            <a:r>
              <a:rPr lang="fa-IR" dirty="0">
                <a:latin typeface="IRANSharp" panose="020B0606030804020204" pitchFamily="34" charset="-78"/>
                <a:cs typeface="IRANSharp" panose="020B0606030804020204" pitchFamily="34" charset="-78"/>
              </a:rPr>
              <a:t>با استفاده از چنگال اندروز از شروع یک روند صعودی </a:t>
            </a: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قوی</a:t>
            </a:r>
            <a:r>
              <a:rPr lang="en-US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</a:t>
            </a: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، </a:t>
            </a:r>
            <a:r>
              <a:rPr lang="fa-IR" dirty="0">
                <a:latin typeface="IRANSharp" panose="020B0606030804020204" pitchFamily="34" charset="-78"/>
                <a:cs typeface="IRANSharp" panose="020B0606030804020204" pitchFamily="34" charset="-78"/>
              </a:rPr>
              <a:t>مطمئن می شویم و تارگت احتمالی این روند را مشخص می کنیم </a:t>
            </a:r>
            <a:endParaRPr lang="en-US" dirty="0" smtClean="0">
              <a:latin typeface="IRANSharp" panose="020B0606030804020204" pitchFamily="34" charset="-78"/>
              <a:cs typeface="IRANSharp" panose="020B0606030804020204" pitchFamily="34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برای </a:t>
            </a:r>
            <a:r>
              <a:rPr lang="fa-IR" dirty="0">
                <a:latin typeface="IRANSharp" panose="020B0606030804020204" pitchFamily="34" charset="-78"/>
                <a:cs typeface="IRANSharp" panose="020B0606030804020204" pitchFamily="34" charset="-78"/>
              </a:rPr>
              <a:t>این کار ابتدا </a:t>
            </a: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باید در </a:t>
            </a:r>
            <a:r>
              <a:rPr lang="fa-IR" dirty="0">
                <a:latin typeface="IRANSharp" panose="020B0606030804020204" pitchFamily="34" charset="-78"/>
                <a:cs typeface="IRANSharp" panose="020B0606030804020204" pitchFamily="34" charset="-78"/>
              </a:rPr>
              <a:t>ترسیم چنگال اندروز مسلط </a:t>
            </a: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باشیم و چنگال خوبی ترسیم کنیم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سپس منتظر شکست 100% چنگال اندروز باشیم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سپس برای سهم هدف حداقل 261.8% کانال را در پیش داریم</a:t>
            </a:r>
            <a:r>
              <a:rPr lang="fa-IR" dirty="0">
                <a:latin typeface="IRANSharp" panose="020B0606030804020204" pitchFamily="34" charset="-78"/>
                <a:cs typeface="IRANSharp" panose="020B0606030804020204" pitchFamily="34" charset="-78"/>
              </a:rPr>
              <a:t/>
            </a:r>
            <a:br>
              <a:rPr lang="fa-IR" dirty="0">
                <a:latin typeface="IRANSharp" panose="020B0606030804020204" pitchFamily="34" charset="-78"/>
                <a:cs typeface="IRANSharp" panose="020B0606030804020204" pitchFamily="34" charset="-78"/>
              </a:rPr>
            </a:br>
            <a:endParaRPr lang="en-US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 rtl="1"/>
            <a:r>
              <a:rPr lang="fa-IR" dirty="0">
                <a:latin typeface="IRANSharp" panose="020B0606030804020204" pitchFamily="34" charset="-78"/>
                <a:cs typeface="IRANSharp" panose="020B0606030804020204" pitchFamily="34" charset="-78"/>
              </a:rPr>
              <a:t>سبک استفاده من از چنگال اندروز</a:t>
            </a:r>
            <a:endParaRPr lang="en-US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1507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3086" y="1777286"/>
            <a:ext cx="93532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کاهش تعداد خرید و فروش و در نتیجه کاهش استرس و تعداد معاملات نادرست.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احتمال </a:t>
            </a:r>
            <a:r>
              <a:rPr lang="fa-IR" dirty="0">
                <a:latin typeface="IRANSharp" panose="020B0606030804020204" pitchFamily="34" charset="-78"/>
                <a:cs typeface="IRANSharp" panose="020B0606030804020204" pitchFamily="34" charset="-78"/>
              </a:rPr>
              <a:t>تله روند کوتاه مدت صعودی برای ما بسیار </a:t>
            </a: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کم </a:t>
            </a:r>
            <a:r>
              <a:rPr lang="fa-IR" dirty="0">
                <a:latin typeface="IRANSharp" panose="020B0606030804020204" pitchFamily="34" charset="-78"/>
                <a:cs typeface="IRANSharp" panose="020B0606030804020204" pitchFamily="34" charset="-78"/>
              </a:rPr>
              <a:t>می </a:t>
            </a: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شود.</a:t>
            </a:r>
            <a:endParaRPr lang="fa-IR" dirty="0">
              <a:latin typeface="IRANSharp" panose="020B0606030804020204" pitchFamily="34" charset="-78"/>
              <a:cs typeface="IRANSharp" panose="020B0606030804020204" pitchFamily="34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latin typeface="IRANSharp" panose="020B0606030804020204" pitchFamily="34" charset="-78"/>
                <a:cs typeface="IRANSharp" panose="020B0606030804020204" pitchFamily="34" charset="-78"/>
              </a:rPr>
              <a:t>در روند های صعوی نسبتا قوی و شارپی می توانیم وارد </a:t>
            </a: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شویم.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تارگت قیمتی مناسبی برای این روش وجود دارد.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قابل استفاده در تایم فریم های مختلف است 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درصد موفقیت بالایی دارد. ( بیش از 70% معاملات موفق هستند)</a:t>
            </a:r>
            <a:endParaRPr lang="en-US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 rtl="1"/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مزایا استفاده از این روش</a:t>
            </a:r>
            <a:endParaRPr lang="en-US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8150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88659" y="204395"/>
            <a:ext cx="3108960" cy="772484"/>
          </a:xfrm>
        </p:spPr>
        <p:txBody>
          <a:bodyPr>
            <a:normAutofit/>
          </a:bodyPr>
          <a:lstStyle/>
          <a:p>
            <a:pPr algn="just" rtl="1"/>
            <a:r>
              <a:rPr lang="fa-IR" sz="18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مداران و عبور از 100% چنگال اندروز و رسیدن به اهداف بعدی</a:t>
            </a:r>
            <a:endParaRPr lang="en-US" sz="1800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8265110" y="2196715"/>
            <a:ext cx="266330" cy="24819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9330430" y="2939189"/>
            <a:ext cx="150920" cy="269034"/>
          </a:xfrm>
          <a:prstGeom prst="up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56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52160" y="279698"/>
            <a:ext cx="3108960" cy="772484"/>
          </a:xfrm>
        </p:spPr>
        <p:txBody>
          <a:bodyPr>
            <a:normAutofit/>
          </a:bodyPr>
          <a:lstStyle/>
          <a:p>
            <a:pPr algn="just" rtl="1"/>
            <a:r>
              <a:rPr lang="fa-IR" sz="18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وساخت و عبور از 100% چنگال اندروز و رسیدن به اهداف بعدی</a:t>
            </a:r>
            <a:endParaRPr lang="en-US" sz="1800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6095999" y="3830993"/>
            <a:ext cx="266330" cy="24819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7901126" y="4537169"/>
            <a:ext cx="150920" cy="269034"/>
          </a:xfrm>
          <a:prstGeom prst="up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31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52160" y="279698"/>
            <a:ext cx="3108960" cy="772484"/>
          </a:xfrm>
        </p:spPr>
        <p:txBody>
          <a:bodyPr>
            <a:normAutofit fontScale="90000"/>
          </a:bodyPr>
          <a:lstStyle/>
          <a:p>
            <a:pPr algn="just" rtl="1"/>
            <a:r>
              <a:rPr lang="fa-IR" sz="18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بانک ملت و عبور از 100% چنگال اندروز و رسیدن به اهداف بعدی از محدوده 160 تا 190 تومان</a:t>
            </a:r>
            <a:endParaRPr lang="en-US" sz="1800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9525739" y="4412201"/>
            <a:ext cx="186431" cy="376434"/>
          </a:xfrm>
          <a:prstGeom prst="up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94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90795" y="279698"/>
            <a:ext cx="3270325" cy="772484"/>
          </a:xfrm>
        </p:spPr>
        <p:txBody>
          <a:bodyPr>
            <a:normAutofit fontScale="90000"/>
          </a:bodyPr>
          <a:lstStyle/>
          <a:p>
            <a:pPr algn="just" rtl="1"/>
            <a:r>
              <a:rPr lang="fa-IR" sz="18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ثفارس و عبور از 100% چنگال اندروز و رسیدن به اهداف بعدی 140 تا 190</a:t>
            </a:r>
            <a:endParaRPr lang="en-US" sz="1800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7661428" y="4741355"/>
            <a:ext cx="150920" cy="269034"/>
          </a:xfrm>
          <a:prstGeom prst="up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06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3" y="0"/>
            <a:ext cx="12159727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63963" y="462578"/>
            <a:ext cx="3668358" cy="772484"/>
          </a:xfrm>
        </p:spPr>
        <p:txBody>
          <a:bodyPr>
            <a:normAutofit fontScale="90000"/>
          </a:bodyPr>
          <a:lstStyle/>
          <a:p>
            <a:pPr algn="just" rtl="1"/>
            <a:r>
              <a:rPr lang="fa-IR" sz="18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ایران خودرو و عبور از 100% چنگال اندروز و رسیدن به اهداف بعدی 140 تا 190</a:t>
            </a:r>
            <a:endParaRPr lang="en-US" sz="1800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9268287" y="2681736"/>
            <a:ext cx="150920" cy="269034"/>
          </a:xfrm>
          <a:prstGeom prst="up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21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5422" y="1777286"/>
            <a:ext cx="8720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نکته 1 : هر چه شیب چنگال شما کمتر باشد نتیجه بهتری به شما خواهد داد.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نکته 2 :از این شیوه در حالت اصلاح 3 تایی </a:t>
            </a:r>
            <a:r>
              <a:rPr lang="en-US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ABCD</a:t>
            </a: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می توان به خوبی بهره برد.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نکته 3: بهتر است چنگال را برای موج های آخرین موج نزولی زده شود</a:t>
            </a: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نکته 4: استفاده از روش های دیگر تکنیکال در کنار این روش احتمال موفقیت معاملات شما را افزایش می دهد.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نکته 5 : حد ضرر را طبق روش های دیگر همچون کندل ها ، خط روند و ... قرار دهید.</a:t>
            </a:r>
            <a:endParaRPr lang="fa-IR" dirty="0" smtClean="0">
              <a:latin typeface="IRANSharp" panose="020B0606030804020204" pitchFamily="34" charset="-78"/>
              <a:cs typeface="IRANSharp" panose="020B0606030804020204" pitchFamily="34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a-IR" dirty="0" smtClean="0">
              <a:latin typeface="IRANSharp" panose="020B0606030804020204" pitchFamily="34" charset="-78"/>
              <a:cs typeface="IRANSharp" panose="020B0606030804020204" pitchFamily="34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 rtl="1"/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چند نکته در استفاده از این روش</a:t>
            </a:r>
            <a:endParaRPr lang="en-US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3078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4" y="0"/>
            <a:ext cx="12131176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17967" y="-7438"/>
            <a:ext cx="2808446" cy="1461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>
              <a:lnSpc>
                <a:spcPct val="150000"/>
              </a:lnSpc>
            </a:pPr>
            <a:r>
              <a:rPr lang="fa-IR" sz="12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در این مثال یک بار سقف چنگال شکسته شده است که با برخورد به 100% چنگال منفی شده و مجدد وارد زیان شده است.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15098" y="5379867"/>
            <a:ext cx="3952538" cy="1041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>
              <a:lnSpc>
                <a:spcPct val="170000"/>
              </a:lnSpc>
            </a:pPr>
            <a:r>
              <a:rPr lang="fa-IR" sz="18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در بار دوم و با عبور از 100% کانال به اهداف خود رسیده است .تحلیلگری اندروزی که فقط از چنگال به تنهایی استفاده کند در اینجا معامله شکست خورده ای را تجربه می کند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730240" y="1149531"/>
            <a:ext cx="2255520" cy="49638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Multiply 10"/>
          <p:cNvSpPr/>
          <p:nvPr/>
        </p:nvSpPr>
        <p:spPr>
          <a:xfrm>
            <a:off x="7901126" y="1397725"/>
            <a:ext cx="266330" cy="24819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126412" y="2334828"/>
            <a:ext cx="3141875" cy="32366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Up Arrow 14"/>
          <p:cNvSpPr/>
          <p:nvPr/>
        </p:nvSpPr>
        <p:spPr>
          <a:xfrm>
            <a:off x="9117367" y="2062075"/>
            <a:ext cx="150920" cy="269034"/>
          </a:xfrm>
          <a:prstGeom prst="up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7134183">
            <a:off x="8774108" y="1414024"/>
            <a:ext cx="1347015" cy="463790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13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تاریخچه و اهمیت چنگال اندروز</a:t>
            </a:r>
            <a:endParaRPr lang="en-US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10" t="1301" r="5804" b="2600"/>
          <a:stretch/>
        </p:blipFill>
        <p:spPr>
          <a:xfrm>
            <a:off x="566253" y="2707330"/>
            <a:ext cx="2151530" cy="309820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50024" y="1825625"/>
            <a:ext cx="78037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الن اندروز نظریه خود را بر اساس فکر  دو شخص دیگر به نام های جرج مارشال و راجر بابسون و قانون سوم نیوتن ( عمل و عکس العمل ) بنا کرد.</a:t>
            </a:r>
            <a:endParaRPr lang="fa-IR" sz="1600" b="1" dirty="0" smtClean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275" y="2769326"/>
            <a:ext cx="1800729" cy="30362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26" y="2987038"/>
            <a:ext cx="4333332" cy="253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34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864300" y="2155253"/>
            <a:ext cx="2443779" cy="2401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>
              <a:lnSpc>
                <a:spcPct val="150000"/>
              </a:lnSpc>
            </a:pPr>
            <a:r>
              <a:rPr lang="fa-IR" sz="18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در این مثال یک بار سقف چنگال شکسته شده است که با برخورد به 100% چنگال منفی شده و مجدد وارد زیان شده است.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93224" y="0"/>
            <a:ext cx="5014856" cy="2254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>
              <a:lnSpc>
                <a:spcPct val="170000"/>
              </a:lnSpc>
            </a:pPr>
            <a:r>
              <a:rPr lang="fa-IR" sz="18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همانطور که می بینید در بار دوم و با عبور از 100% کانال به اهداف خود رسیده است .تحلیلگری که فقط از چنگال به تنهایی استفاده کند در اینجا معامله شکست خورده ای را تجربه می کند</a:t>
            </a:r>
          </a:p>
        </p:txBody>
      </p:sp>
      <p:sp>
        <p:nvSpPr>
          <p:cNvPr id="7" name="Multiply 6"/>
          <p:cNvSpPr/>
          <p:nvPr/>
        </p:nvSpPr>
        <p:spPr>
          <a:xfrm>
            <a:off x="7057747" y="4061026"/>
            <a:ext cx="266330" cy="24819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7785716" y="4661457"/>
            <a:ext cx="150920" cy="269034"/>
          </a:xfrm>
          <a:prstGeom prst="up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45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283" y="0"/>
            <a:ext cx="12255283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64559" y="4776185"/>
            <a:ext cx="3952538" cy="1041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>
              <a:lnSpc>
                <a:spcPct val="170000"/>
              </a:lnSpc>
            </a:pPr>
            <a:r>
              <a:rPr lang="fa-IR" sz="18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طبق مشاهدات در روند بلند مدت فولاد سهم در رند نزولی پس از شکست 100% تا 261% نیز افت کرده است و روند نزولی خود را ادامه داده است . </a:t>
            </a:r>
          </a:p>
        </p:txBody>
      </p:sp>
      <p:sp>
        <p:nvSpPr>
          <p:cNvPr id="11" name="Multiply 10"/>
          <p:cNvSpPr/>
          <p:nvPr/>
        </p:nvSpPr>
        <p:spPr>
          <a:xfrm>
            <a:off x="9374498" y="1174366"/>
            <a:ext cx="266330" cy="24819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9374498" y="1576692"/>
            <a:ext cx="683903" cy="32793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 rot="991250">
            <a:off x="9660514" y="1337868"/>
            <a:ext cx="1801587" cy="169386"/>
          </a:xfrm>
          <a:prstGeom prst="rightArrow">
            <a:avLst/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04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آمار هایی از موفقیت چنگال اندروز</a:t>
            </a:r>
            <a:endParaRPr lang="en-US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582" b="-1"/>
          <a:stretch/>
        </p:blipFill>
        <p:spPr>
          <a:xfrm>
            <a:off x="1899821" y="2503503"/>
            <a:ext cx="5832629" cy="418939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43883" y="1825625"/>
            <a:ext cx="109099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آمار ها از موفقیت روش چنگال اندروز (خط میانی ) در نمودار قیمت گندم ،</a:t>
            </a:r>
            <a:r>
              <a:rPr lang="en-US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</a:t>
            </a: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سویا ،ذرت تا 80% دارد. </a:t>
            </a:r>
            <a:endParaRPr lang="fa-IR" sz="1600" b="1" dirty="0" smtClean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8457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آمار هایی از موفقیت چنگال اندروز</a:t>
            </a:r>
            <a:endParaRPr lang="en-US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3883" y="1825625"/>
            <a:ext cx="109099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درصد و نوع واکنش ها به خط میانی در </a:t>
            </a:r>
            <a:r>
              <a:rPr lang="fa-IR" sz="1400" dirty="0">
                <a:latin typeface="IRANSharp" panose="020B0606030804020204" pitchFamily="34" charset="-78"/>
                <a:cs typeface="IRANSharp" panose="020B0606030804020204" pitchFamily="34" charset="-78"/>
              </a:rPr>
              <a:t>نمودار قیمت گندم ،</a:t>
            </a:r>
            <a:r>
              <a:rPr lang="en-US" sz="1400" dirty="0">
                <a:latin typeface="IRANSharp" panose="020B0606030804020204" pitchFamily="34" charset="-78"/>
                <a:cs typeface="IRANSharp" panose="020B0606030804020204" pitchFamily="34" charset="-78"/>
              </a:rPr>
              <a:t> </a:t>
            </a:r>
            <a:r>
              <a:rPr lang="fa-IR" sz="1400" dirty="0">
                <a:latin typeface="IRANSharp" panose="020B0606030804020204" pitchFamily="34" charset="-78"/>
                <a:cs typeface="IRANSharp" panose="020B0606030804020204" pitchFamily="34" charset="-78"/>
              </a:rPr>
              <a:t> سویا ،ذرت </a:t>
            </a:r>
            <a:endParaRPr lang="fa-IR" sz="1600" b="1" dirty="0" smtClean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3" y="2361901"/>
            <a:ext cx="6268606" cy="437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94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52"/>
            <a:ext cx="12223598" cy="676094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43883" y="1825625"/>
            <a:ext cx="109099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endParaRPr lang="fa-IR" sz="1600" b="1" dirty="0" smtClean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1460" y="1954839"/>
            <a:ext cx="1376039" cy="55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5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82% زمان ها قیمت به خط میانی می رسد</a:t>
            </a:r>
            <a:endParaRPr lang="en-US" sz="1050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02351" y="1537084"/>
            <a:ext cx="16320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5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38% زمان ها قیمت از خط میانی برگشت می کند</a:t>
            </a:r>
            <a:endParaRPr lang="en-US" sz="1050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3391" y="5330550"/>
            <a:ext cx="386474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50" b="1" dirty="0">
                <a:latin typeface="IRANSharp" panose="020B0606030804020204" pitchFamily="34" charset="-78"/>
                <a:cs typeface="IRANSharp" panose="020B0606030804020204" pitchFamily="34" charset="-78"/>
              </a:rPr>
              <a:t>82% زمان ها قیمت به </a:t>
            </a:r>
            <a:r>
              <a:rPr lang="fa-IR" sz="105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خط</a:t>
            </a:r>
            <a:r>
              <a:rPr lang="fa-IR" sz="1050" b="1" dirty="0">
                <a:latin typeface="IRANSharp" panose="020B0606030804020204" pitchFamily="34" charset="-78"/>
                <a:cs typeface="IRANSharp" panose="020B0606030804020204" pitchFamily="34" charset="-78"/>
              </a:rPr>
              <a:t> </a:t>
            </a:r>
            <a:r>
              <a:rPr lang="fa-IR" sz="105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موازی خط میانی </a:t>
            </a:r>
            <a:r>
              <a:rPr lang="fa-IR" sz="1050" b="1" dirty="0">
                <a:latin typeface="IRANSharp" panose="020B0606030804020204" pitchFamily="34" charset="-78"/>
                <a:cs typeface="IRANSharp" panose="020B0606030804020204" pitchFamily="34" charset="-78"/>
              </a:rPr>
              <a:t>می </a:t>
            </a:r>
            <a:r>
              <a:rPr lang="fa-IR" sz="105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رسد که:</a:t>
            </a:r>
          </a:p>
          <a:p>
            <a:pPr algn="r" rtl="1">
              <a:lnSpc>
                <a:spcPct val="150000"/>
              </a:lnSpc>
            </a:pPr>
            <a:r>
              <a:rPr lang="fa-IR" sz="105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	25% مواقع بر می گردد</a:t>
            </a:r>
          </a:p>
          <a:p>
            <a:pPr algn="r" rtl="1">
              <a:lnSpc>
                <a:spcPct val="150000"/>
              </a:lnSpc>
            </a:pPr>
            <a:r>
              <a:rPr lang="fa-IR" sz="105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	45% شکست خط رخ می دهد</a:t>
            </a:r>
          </a:p>
          <a:p>
            <a:pPr algn="r" rtl="1">
              <a:lnSpc>
                <a:spcPct val="150000"/>
              </a:lnSpc>
            </a:pPr>
            <a:r>
              <a:rPr lang="fa-IR" sz="105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	30% در این قیمت تثبیت می گردد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83442" y="2896318"/>
            <a:ext cx="3864746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5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93% زمان ها در این حالت قیمت به خط میانی می رسد.</a:t>
            </a:r>
            <a:endParaRPr lang="fa-IR" sz="1050" dirty="0" smtClean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7115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8" y="-159799"/>
            <a:ext cx="9351065" cy="68580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43883" y="1825625"/>
            <a:ext cx="109099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endParaRPr lang="fa-IR" sz="1600" b="1" dirty="0" smtClean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3604" y="1697387"/>
            <a:ext cx="1376039" cy="55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5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82% زمان ها قیمت به خط میانی می رسد</a:t>
            </a:r>
            <a:endParaRPr lang="en-US" sz="1050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6829" y="1339898"/>
            <a:ext cx="16320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5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38% زمان ها قیمت از خط میانی برگشت می کند</a:t>
            </a:r>
            <a:endParaRPr lang="en-US" sz="1050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71612" y="2727173"/>
            <a:ext cx="3864746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5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اگر خط موازی شکسته شود</a:t>
            </a:r>
          </a:p>
          <a:p>
            <a:pPr algn="r" rtl="1">
              <a:lnSpc>
                <a:spcPct val="150000"/>
              </a:lnSpc>
            </a:pPr>
            <a:r>
              <a:rPr lang="fa-IR" sz="105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67% زمان ها قیمت به خط شکسته شد برگشت می زند (پولبک)</a:t>
            </a:r>
          </a:p>
          <a:p>
            <a:pPr algn="r" rtl="1">
              <a:lnSpc>
                <a:spcPct val="150000"/>
              </a:lnSpc>
            </a:pPr>
            <a:r>
              <a:rPr lang="fa-IR" sz="105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67% زمان های قیمت به خط موازی بعدی می رسد</a:t>
            </a:r>
          </a:p>
        </p:txBody>
      </p:sp>
    </p:spTree>
    <p:extLst>
      <p:ext uri="{BB962C8B-B14F-4D97-AF65-F5344CB8AC3E}">
        <p14:creationId xmlns:p14="http://schemas.microsoft.com/office/powerpoint/2010/main" val="343442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121" y="271046"/>
            <a:ext cx="9096375" cy="642937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944210" y="2376041"/>
            <a:ext cx="109099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endParaRPr lang="fa-IR" sz="1600" b="1" dirty="0" smtClean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41686" y="2629543"/>
            <a:ext cx="1376039" cy="55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5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82% زمان ها قیمت به خط میانی می رسد</a:t>
            </a:r>
            <a:endParaRPr lang="en-US" sz="1050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8089" y="2056363"/>
            <a:ext cx="3329218" cy="55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5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اگر قیمت در خط موازی بالا برگشت کند</a:t>
            </a:r>
          </a:p>
          <a:p>
            <a:pPr algn="r" rtl="1">
              <a:lnSpc>
                <a:spcPct val="150000"/>
              </a:lnSpc>
            </a:pPr>
            <a:r>
              <a:rPr lang="fa-IR" sz="105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92% زمان ها قیمت به خط میانی می رسد.</a:t>
            </a:r>
            <a:endParaRPr lang="en-US" sz="1050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4210" y="696957"/>
            <a:ext cx="4617868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5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71% زمان ها قیمت بعد از شکست خط میانی به خط موازی می رسد</a:t>
            </a:r>
          </a:p>
          <a:p>
            <a:pPr algn="r" rtl="1">
              <a:lnSpc>
                <a:spcPct val="150000"/>
              </a:lnSpc>
            </a:pPr>
            <a:r>
              <a:rPr lang="fa-IR" sz="105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	46% زمان ها قیمت به خط شکسته شد برگشت می زند .(پولبک)</a:t>
            </a:r>
          </a:p>
          <a:p>
            <a:pPr algn="r" rtl="1">
              <a:lnSpc>
                <a:spcPct val="150000"/>
              </a:lnSpc>
            </a:pPr>
            <a:r>
              <a:rPr lang="fa-IR" sz="105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	67% زمان های قیمت به خط موازی بعدی می رسد.</a:t>
            </a:r>
          </a:p>
          <a:p>
            <a:pPr algn="r" rtl="1">
              <a:lnSpc>
                <a:spcPct val="150000"/>
              </a:lnSpc>
            </a:pPr>
            <a:r>
              <a:rPr lang="fa-IR" sz="1050" dirty="0">
                <a:latin typeface="IRANSharp" panose="020B0606030804020204" pitchFamily="34" charset="-78"/>
                <a:cs typeface="IRANSharp" panose="020B0606030804020204" pitchFamily="34" charset="-78"/>
              </a:rPr>
              <a:t>	</a:t>
            </a:r>
            <a:r>
              <a:rPr lang="fa-IR" sz="105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10% زمان ها قیمت تثبیت می گردد.</a:t>
            </a:r>
          </a:p>
          <a:p>
            <a:pPr algn="r" rtl="1">
              <a:lnSpc>
                <a:spcPct val="150000"/>
              </a:lnSpc>
            </a:pPr>
            <a:endParaRPr lang="fa-IR" sz="1050" dirty="0" smtClean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70125" y="3733776"/>
            <a:ext cx="3434179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5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42% زمان ها قیمت خط میانی را می شکند</a:t>
            </a:r>
            <a:endParaRPr lang="en-US" sz="1050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3047" y="3965368"/>
            <a:ext cx="3832056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5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64% زمان ها قیمت به خط میانی شکسته شده پولبک می کند.</a:t>
            </a:r>
            <a:endParaRPr lang="en-US" sz="1050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9341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84" y="-28261"/>
            <a:ext cx="7934325" cy="642937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944210" y="2376041"/>
            <a:ext cx="109099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endParaRPr lang="fa-IR" sz="1600" b="1" dirty="0" smtClean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41686" y="3020161"/>
            <a:ext cx="1376039" cy="55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5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82% زمان ها قیمت به خط میانی می رسد</a:t>
            </a:r>
            <a:endParaRPr lang="en-US" sz="1050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89055" y="2034595"/>
            <a:ext cx="4617868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5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اگر قیمت خط موازی را بشکند</a:t>
            </a:r>
          </a:p>
          <a:p>
            <a:pPr algn="r" rtl="1">
              <a:lnSpc>
                <a:spcPct val="150000"/>
              </a:lnSpc>
            </a:pPr>
            <a:r>
              <a:rPr lang="fa-IR" sz="105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	44% زمان ها قیمت به خط شکسته شد برگشت می زند .(پولبک)</a:t>
            </a:r>
          </a:p>
          <a:p>
            <a:pPr algn="r" rtl="1">
              <a:lnSpc>
                <a:spcPct val="150000"/>
              </a:lnSpc>
            </a:pPr>
            <a:r>
              <a:rPr lang="fa-IR" sz="105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	72% زمان های قیمت به خط موازی  بعدی می رسد.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71966" y="3928529"/>
            <a:ext cx="3434179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5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42% زمان ها قیمت خط میانی را می شکند</a:t>
            </a:r>
            <a:endParaRPr lang="en-US" sz="1050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2078" y="4172473"/>
            <a:ext cx="3832056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5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64% زمان ها قیمت به خط میانی شکسته شده پولبک می کند.</a:t>
            </a:r>
            <a:endParaRPr lang="en-US" sz="1050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3077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جمع بندی آمار ها</a:t>
            </a:r>
            <a:endParaRPr lang="en-US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3883" y="1568173"/>
            <a:ext cx="109099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None/>
            </a:pPr>
            <a:r>
              <a:rPr lang="fa-IR" sz="18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آمار های خط میانی</a:t>
            </a:r>
          </a:p>
          <a:p>
            <a:pPr algn="r" rtl="1">
              <a:lnSpc>
                <a:spcPct val="150000"/>
              </a:lnSpc>
            </a:pP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حدود 80% موفقیت در رسیدن به خط میانی در چنگال اندروز وجود دارد.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800" b="1" dirty="0">
                <a:latin typeface="IRANSharp" panose="020B0606030804020204" pitchFamily="34" charset="-78"/>
                <a:cs typeface="IRANSharp" panose="020B0606030804020204" pitchFamily="34" charset="-78"/>
              </a:rPr>
              <a:t>واکنش به خط میانی</a:t>
            </a:r>
          </a:p>
          <a:p>
            <a:pPr algn="r" rtl="1">
              <a:lnSpc>
                <a:spcPct val="150000"/>
              </a:lnSpc>
            </a:pP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تقریبا بیشتر مواقع قیمت خط میانی را می شکند ( حدود 42% شکست و 38% برگشت و 20% تثبیت )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6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واکنش به خطوط موازی خط میانی</a:t>
            </a:r>
          </a:p>
          <a:p>
            <a:pPr algn="r" rtl="1">
              <a:lnSpc>
                <a:spcPct val="150000"/>
              </a:lnSpc>
            </a:pP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82% مواقع قیمت بعد از برگشتن از خط میانی به خط موازی می رسد .</a:t>
            </a:r>
          </a:p>
          <a:p>
            <a:pPr algn="r" rtl="1">
              <a:lnSpc>
                <a:spcPct val="150000"/>
              </a:lnSpc>
            </a:pP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71% مواقع قیمت پس از شکست خط میانی به خط موازی م رسد.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60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الگو های با احتمال اتفاق بالا</a:t>
            </a:r>
          </a:p>
          <a:p>
            <a:pPr algn="r" rtl="1">
              <a:lnSpc>
                <a:spcPct val="150000"/>
              </a:lnSpc>
            </a:pP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93% مواقع قیمت پس از برگشت از خط میانی و سپس برگشت از خط موازی مجدد به خط میانی می رسد.</a:t>
            </a:r>
          </a:p>
          <a:p>
            <a:pPr algn="r" rtl="1">
              <a:lnSpc>
                <a:spcPct val="150000"/>
              </a:lnSpc>
            </a:pP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92% </a:t>
            </a:r>
            <a:r>
              <a:rPr lang="fa-IR" sz="1400" dirty="0">
                <a:latin typeface="IRANSharp" panose="020B0606030804020204" pitchFamily="34" charset="-78"/>
                <a:cs typeface="IRANSharp" panose="020B0606030804020204" pitchFamily="34" charset="-78"/>
              </a:rPr>
              <a:t>مواقع قیمت پس از </a:t>
            </a: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شکست خط </a:t>
            </a:r>
            <a:r>
              <a:rPr lang="fa-IR" sz="1400" dirty="0">
                <a:latin typeface="IRANSharp" panose="020B0606030804020204" pitchFamily="34" charset="-78"/>
                <a:cs typeface="IRANSharp" panose="020B0606030804020204" pitchFamily="34" charset="-78"/>
              </a:rPr>
              <a:t>میانی و سپس برگشت از خط موازی مجدد به خط میانی می رسد</a:t>
            </a: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endParaRPr lang="fa-IR" sz="1400" dirty="0" smtClean="0">
              <a:latin typeface="IRANSharp" panose="020B0606030804020204" pitchFamily="34" charset="-78"/>
              <a:cs typeface="IRANSharp" panose="020B0606030804020204" pitchFamily="34" charset="-78"/>
            </a:endParaRPr>
          </a:p>
          <a:p>
            <a:pPr algn="r" rtl="1">
              <a:lnSpc>
                <a:spcPct val="150000"/>
              </a:lnSpc>
            </a:pPr>
            <a:endParaRPr lang="fa-IR" sz="1400" dirty="0" smtClean="0">
              <a:latin typeface="IRANSharp" panose="020B0606030804020204" pitchFamily="34" charset="-78"/>
              <a:cs typeface="IRANSharp" panose="020B0606030804020204" pitchFamily="34" charset="-78"/>
            </a:endParaRPr>
          </a:p>
          <a:p>
            <a:pPr algn="r" rtl="1">
              <a:lnSpc>
                <a:spcPct val="150000"/>
              </a:lnSpc>
            </a:pPr>
            <a:endParaRPr lang="fa-IR" sz="1600" b="1" dirty="0" smtClean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2586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12" y="1229835"/>
            <a:ext cx="9096375" cy="642937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944210" y="2376041"/>
            <a:ext cx="109099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endParaRPr lang="fa-IR" sz="1600" b="1" dirty="0" smtClean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30636" y="3050662"/>
            <a:ext cx="3329218" cy="55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5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اگر قیمت در خط موازی بالا برگشت کند</a:t>
            </a:r>
          </a:p>
          <a:p>
            <a:pPr algn="r" rtl="1">
              <a:lnSpc>
                <a:spcPct val="150000"/>
              </a:lnSpc>
            </a:pPr>
            <a:r>
              <a:rPr lang="fa-IR" sz="105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92% زمان ها قیمت به خط میانی می رسد.</a:t>
            </a:r>
            <a:endParaRPr lang="en-US" sz="1050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 rtl="1"/>
            <a:r>
              <a:rPr lang="fa-IR" b="1" dirty="0">
                <a:latin typeface="IRANSharp" panose="020B0606030804020204" pitchFamily="34" charset="-78"/>
                <a:cs typeface="IRANSharp" panose="020B0606030804020204" pitchFamily="34" charset="-78"/>
              </a:rPr>
              <a:t>الگو های با احتمال اتفاق </a:t>
            </a:r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بالای 90%</a:t>
            </a:r>
            <a:endParaRPr lang="fa-IR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3257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آمار هایی از موفقیت چنگال اندروز</a:t>
            </a:r>
            <a:endParaRPr lang="en-US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582" b="-1"/>
          <a:stretch/>
        </p:blipFill>
        <p:spPr>
          <a:xfrm>
            <a:off x="3311371" y="2467992"/>
            <a:ext cx="5832629" cy="418939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43883" y="1825625"/>
            <a:ext cx="109099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آمار </a:t>
            </a: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ها نشان </a:t>
            </a: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از موفقیت روش چنگال اندروز (خط میانی ) در نمودار قیمت گندم ،</a:t>
            </a:r>
            <a:r>
              <a:rPr lang="en-US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</a:t>
            </a: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سویا ،ذرت تا 80</a:t>
            </a: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% مواقع </a:t>
            </a: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دارد. </a:t>
            </a:r>
            <a:endParaRPr lang="fa-IR" sz="1600" b="1" dirty="0" smtClean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9361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944210" y="2376041"/>
            <a:ext cx="109099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endParaRPr lang="fa-IR" sz="1600" b="1" dirty="0" smtClean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8128" y="900702"/>
            <a:ext cx="3329218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5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وآتی</a:t>
            </a:r>
          </a:p>
          <a:p>
            <a:pPr algn="r" rtl="1">
              <a:lnSpc>
                <a:spcPct val="150000"/>
              </a:lnSpc>
            </a:pPr>
            <a:r>
              <a:rPr lang="fa-IR" sz="105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اگر قیمت در خط موازی بالا برگشت کند</a:t>
            </a:r>
          </a:p>
          <a:p>
            <a:pPr algn="r" rtl="1">
              <a:lnSpc>
                <a:spcPct val="150000"/>
              </a:lnSpc>
            </a:pPr>
            <a:r>
              <a:rPr lang="fa-IR" sz="105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92% زمان ها قیمت به خط میانی می رسد.</a:t>
            </a:r>
            <a:endParaRPr lang="en-US" sz="1050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8046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98" y="1027906"/>
            <a:ext cx="12223598" cy="676094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43883" y="1825625"/>
            <a:ext cx="109099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endParaRPr lang="fa-IR" sz="1600" b="1" dirty="0" smtClean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47931" y="3844039"/>
            <a:ext cx="3864746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5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93% زمان ها در این حالت قیمت به خط میانی می رسد.</a:t>
            </a:r>
            <a:endParaRPr lang="fa-IR" sz="1050" dirty="0" smtClean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 rtl="1"/>
            <a:r>
              <a:rPr lang="fa-IR" b="1" dirty="0">
                <a:latin typeface="IRANSharp" panose="020B0606030804020204" pitchFamily="34" charset="-78"/>
                <a:cs typeface="IRANSharp" panose="020B0606030804020204" pitchFamily="34" charset="-78"/>
              </a:rPr>
              <a:t>الگو های با احتمال اتفاق بالای 90%</a:t>
            </a:r>
            <a:endParaRPr lang="fa-IR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1965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43883" y="1825625"/>
            <a:ext cx="109099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endParaRPr lang="fa-IR" sz="1600" b="1" dirty="0" smtClean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5618" y="1547183"/>
            <a:ext cx="3864746" cy="55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05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فولاد</a:t>
            </a:r>
          </a:p>
          <a:p>
            <a:pPr algn="r" rtl="1">
              <a:lnSpc>
                <a:spcPct val="150000"/>
              </a:lnSpc>
            </a:pPr>
            <a:r>
              <a:rPr lang="fa-IR" sz="105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93</a:t>
            </a:r>
            <a:r>
              <a:rPr lang="fa-IR" sz="1050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% زمان ها در این حالت قیمت به خط میانی می رسد.</a:t>
            </a:r>
            <a:endParaRPr lang="fa-IR" sz="1050" dirty="0" smtClean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110364" y="1731146"/>
            <a:ext cx="4305667" cy="2840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392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18" y="2620428"/>
            <a:ext cx="10316583" cy="1325563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latin typeface="IRANSharp" panose="020B0606030804020204" pitchFamily="34" charset="-78"/>
                <a:cs typeface="IRANSharp" panose="020B0606030804020204" pitchFamily="34" charset="-78"/>
              </a:rPr>
              <a:t>مزایا و معایب چنگال اندروز</a:t>
            </a:r>
          </a:p>
        </p:txBody>
      </p:sp>
    </p:spTree>
    <p:extLst>
      <p:ext uri="{BB962C8B-B14F-4D97-AF65-F5344CB8AC3E}">
        <p14:creationId xmlns:p14="http://schemas.microsoft.com/office/powerpoint/2010/main" val="494683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1777286"/>
            <a:ext cx="947748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سادگی در استفاده و ترسیم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احتمال بالا ، در درست بودن سیگنال ها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قابل استفاده در استراتژی ها کوتاه مدت و بلند مدت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این روش نیاز به دانستن ابزار ها و روش های دیگر تکنیکال برای استفاده حداکثری را دارد.</a:t>
            </a:r>
            <a:endParaRPr lang="en-US" dirty="0" smtClean="0">
              <a:latin typeface="IRANSharp" panose="020B0606030804020204" pitchFamily="34" charset="-78"/>
              <a:cs typeface="IRANSharp" panose="020B0606030804020204" pitchFamily="34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تغییرات زیاد روند ها در اثر جابه جایی کم نقاط ( حساسیت بالا </a:t>
            </a: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) از نقاط ضعف این روش است.</a:t>
            </a:r>
            <a:endParaRPr lang="en-US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 rtl="1"/>
            <a:r>
              <a:rPr lang="fa-IR" dirty="0">
                <a:latin typeface="IRANSharp" panose="020B0606030804020204" pitchFamily="34" charset="-78"/>
                <a:cs typeface="IRANSharp" panose="020B0606030804020204" pitchFamily="34" charset="-78"/>
              </a:rPr>
              <a:t>مزایا و معایب چنگال اندروز</a:t>
            </a:r>
            <a:endParaRPr lang="en-US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724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1777286"/>
            <a:ext cx="9477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چنگال اندروز روشی با احتمال موفقیت بالاست به شرطی که ترسیم درستی از چنگال انجام دهیم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بهتر است در استفاده از شیوه چنگال اندروز حد ضرر و سود خود را با روش های دیگری همچون خطوط روند ، اندیکاتور ها و الگو های شمعی مشخص کنیم که هر یک به عنوان یک علم لازم برای یک تحلیلگر حرفه ای تکنیکال است.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FF0000"/>
                </a:solidFill>
                <a:latin typeface="IRANSharp" panose="020B0606030804020204" pitchFamily="34" charset="-78"/>
                <a:cs typeface="IRANSharp" panose="020B0606030804020204" pitchFamily="34" charset="-78"/>
              </a:rPr>
              <a:t>دانستن چنگال اندروز معجزه نمی کند </a:t>
            </a:r>
            <a:r>
              <a:rPr lang="fa-IR" dirty="0" smtClean="0">
                <a:solidFill>
                  <a:srgbClr val="FF0000"/>
                </a:solidFill>
                <a:latin typeface="IRANSharp" panose="020B0606030804020204" pitchFamily="34" charset="-78"/>
                <a:cs typeface="IRANSharp" panose="020B0606030804020204" pitchFamily="34" charset="-78"/>
              </a:rPr>
              <a:t>اما درصد احتمال موفقیت معاملات شما و قدرت پیش بینی شما در بازار بورس را به خوبی افزایش می دهد.</a:t>
            </a:r>
            <a:endParaRPr lang="en-US" dirty="0">
              <a:solidFill>
                <a:srgbClr val="FF0000"/>
              </a:solidFill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 rtl="1"/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جمع بندی</a:t>
            </a:r>
            <a:endParaRPr lang="en-US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9558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6982" y="2221171"/>
            <a:ext cx="5438148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همانطور که دانستن چند کلمه از زبان انگلیسی به شما قدرت درک و مکالمه با یک انگلیسی زبان را نمی دهد ، 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دانستن چند ابزار از تحلیل نیز به شما قدرت درک و پیش بینی نمودار را نمی دهد.</a:t>
            </a:r>
            <a:endParaRPr lang="fa-IR" dirty="0" smtClean="0">
              <a:latin typeface="IRANSharp" panose="020B0606030804020204" pitchFamily="34" charset="-78"/>
              <a:cs typeface="IRANSharp" panose="020B0606030804020204" pitchFamily="34" charset="-78"/>
            </a:endParaRPr>
          </a:p>
          <a:p>
            <a:pPr algn="r" rtl="1">
              <a:lnSpc>
                <a:spcPct val="150000"/>
              </a:lnSpc>
            </a:pPr>
            <a:endParaRPr lang="en-US" dirty="0">
              <a:latin typeface="IRANSharp" panose="020B0606030804020204" pitchFamily="34" charset="-78"/>
              <a:cs typeface="IRANSharp" panose="020B0606030804020204" pitchFamily="34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دوستار شما</a:t>
            </a:r>
          </a:p>
          <a:p>
            <a:pPr algn="r" rtl="1">
              <a:lnSpc>
                <a:spcPct val="150000"/>
              </a:lnSpc>
            </a:pPr>
            <a:r>
              <a:rPr lang="fa-IR" sz="14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علی صابریان</a:t>
            </a:r>
            <a:endParaRPr lang="en-US" sz="1400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4874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6220777" cy="5167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ترسیم چنگال اندروز (روش 1)</a:t>
            </a:r>
            <a:endParaRPr lang="en-US" b="1" dirty="0"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224" y="1825625"/>
            <a:ext cx="6250576" cy="4351338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سه پیوت پشت سر هم را برای ترسیم پیدا می کنیم . </a:t>
            </a:r>
            <a:r>
              <a:rPr lang="en-US" sz="1600" dirty="0">
                <a:latin typeface="IRANSharp" panose="020B0606030804020204" pitchFamily="34" charset="-78"/>
                <a:cs typeface="IRANSharp" panose="020B0606030804020204" pitchFamily="34" charset="-78"/>
              </a:rPr>
              <a:t>High-Low-High </a:t>
            </a: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برای روند نزولی و </a:t>
            </a:r>
            <a:r>
              <a:rPr lang="en-US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Low-High-Low</a:t>
            </a: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برای روند صعودی</a:t>
            </a: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ابزار ترسیم چنگال را انتخاب و این سه پیوت را به هم متصل می کنیم</a:t>
            </a: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سعی می کنیم با جا به جائی های جزئی خط میانی را طوری کالیبره کنیم که بیشترین تماس را داشته باشد</a:t>
            </a:r>
          </a:p>
        </p:txBody>
      </p:sp>
    </p:spTree>
    <p:extLst>
      <p:ext uri="{BB962C8B-B14F-4D97-AF65-F5344CB8AC3E}">
        <p14:creationId xmlns:p14="http://schemas.microsoft.com/office/powerpoint/2010/main" val="2045708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ترسیم چنگال اندروز ( روش 2)</a:t>
            </a:r>
            <a:b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</a:br>
            <a:r>
              <a:rPr lang="en-US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Standard-Schiff </a:t>
            </a:r>
            <a:r>
              <a:rPr lang="en-US" b="1" dirty="0">
                <a:latin typeface="IRANSharp" panose="020B0606030804020204" pitchFamily="34" charset="-78"/>
                <a:cs typeface="IRANSharp" panose="020B0606030804020204" pitchFamily="34" charset="-78"/>
              </a:rPr>
              <a:t>Pitchfork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5051" y="1891235"/>
            <a:ext cx="7948749" cy="4351338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مشابه حالت قبل فقط این بار سعی می کنیم از حدود میانه فاصله </a:t>
            </a:r>
            <a:r>
              <a:rPr lang="en-US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P1 </a:t>
            </a: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تا</a:t>
            </a:r>
            <a:r>
              <a:rPr lang="en-US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P2</a:t>
            </a: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در زمان قیمت </a:t>
            </a:r>
            <a:r>
              <a:rPr lang="en-US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P1</a:t>
            </a: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برای نقطه شروع چنگال استفاده کنیم ( در حالت قبل نقطه </a:t>
            </a:r>
            <a:r>
              <a:rPr lang="en-US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P1 </a:t>
            </a: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شروع چنگال ما بود )</a:t>
            </a: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در این حالت نیز کالیبره کردن خط را انجام می دهیم تا بیشترین تماس را داشته باشد</a:t>
            </a: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.</a:t>
            </a:r>
            <a:endParaRPr lang="en-US" sz="1600" dirty="0" smtClean="0">
              <a:latin typeface="IRANSharp" panose="020B0606030804020204" pitchFamily="34" charset="-78"/>
              <a:cs typeface="IRANSharp" panose="020B0606030804020204" pitchFamily="34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solidFill>
                  <a:srgbClr val="FF0000"/>
                </a:solidFill>
                <a:latin typeface="IRANSharp" panose="020B0606030804020204" pitchFamily="34" charset="-78"/>
                <a:cs typeface="IRANSharp" panose="020B0606030804020204" pitchFamily="34" charset="-78"/>
              </a:rPr>
              <a:t>این حالت برای زمانی استفاده می شود که شیب چنگال روش 1 زیاد باشد</a:t>
            </a:r>
            <a:endParaRPr lang="fa-IR" sz="1600" dirty="0" smtClean="0">
              <a:solidFill>
                <a:srgbClr val="FF0000"/>
              </a:solidFill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430598"/>
            <a:ext cx="4607257" cy="3427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974" y="4066904"/>
            <a:ext cx="6943026" cy="279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ترسیم چنگال اندروز (روش 3)</a:t>
            </a:r>
            <a:br>
              <a:rPr lang="fa-IR" b="1" dirty="0" smtClean="0">
                <a:latin typeface="IRANSharp" panose="020B0606030804020204" pitchFamily="34" charset="-78"/>
                <a:cs typeface="IRANSharp" panose="020B0606030804020204" pitchFamily="34" charset="-78"/>
              </a:rPr>
            </a:br>
            <a:r>
              <a:rPr lang="en-US" b="1" dirty="0">
                <a:latin typeface="IRANSharp" panose="020B0606030804020204" pitchFamily="34" charset="-78"/>
                <a:cs typeface="IRANSharp" panose="020B0606030804020204" pitchFamily="34" charset="-78"/>
              </a:rPr>
              <a:t> Modified-Schiff Pitchfork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5051" y="1891235"/>
            <a:ext cx="7948749" cy="4351338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مشابه حالت قبل فقط این بار سعی می کنیم از حدود میانه فاصله </a:t>
            </a:r>
            <a:r>
              <a:rPr lang="en-US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P1 </a:t>
            </a: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تا</a:t>
            </a:r>
            <a:r>
              <a:rPr lang="en-US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P2</a:t>
            </a: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در فاصله وسط فاصله زمانی بین قیمت </a:t>
            </a:r>
            <a:r>
              <a:rPr lang="en-US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P1</a:t>
            </a: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و </a:t>
            </a:r>
            <a:r>
              <a:rPr lang="en-US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P2</a:t>
            </a: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( در حالت در زمان </a:t>
            </a:r>
            <a:r>
              <a:rPr lang="en-US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P1 </a:t>
            </a: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 شروع چنگال ما بود )</a:t>
            </a: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در این حالت نیز کالیبره کردن خط را انجام می دهیم تا بیشترین تماس را داشته باشد</a:t>
            </a:r>
            <a:r>
              <a:rPr lang="fa-IR" sz="1600" dirty="0" smtClean="0">
                <a:latin typeface="IRANSharp" panose="020B0606030804020204" pitchFamily="34" charset="-78"/>
                <a:cs typeface="IRANSharp" panose="020B0606030804020204" pitchFamily="34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sz="1600" dirty="0">
                <a:solidFill>
                  <a:srgbClr val="FF0000"/>
                </a:solidFill>
                <a:latin typeface="IRANSharp" panose="020B0606030804020204" pitchFamily="34" charset="-78"/>
                <a:cs typeface="IRANSharp" panose="020B0606030804020204" pitchFamily="34" charset="-78"/>
              </a:rPr>
              <a:t>این حالت برای زمانی استفاده می شود که شیب چنگال روش 1 زیاد </a:t>
            </a:r>
            <a:r>
              <a:rPr lang="fa-IR" sz="1600" dirty="0" smtClean="0">
                <a:solidFill>
                  <a:srgbClr val="FF0000"/>
                </a:solidFill>
                <a:latin typeface="IRANSharp" panose="020B0606030804020204" pitchFamily="34" charset="-78"/>
                <a:cs typeface="IRANSharp" panose="020B0606030804020204" pitchFamily="34" charset="-78"/>
              </a:rPr>
              <a:t>باشد و روش 2 چنگال خوبی نباشد.</a:t>
            </a:r>
            <a:endParaRPr lang="fa-IR" sz="1600" dirty="0">
              <a:solidFill>
                <a:srgbClr val="FF0000"/>
              </a:solidFill>
              <a:latin typeface="IRANSharp" panose="020B0606030804020204" pitchFamily="34" charset="-78"/>
              <a:cs typeface="IRANSharp" panose="020B0606030804020204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502" y="4258491"/>
            <a:ext cx="6466440" cy="259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48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2438</Words>
  <Application>Microsoft Office PowerPoint</Application>
  <PresentationFormat>Widescreen</PresentationFormat>
  <Paragraphs>207</Paragraphs>
  <Slides>66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Calibri</vt:lpstr>
      <vt:lpstr>IRANSharp</vt:lpstr>
      <vt:lpstr>B Mitra</vt:lpstr>
      <vt:lpstr>Arial</vt:lpstr>
      <vt:lpstr>Calibri Light</vt:lpstr>
      <vt:lpstr>Office Theme</vt:lpstr>
      <vt:lpstr>چنگال اندروز  Andrews' Pitchfork مدرس :  علی صابریان </vt:lpstr>
      <vt:lpstr>PowerPoint Presentation</vt:lpstr>
      <vt:lpstr>چه می آموزیم</vt:lpstr>
      <vt:lpstr>تاریخچه و اهمیت چنگال اندروز</vt:lpstr>
      <vt:lpstr>تاریخچه و اهمیت چنگال اندروز</vt:lpstr>
      <vt:lpstr>آمار هایی از موفقیت چنگال اندروز</vt:lpstr>
      <vt:lpstr>ترسیم چنگال اندروز (روش 1)</vt:lpstr>
      <vt:lpstr>ترسیم چنگال اندروز ( روش 2) Standard-Schiff Pitchfork</vt:lpstr>
      <vt:lpstr>ترسیم چنگال اندروز (روش 3)  Modified-Schiff Pitchfork</vt:lpstr>
      <vt:lpstr>سایپا حالت ترسیم 1</vt:lpstr>
      <vt:lpstr>سایپا حالت ترسیم 2</vt:lpstr>
      <vt:lpstr>ایران خودرو حالت ترسیم 2</vt:lpstr>
      <vt:lpstr>صعود ها در این روند نزولی کجاست ؟</vt:lpstr>
      <vt:lpstr>صعود ها در این روند نزولی کجاست ؟</vt:lpstr>
      <vt:lpstr>خط میانی چنگال اندروز باید از میانه این صعود عبور کند.</vt:lpstr>
      <vt:lpstr>خط میانی چنگال اندروز باید از میانه این صعود عبور کند.</vt:lpstr>
      <vt:lpstr>PowerPoint Presentation</vt:lpstr>
      <vt:lpstr>یک تمرین روی نمودار خساپا</vt:lpstr>
      <vt:lpstr>PowerPoint Presentation</vt:lpstr>
      <vt:lpstr>PowerPoint Presentation</vt:lpstr>
      <vt:lpstr>PowerPoint Presentation</vt:lpstr>
      <vt:lpstr>5 قاعده چنگال اندروز</vt:lpstr>
      <vt:lpstr>5 قاعده برای استفاده بهتر از چنگال اندروز</vt:lpstr>
      <vt:lpstr>با احتمالی بسیار بالایی سهم به خط میانی می رسد</vt:lpstr>
      <vt:lpstr>PowerPoint Presentation</vt:lpstr>
      <vt:lpstr>PowerPoint Presentation</vt:lpstr>
      <vt:lpstr>یک تمرین روی نمودار خساپا</vt:lpstr>
      <vt:lpstr>PowerPoint Presentation</vt:lpstr>
      <vt:lpstr>PowerPoint Presentation</vt:lpstr>
      <vt:lpstr>قاعده شکست قیمت در رسیدن به خط میانی  Price Failures</vt:lpstr>
      <vt:lpstr>PowerPoint Presentation</vt:lpstr>
      <vt:lpstr>PowerPoint Presentation</vt:lpstr>
      <vt:lpstr>PowerPoint Presentation</vt:lpstr>
      <vt:lpstr>خطوط موازی نقش حمایت و مقاومت را دارند</vt:lpstr>
      <vt:lpstr>PowerPoint Presentation</vt:lpstr>
      <vt:lpstr>PowerPoint Presentation</vt:lpstr>
      <vt:lpstr>سایپا خطوط موازی نقش حمایت و مقاومت را دارند</vt:lpstr>
      <vt:lpstr>استراتژی های استفاده از چنگال اندروز</vt:lpstr>
      <vt:lpstr>5 قاعده در مورد چنگال</vt:lpstr>
      <vt:lpstr>سبک استفاده من از چنگال اندروز</vt:lpstr>
      <vt:lpstr>سبک استفاده من از چنگال اندروز</vt:lpstr>
      <vt:lpstr>مزایا استفاده از این روش</vt:lpstr>
      <vt:lpstr>مداران و عبور از 100% چنگال اندروز و رسیدن به اهداف بعدی</vt:lpstr>
      <vt:lpstr>وساخت و عبور از 100% چنگال اندروز و رسیدن به اهداف بعدی</vt:lpstr>
      <vt:lpstr>بانک ملت و عبور از 100% چنگال اندروز و رسیدن به اهداف بعدی از محدوده 160 تا 190 تومان</vt:lpstr>
      <vt:lpstr>ثفارس و عبور از 100% چنگال اندروز و رسیدن به اهداف بعدی 140 تا 190</vt:lpstr>
      <vt:lpstr>ایران خودرو و عبور از 100% چنگال اندروز و رسیدن به اهداف بعدی 140 تا 190</vt:lpstr>
      <vt:lpstr>چند نکته در استفاده از این روش</vt:lpstr>
      <vt:lpstr>PowerPoint Presentation</vt:lpstr>
      <vt:lpstr>PowerPoint Presentation</vt:lpstr>
      <vt:lpstr>PowerPoint Presentation</vt:lpstr>
      <vt:lpstr>آمار هایی از موفقیت چنگال اندروز</vt:lpstr>
      <vt:lpstr>آمار هایی از موفقیت چنگال اندروز</vt:lpstr>
      <vt:lpstr>PowerPoint Presentation</vt:lpstr>
      <vt:lpstr>PowerPoint Presentation</vt:lpstr>
      <vt:lpstr>PowerPoint Presentation</vt:lpstr>
      <vt:lpstr>PowerPoint Presentation</vt:lpstr>
      <vt:lpstr>جمع بندی آمار ها</vt:lpstr>
      <vt:lpstr>الگو های با احتمال اتفاق بالای 90%</vt:lpstr>
      <vt:lpstr>PowerPoint Presentation</vt:lpstr>
      <vt:lpstr>الگو های با احتمال اتفاق بالای 90%</vt:lpstr>
      <vt:lpstr>PowerPoint Presentation</vt:lpstr>
      <vt:lpstr>مزایا و معایب چنگال اندروز</vt:lpstr>
      <vt:lpstr>مزایا و معایب چنگال اندروز</vt:lpstr>
      <vt:lpstr>جمع بندی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موضوع مطالب</dc:title>
  <dc:creator>Ali</dc:creator>
  <cp:lastModifiedBy>ALI</cp:lastModifiedBy>
  <cp:revision>69</cp:revision>
  <dcterms:created xsi:type="dcterms:W3CDTF">2015-02-23T19:42:20Z</dcterms:created>
  <dcterms:modified xsi:type="dcterms:W3CDTF">2016-09-19T12:20:20Z</dcterms:modified>
</cp:coreProperties>
</file>